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57" r:id="rId2"/>
    <p:sldId id="259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984" y="23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064794-6893-4232-854D-4D5F5462C4E0}" type="datetimeFigureOut">
              <a:rPr lang="ko-KR" altLang="en-US" smtClean="0"/>
              <a:t>2021-01-19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1E6CDA-67AF-4618-B005-8A07A6CD36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36673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fontAlgn="base" latinLnBrk="1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is my proposed AI-based Vehicle Design process.</a:t>
            </a:r>
          </a:p>
          <a:p>
            <a:pPr lvl="0" fontAlgn="base" latinLnBrk="1"/>
            <a:endParaRPr lang="en-US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 fontAlgn="base" latinLnBrk="1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process consist of three stages. Design generation, design evaluation, and design recommendation.</a:t>
            </a:r>
          </a:p>
          <a:p>
            <a:pPr lvl="0" fontAlgn="base" latinLnBrk="1"/>
            <a:endParaRPr lang="en-US" altLang="ko-KR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 fontAlgn="base" latinLnBrk="1"/>
            <a:r>
              <a:rPr lang="en-US" altLang="ko-K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클릭</a:t>
            </a:r>
            <a:r>
              <a:rPr lang="en-US" altLang="ko-K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First, Design Generation stage integrates CAD and AI, to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generate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aesthetic and novel designs based on the past design data.</a:t>
            </a:r>
          </a:p>
          <a:p>
            <a:pPr lvl="0" fontAlgn="base" latinLnBrk="1"/>
            <a:r>
              <a:rPr lang="en-US" altLang="ko-K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클릭</a:t>
            </a:r>
            <a:r>
              <a:rPr lang="en-US" altLang="ko-K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Second, Design evaluation stage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integrates CAE/CAM and AI, to evaluate and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predict various engineering performance and manufacturability of generated designs.</a:t>
            </a:r>
          </a:p>
          <a:p>
            <a:pPr lvl="0" fontAlgn="base" latinLnBrk="1"/>
            <a:r>
              <a:rPr lang="en-US" altLang="ko-K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클릭</a:t>
            </a:r>
            <a:r>
              <a:rPr lang="en-US" altLang="ko-K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Lastly,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Design Recommendation stage integrates HCI and AI, to predict customer’s design preferences and recommend marketable designs.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D78D0B5-7261-47D7-9B2E-CCB453D2101E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938460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FBF50A-252A-482D-8C65-CF0FB350E141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1/19/2021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11C3FFA-E1C2-4856-AFF2-ECD72B00F7E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L-Shape 6"/>
          <p:cNvSpPr/>
          <p:nvPr userDrawn="1"/>
        </p:nvSpPr>
        <p:spPr>
          <a:xfrm flipV="1">
            <a:off x="389388" y="353948"/>
            <a:ext cx="1104900" cy="789385"/>
          </a:xfrm>
          <a:prstGeom prst="corner">
            <a:avLst>
              <a:gd name="adj1" fmla="val 25676"/>
              <a:gd name="adj2" fmla="val 27478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L-Shape 7"/>
          <p:cNvSpPr/>
          <p:nvPr userDrawn="1"/>
        </p:nvSpPr>
        <p:spPr>
          <a:xfrm>
            <a:off x="389388" y="5687615"/>
            <a:ext cx="1104900" cy="789385"/>
          </a:xfrm>
          <a:prstGeom prst="corner">
            <a:avLst>
              <a:gd name="adj1" fmla="val 25676"/>
              <a:gd name="adj2" fmla="val 27478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L-Shape 8"/>
          <p:cNvSpPr/>
          <p:nvPr userDrawn="1"/>
        </p:nvSpPr>
        <p:spPr>
          <a:xfrm flipH="1">
            <a:off x="10706100" y="5687615"/>
            <a:ext cx="1104900" cy="789385"/>
          </a:xfrm>
          <a:prstGeom prst="corner">
            <a:avLst>
              <a:gd name="adj1" fmla="val 25676"/>
              <a:gd name="adj2" fmla="val 27478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L-Shape 9"/>
          <p:cNvSpPr/>
          <p:nvPr userDrawn="1"/>
        </p:nvSpPr>
        <p:spPr>
          <a:xfrm flipH="1" flipV="1">
            <a:off x="10706100" y="353948"/>
            <a:ext cx="1104900" cy="789385"/>
          </a:xfrm>
          <a:prstGeom prst="corner">
            <a:avLst>
              <a:gd name="adj1" fmla="val 25676"/>
              <a:gd name="adj2" fmla="val 27478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4982250" y="5923912"/>
            <a:ext cx="2274226" cy="583214"/>
            <a:chOff x="4982250" y="5923912"/>
            <a:chExt cx="2274226" cy="583214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594674" y="5923912"/>
              <a:ext cx="661802" cy="583214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82250" y="5930292"/>
              <a:ext cx="1631906" cy="57045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24612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FBF50A-252A-482D-8C65-CF0FB350E141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1/19/2021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11C3FFA-E1C2-4856-AFF2-ECD72B00F7E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28357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FBF50A-252A-482D-8C65-CF0FB350E141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1/19/2021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11C3FFA-E1C2-4856-AFF2-ECD72B00F7E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98113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9723" y="897622"/>
            <a:ext cx="11635531" cy="527934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FBF50A-252A-482D-8C65-CF0FB350E141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1/19/2021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11C3FFA-E1C2-4856-AFF2-ECD72B00F7E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45"/>
          <p:cNvSpPr txBox="1">
            <a:spLocks noChangeArrowheads="1"/>
          </p:cNvSpPr>
          <p:nvPr userDrawn="1"/>
        </p:nvSpPr>
        <p:spPr bwMode="auto">
          <a:xfrm>
            <a:off x="-101600" y="6483350"/>
            <a:ext cx="5080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914400" rtl="0" eaLnBrk="1" latinLnBrk="1" hangingPunct="1">
              <a:defRPr kumimoji="1" sz="1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63C92FC-1530-409A-A3BA-F2E4A72C953B}" type="slidenum">
              <a:rPr kumimoji="1" lang="ko-KR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charset="0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charset="0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Rectangle 7"/>
          <p:cNvSpPr/>
          <p:nvPr userDrawn="1"/>
        </p:nvSpPr>
        <p:spPr bwMode="auto">
          <a:xfrm>
            <a:off x="0" y="-1"/>
            <a:ext cx="12192000" cy="71823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724" y="0"/>
            <a:ext cx="10458275" cy="718233"/>
          </a:xfrm>
        </p:spPr>
        <p:txBody>
          <a:bodyPr anchor="ctr" anchorCtr="0">
            <a:noAutofit/>
          </a:bodyPr>
          <a:lstStyle>
            <a:lvl1pPr>
              <a:defRPr sz="44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10465118" y="6301774"/>
            <a:ext cx="1681162" cy="419701"/>
            <a:chOff x="4982250" y="5923912"/>
            <a:chExt cx="2274226" cy="583214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594674" y="5923912"/>
              <a:ext cx="661802" cy="58321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82250" y="5930292"/>
              <a:ext cx="1631906" cy="57045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63078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FBF50A-252A-482D-8C65-CF0FB350E141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1/19/2021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11C3FFA-E1C2-4856-AFF2-ECD72B00F7E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5183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FBF50A-252A-482D-8C65-CF0FB350E141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1/19/2021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11C3FFA-E1C2-4856-AFF2-ECD72B00F7E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43722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FBF50A-252A-482D-8C65-CF0FB350E141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1/19/2021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11C3FFA-E1C2-4856-AFF2-ECD72B00F7E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49127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FBF50A-252A-482D-8C65-CF0FB350E141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1/19/2021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11C3FFA-E1C2-4856-AFF2-ECD72B00F7E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94962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FBF50A-252A-482D-8C65-CF0FB350E141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1/19/2021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11C3FFA-E1C2-4856-AFF2-ECD72B00F7E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2353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FBF50A-252A-482D-8C65-CF0FB350E141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1/19/2021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11C3FFA-E1C2-4856-AFF2-ECD72B00F7E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41872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FBF50A-252A-482D-8C65-CF0FB350E141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1/19/2021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11C3FFA-E1C2-4856-AFF2-ECD72B00F7E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68926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FBF50A-252A-482D-8C65-CF0FB350E141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1/19/2021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11C3FFA-E1C2-4856-AFF2-ECD72B00F7E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58282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13" Type="http://schemas.openxmlformats.org/officeDocument/2006/relationships/image" Target="../media/image14.jpg"/><Relationship Id="rId18" Type="http://schemas.openxmlformats.org/officeDocument/2006/relationships/image" Target="../media/image19.jpg"/><Relationship Id="rId26" Type="http://schemas.openxmlformats.org/officeDocument/2006/relationships/image" Target="../media/image27.jpg"/><Relationship Id="rId3" Type="http://schemas.openxmlformats.org/officeDocument/2006/relationships/image" Target="../media/image4.jpe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jpg"/><Relationship Id="rId17" Type="http://schemas.openxmlformats.org/officeDocument/2006/relationships/image" Target="../media/image18.jpg"/><Relationship Id="rId25" Type="http://schemas.openxmlformats.org/officeDocument/2006/relationships/image" Target="../media/image26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7.jpg"/><Relationship Id="rId20" Type="http://schemas.openxmlformats.org/officeDocument/2006/relationships/image" Target="../media/image21.png"/><Relationship Id="rId29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11" Type="http://schemas.openxmlformats.org/officeDocument/2006/relationships/image" Target="../media/image12.jpg"/><Relationship Id="rId24" Type="http://schemas.openxmlformats.org/officeDocument/2006/relationships/image" Target="../media/image25.png"/><Relationship Id="rId5" Type="http://schemas.openxmlformats.org/officeDocument/2006/relationships/image" Target="../media/image6.png"/><Relationship Id="rId15" Type="http://schemas.openxmlformats.org/officeDocument/2006/relationships/image" Target="../media/image16.jpg"/><Relationship Id="rId23" Type="http://schemas.openxmlformats.org/officeDocument/2006/relationships/image" Target="../media/image24.png"/><Relationship Id="rId28" Type="http://schemas.openxmlformats.org/officeDocument/2006/relationships/image" Target="../media/image29.jpeg"/><Relationship Id="rId10" Type="http://schemas.openxmlformats.org/officeDocument/2006/relationships/image" Target="../media/image11.jp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jpg"/><Relationship Id="rId14" Type="http://schemas.openxmlformats.org/officeDocument/2006/relationships/image" Target="../media/image15.jpg"/><Relationship Id="rId22" Type="http://schemas.openxmlformats.org/officeDocument/2006/relationships/image" Target="../media/image23.png"/><Relationship Id="rId27" Type="http://schemas.openxmlformats.org/officeDocument/2006/relationships/image" Target="../media/image28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42.jpe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12" Type="http://schemas.openxmlformats.org/officeDocument/2006/relationships/image" Target="../media/image41.jpg"/><Relationship Id="rId17" Type="http://schemas.openxmlformats.org/officeDocument/2006/relationships/image" Target="../media/image46.gif"/><Relationship Id="rId2" Type="http://schemas.openxmlformats.org/officeDocument/2006/relationships/image" Target="../media/image31.jpg"/><Relationship Id="rId16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11" Type="http://schemas.openxmlformats.org/officeDocument/2006/relationships/image" Target="../media/image40.png"/><Relationship Id="rId5" Type="http://schemas.openxmlformats.org/officeDocument/2006/relationships/image" Target="../media/image34.png"/><Relationship Id="rId15" Type="http://schemas.openxmlformats.org/officeDocument/2006/relationships/image" Target="../media/image44.jpg"/><Relationship Id="rId10" Type="http://schemas.openxmlformats.org/officeDocument/2006/relationships/image" Target="../media/image39.png"/><Relationship Id="rId4" Type="http://schemas.openxmlformats.org/officeDocument/2006/relationships/image" Target="../media/image33.png"/><Relationship Id="rId9" Type="http://schemas.openxmlformats.org/officeDocument/2006/relationships/image" Target="../media/image38.jpg"/><Relationship Id="rId14" Type="http://schemas.openxmlformats.org/officeDocument/2006/relationships/image" Target="../media/image43.jp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42.jpe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12" Type="http://schemas.openxmlformats.org/officeDocument/2006/relationships/image" Target="../media/image41.jpg"/><Relationship Id="rId2" Type="http://schemas.openxmlformats.org/officeDocument/2006/relationships/image" Target="../media/image31.jpg"/><Relationship Id="rId16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11" Type="http://schemas.openxmlformats.org/officeDocument/2006/relationships/image" Target="../media/image40.png"/><Relationship Id="rId5" Type="http://schemas.openxmlformats.org/officeDocument/2006/relationships/image" Target="../media/image34.png"/><Relationship Id="rId15" Type="http://schemas.openxmlformats.org/officeDocument/2006/relationships/image" Target="../media/image44.jpg"/><Relationship Id="rId10" Type="http://schemas.openxmlformats.org/officeDocument/2006/relationships/image" Target="../media/image39.png"/><Relationship Id="rId4" Type="http://schemas.openxmlformats.org/officeDocument/2006/relationships/image" Target="../media/image33.png"/><Relationship Id="rId9" Type="http://schemas.openxmlformats.org/officeDocument/2006/relationships/image" Target="../media/image38.jpg"/><Relationship Id="rId14" Type="http://schemas.openxmlformats.org/officeDocument/2006/relationships/image" Target="../media/image4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2948476" y="1194474"/>
            <a:ext cx="1839499" cy="64633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나눔고딕" panose="020D0604000000000000" pitchFamily="50" charset="-127"/>
                <a:cs typeface="+mn-cs"/>
              </a:rPr>
              <a:t>① Design Generation</a:t>
            </a:r>
            <a:endParaRPr kumimoji="0" lang="en-US" sz="180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593159" y="1194474"/>
            <a:ext cx="1551906" cy="64633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나눔고딕" panose="020D0604000000000000" pitchFamily="50" charset="-127"/>
                <a:cs typeface="+mn-cs"/>
              </a:rPr>
              <a:t>② Design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나눔고딕" panose="020D0604000000000000" pitchFamily="50" charset="-127"/>
                <a:cs typeface="+mn-cs"/>
              </a:rPr>
              <a:t>Evaluation</a:t>
            </a:r>
            <a:endParaRPr kumimoji="0" lang="en-US" sz="180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411848" y="1194474"/>
            <a:ext cx="2089898" cy="64633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나눔고딕" panose="020D0604000000000000" pitchFamily="50" charset="-127"/>
                <a:cs typeface="+mn-cs"/>
              </a:rPr>
              <a:t>③ Design </a:t>
            </a:r>
            <a:r>
              <a:rPr kumimoji="0" lang="en-US" sz="18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나눔고딕" panose="020D0604000000000000" pitchFamily="50" charset="-127"/>
                <a:cs typeface="+mn-cs"/>
              </a:rPr>
              <a:t>Recommendation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922841" y="4403558"/>
            <a:ext cx="17045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나눔고딕" panose="020D0604000000000000" pitchFamily="50" charset="-127"/>
                <a:cs typeface="+mn-cs"/>
              </a:rPr>
              <a:t>Users’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나눔고딕" panose="020D0604000000000000" pitchFamily="50" charset="-127"/>
                <a:cs typeface="+mn-cs"/>
              </a:rPr>
              <a:t>Preference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나눔고딕" panose="020D0604000000000000" pitchFamily="50" charset="-127"/>
                <a:cs typeface="+mn-cs"/>
              </a:rPr>
              <a:t>Prediction</a:t>
            </a:r>
          </a:p>
        </p:txBody>
      </p:sp>
      <p:pic>
        <p:nvPicPr>
          <p:cNvPr id="26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0399" y="2051466"/>
            <a:ext cx="496516" cy="496516"/>
          </a:xfrm>
          <a:prstGeom prst="rect">
            <a:avLst/>
          </a:prstGeom>
        </p:spPr>
      </p:pic>
      <p:pic>
        <p:nvPicPr>
          <p:cNvPr id="27" name="그림 2">
            <a:extLst>
              <a:ext uri="{FF2B5EF4-FFF2-40B4-BE49-F238E27FC236}">
                <a16:creationId xmlns:a16="http://schemas.microsoft.com/office/drawing/2014/main" id="{2DC7BE8B-C396-4DEC-BBF3-16266C3E24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4104" y="2065524"/>
            <a:ext cx="525003" cy="485976"/>
          </a:xfrm>
          <a:prstGeom prst="rect">
            <a:avLst/>
          </a:prstGeom>
        </p:spPr>
      </p:pic>
      <p:pic>
        <p:nvPicPr>
          <p:cNvPr id="28" name="그림 5">
            <a:extLst>
              <a:ext uri="{FF2B5EF4-FFF2-40B4-BE49-F238E27FC236}">
                <a16:creationId xmlns:a16="http://schemas.microsoft.com/office/drawing/2014/main" id="{D45D1A18-9990-4E8A-8C76-FC0DC60928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81978" y="2598926"/>
            <a:ext cx="527129" cy="503509"/>
          </a:xfrm>
          <a:prstGeom prst="rect">
            <a:avLst/>
          </a:prstGeom>
        </p:spPr>
      </p:pic>
      <p:cxnSp>
        <p:nvCxnSpPr>
          <p:cNvPr id="29" name="Curved Connector 28"/>
          <p:cNvCxnSpPr>
            <a:stCxn id="52" idx="3"/>
            <a:endCxn id="27" idx="1"/>
          </p:cNvCxnSpPr>
          <p:nvPr/>
        </p:nvCxnSpPr>
        <p:spPr>
          <a:xfrm>
            <a:off x="4089964" y="2292023"/>
            <a:ext cx="294140" cy="16489"/>
          </a:xfrm>
          <a:prstGeom prst="curvedConnector3">
            <a:avLst/>
          </a:prstGeom>
          <a:ln w="1270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urved Connector 29"/>
          <p:cNvCxnSpPr>
            <a:stCxn id="28" idx="3"/>
            <a:endCxn id="88" idx="1"/>
          </p:cNvCxnSpPr>
          <p:nvPr/>
        </p:nvCxnSpPr>
        <p:spPr>
          <a:xfrm>
            <a:off x="4909107" y="2850681"/>
            <a:ext cx="625976" cy="614704"/>
          </a:xfrm>
          <a:prstGeom prst="curvedConnector3">
            <a:avLst/>
          </a:prstGeom>
          <a:ln w="12700">
            <a:solidFill>
              <a:srgbClr val="A5002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30"/>
          <p:cNvCxnSpPr>
            <a:stCxn id="78" idx="3"/>
            <a:endCxn id="94" idx="1"/>
          </p:cNvCxnSpPr>
          <p:nvPr/>
        </p:nvCxnSpPr>
        <p:spPr>
          <a:xfrm>
            <a:off x="8246395" y="2219778"/>
            <a:ext cx="744768" cy="1245607"/>
          </a:xfrm>
          <a:prstGeom prst="curvedConnector3">
            <a:avLst/>
          </a:prstGeom>
          <a:ln w="127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31"/>
          <p:cNvPicPr>
            <a:picLocks noChangeAspect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1464" y="3885917"/>
            <a:ext cx="443475" cy="443475"/>
          </a:xfrm>
          <a:prstGeom prst="rect">
            <a:avLst/>
          </a:prstGeom>
          <a:ln w="12700">
            <a:noFill/>
          </a:ln>
        </p:spPr>
      </p:pic>
      <p:cxnSp>
        <p:nvCxnSpPr>
          <p:cNvPr id="33" name="Curved Connector 32"/>
          <p:cNvCxnSpPr>
            <a:stCxn id="38" idx="3"/>
          </p:cNvCxnSpPr>
          <p:nvPr/>
        </p:nvCxnSpPr>
        <p:spPr>
          <a:xfrm flipV="1">
            <a:off x="2181985" y="2891659"/>
            <a:ext cx="533734" cy="573726"/>
          </a:xfrm>
          <a:prstGeom prst="curvedConnector2">
            <a:avLst/>
          </a:prstGeom>
          <a:ln w="1270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urved Connector 33"/>
          <p:cNvCxnSpPr>
            <a:stCxn id="38" idx="3"/>
            <a:endCxn id="51" idx="1"/>
          </p:cNvCxnSpPr>
          <p:nvPr/>
        </p:nvCxnSpPr>
        <p:spPr>
          <a:xfrm flipV="1">
            <a:off x="2181985" y="2477231"/>
            <a:ext cx="949680" cy="988154"/>
          </a:xfrm>
          <a:prstGeom prst="curvedConnector3">
            <a:avLst>
              <a:gd name="adj1" fmla="val 50000"/>
            </a:avLst>
          </a:prstGeom>
          <a:ln w="1270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urved Connector 34"/>
          <p:cNvCxnSpPr>
            <a:stCxn id="38" idx="3"/>
            <a:endCxn id="50" idx="1"/>
          </p:cNvCxnSpPr>
          <p:nvPr/>
        </p:nvCxnSpPr>
        <p:spPr>
          <a:xfrm flipV="1">
            <a:off x="2181985" y="2993764"/>
            <a:ext cx="1017028" cy="471621"/>
          </a:xfrm>
          <a:prstGeom prst="curvedConnector3">
            <a:avLst>
              <a:gd name="adj1" fmla="val 50000"/>
            </a:avLst>
          </a:prstGeom>
          <a:ln w="1270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urved Connector 35"/>
          <p:cNvCxnSpPr>
            <a:stCxn id="38" idx="3"/>
            <a:endCxn id="48" idx="1"/>
          </p:cNvCxnSpPr>
          <p:nvPr/>
        </p:nvCxnSpPr>
        <p:spPr>
          <a:xfrm flipV="1">
            <a:off x="2181985" y="3452449"/>
            <a:ext cx="637516" cy="12936"/>
          </a:xfrm>
          <a:prstGeom prst="curvedConnector3">
            <a:avLst>
              <a:gd name="adj1" fmla="val 50000"/>
            </a:avLst>
          </a:prstGeom>
          <a:ln w="1270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urved Connector 36"/>
          <p:cNvCxnSpPr>
            <a:stCxn id="38" idx="3"/>
            <a:endCxn id="47" idx="1"/>
          </p:cNvCxnSpPr>
          <p:nvPr/>
        </p:nvCxnSpPr>
        <p:spPr>
          <a:xfrm>
            <a:off x="2181985" y="3465385"/>
            <a:ext cx="627671" cy="538631"/>
          </a:xfrm>
          <a:prstGeom prst="curvedConnector3">
            <a:avLst>
              <a:gd name="adj1" fmla="val 50000"/>
            </a:avLst>
          </a:prstGeom>
          <a:ln w="1270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icture 2" descr="AI icon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7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35" t="14702" r="14035" b="14702"/>
          <a:stretch/>
        </p:blipFill>
        <p:spPr bwMode="auto">
          <a:xfrm>
            <a:off x="1626319" y="3188443"/>
            <a:ext cx="555666" cy="553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9" name="Curved Connector 38"/>
          <p:cNvCxnSpPr>
            <a:stCxn id="38" idx="3"/>
            <a:endCxn id="57" idx="1"/>
          </p:cNvCxnSpPr>
          <p:nvPr/>
        </p:nvCxnSpPr>
        <p:spPr>
          <a:xfrm>
            <a:off x="2181985" y="3465385"/>
            <a:ext cx="964322" cy="982390"/>
          </a:xfrm>
          <a:prstGeom prst="curvedConnector3">
            <a:avLst>
              <a:gd name="adj1" fmla="val 50000"/>
            </a:avLst>
          </a:prstGeom>
          <a:ln w="1270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urved Connector 39"/>
          <p:cNvCxnSpPr>
            <a:stCxn id="38" idx="3"/>
            <a:endCxn id="32" idx="1"/>
          </p:cNvCxnSpPr>
          <p:nvPr/>
        </p:nvCxnSpPr>
        <p:spPr>
          <a:xfrm>
            <a:off x="2181985" y="3465385"/>
            <a:ext cx="1369479" cy="642270"/>
          </a:xfrm>
          <a:prstGeom prst="curvedConnector3">
            <a:avLst>
              <a:gd name="adj1" fmla="val 50000"/>
            </a:avLst>
          </a:prstGeom>
          <a:ln w="1270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urved Connector 40"/>
          <p:cNvCxnSpPr>
            <a:stCxn id="38" idx="3"/>
            <a:endCxn id="79" idx="1"/>
          </p:cNvCxnSpPr>
          <p:nvPr/>
        </p:nvCxnSpPr>
        <p:spPr>
          <a:xfrm>
            <a:off x="2181985" y="3465385"/>
            <a:ext cx="1141534" cy="123593"/>
          </a:xfrm>
          <a:prstGeom prst="curvedConnector3">
            <a:avLst>
              <a:gd name="adj1" fmla="val 50000"/>
            </a:avLst>
          </a:prstGeom>
          <a:ln w="1270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urved Connector 41"/>
          <p:cNvCxnSpPr>
            <a:stCxn id="38" idx="3"/>
            <a:endCxn id="56" idx="1"/>
          </p:cNvCxnSpPr>
          <p:nvPr/>
        </p:nvCxnSpPr>
        <p:spPr>
          <a:xfrm>
            <a:off x="2181985" y="3465385"/>
            <a:ext cx="1609808" cy="1042296"/>
          </a:xfrm>
          <a:prstGeom prst="curvedConnector3">
            <a:avLst>
              <a:gd name="adj1" fmla="val 50000"/>
            </a:avLst>
          </a:prstGeom>
          <a:ln w="1270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urved Connector 42"/>
          <p:cNvCxnSpPr>
            <a:stCxn id="38" idx="3"/>
            <a:endCxn id="55" idx="1"/>
          </p:cNvCxnSpPr>
          <p:nvPr/>
        </p:nvCxnSpPr>
        <p:spPr>
          <a:xfrm>
            <a:off x="2181985" y="3465385"/>
            <a:ext cx="1729635" cy="310227"/>
          </a:xfrm>
          <a:prstGeom prst="curvedConnector3">
            <a:avLst>
              <a:gd name="adj1" fmla="val 50000"/>
            </a:avLst>
          </a:prstGeom>
          <a:ln w="1270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urved Connector 43"/>
          <p:cNvCxnSpPr>
            <a:stCxn id="38" idx="3"/>
            <a:endCxn id="54" idx="1"/>
          </p:cNvCxnSpPr>
          <p:nvPr/>
        </p:nvCxnSpPr>
        <p:spPr>
          <a:xfrm flipV="1">
            <a:off x="2181985" y="3335478"/>
            <a:ext cx="1598977" cy="129907"/>
          </a:xfrm>
          <a:prstGeom prst="curvedConnector3">
            <a:avLst>
              <a:gd name="adj1" fmla="val 50000"/>
            </a:avLst>
          </a:prstGeom>
          <a:ln w="1270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urved Connector 44"/>
          <p:cNvCxnSpPr>
            <a:stCxn id="38" idx="3"/>
            <a:endCxn id="53" idx="1"/>
          </p:cNvCxnSpPr>
          <p:nvPr/>
        </p:nvCxnSpPr>
        <p:spPr>
          <a:xfrm flipV="1">
            <a:off x="2181985" y="2847586"/>
            <a:ext cx="1582766" cy="617799"/>
          </a:xfrm>
          <a:prstGeom prst="curvedConnector3">
            <a:avLst>
              <a:gd name="adj1" fmla="val 50000"/>
            </a:avLst>
          </a:prstGeom>
          <a:ln w="1270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urved Connector 45"/>
          <p:cNvCxnSpPr>
            <a:stCxn id="38" idx="3"/>
            <a:endCxn id="52" idx="1"/>
          </p:cNvCxnSpPr>
          <p:nvPr/>
        </p:nvCxnSpPr>
        <p:spPr>
          <a:xfrm flipV="1">
            <a:off x="2181985" y="2292023"/>
            <a:ext cx="1464504" cy="1173362"/>
          </a:xfrm>
          <a:prstGeom prst="curvedConnector3">
            <a:avLst>
              <a:gd name="adj1" fmla="val 50000"/>
            </a:avLst>
          </a:prstGeom>
          <a:ln w="1270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Picture 46"/>
          <p:cNvPicPr>
            <a:picLocks noChangeAspect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9656" y="3782278"/>
            <a:ext cx="443475" cy="443475"/>
          </a:xfrm>
          <a:prstGeom prst="rect">
            <a:avLst/>
          </a:prstGeom>
          <a:ln w="12700">
            <a:noFill/>
          </a:ln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9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501" y="3230711"/>
            <a:ext cx="443475" cy="443475"/>
          </a:xfrm>
          <a:prstGeom prst="rect">
            <a:avLst/>
          </a:prstGeom>
          <a:ln w="12700">
            <a:noFill/>
          </a:ln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1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6742" y="2657155"/>
            <a:ext cx="443475" cy="443475"/>
          </a:xfrm>
          <a:prstGeom prst="rect">
            <a:avLst/>
          </a:prstGeom>
          <a:ln w="12700">
            <a:noFill/>
          </a:ln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9013" y="2772026"/>
            <a:ext cx="443475" cy="443475"/>
          </a:xfrm>
          <a:prstGeom prst="rect">
            <a:avLst/>
          </a:prstGeom>
          <a:ln w="12700">
            <a:noFill/>
          </a:ln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1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665" y="2255493"/>
            <a:ext cx="443475" cy="443475"/>
          </a:xfrm>
          <a:prstGeom prst="rect">
            <a:avLst/>
          </a:prstGeom>
          <a:ln w="12700">
            <a:noFill/>
          </a:ln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1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6489" y="2070285"/>
            <a:ext cx="443475" cy="443475"/>
          </a:xfrm>
          <a:prstGeom prst="rect">
            <a:avLst/>
          </a:prstGeom>
          <a:ln w="12700">
            <a:noFill/>
          </a:ln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1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4751" y="2625848"/>
            <a:ext cx="443475" cy="443475"/>
          </a:xfrm>
          <a:prstGeom prst="rect">
            <a:avLst/>
          </a:prstGeom>
          <a:ln w="12700">
            <a:noFill/>
          </a:ln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1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0962" y="3113740"/>
            <a:ext cx="443475" cy="443475"/>
          </a:xfrm>
          <a:prstGeom prst="rect">
            <a:avLst/>
          </a:prstGeom>
          <a:ln w="12700">
            <a:noFill/>
          </a:ln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1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1620" y="3553874"/>
            <a:ext cx="443475" cy="443475"/>
          </a:xfrm>
          <a:prstGeom prst="rect">
            <a:avLst/>
          </a:prstGeom>
          <a:ln>
            <a:noFill/>
          </a:ln>
        </p:spPr>
      </p:pic>
      <p:pic>
        <p:nvPicPr>
          <p:cNvPr id="56" name="Picture 55"/>
          <p:cNvPicPr>
            <a:picLocks noChangeAspect="1"/>
          </p:cNvPicPr>
          <p:nvPr/>
        </p:nvPicPr>
        <p:blipFill>
          <a:blip r:embed="rId1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1793" y="4285943"/>
            <a:ext cx="443475" cy="443475"/>
          </a:xfrm>
          <a:prstGeom prst="rect">
            <a:avLst/>
          </a:prstGeom>
          <a:ln w="12700">
            <a:noFill/>
          </a:ln>
        </p:spPr>
      </p:pic>
      <p:pic>
        <p:nvPicPr>
          <p:cNvPr id="57" name="Picture 56"/>
          <p:cNvPicPr>
            <a:picLocks noChangeAspect="1"/>
          </p:cNvPicPr>
          <p:nvPr/>
        </p:nvPicPr>
        <p:blipFill>
          <a:blip r:embed="rId18" cstate="print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6307" y="4226037"/>
            <a:ext cx="443475" cy="443475"/>
          </a:xfrm>
          <a:prstGeom prst="rect">
            <a:avLst/>
          </a:prstGeom>
          <a:ln w="12700">
            <a:noFill/>
          </a:ln>
        </p:spPr>
      </p:pic>
      <p:cxnSp>
        <p:nvCxnSpPr>
          <p:cNvPr id="58" name="Curved Connector 57"/>
          <p:cNvCxnSpPr>
            <a:stCxn id="53" idx="3"/>
            <a:endCxn id="28" idx="1"/>
          </p:cNvCxnSpPr>
          <p:nvPr/>
        </p:nvCxnSpPr>
        <p:spPr>
          <a:xfrm>
            <a:off x="4208226" y="2847586"/>
            <a:ext cx="173752" cy="3095"/>
          </a:xfrm>
          <a:prstGeom prst="curvedConnector3">
            <a:avLst/>
          </a:prstGeom>
          <a:ln w="1270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urved Connector 58"/>
          <p:cNvCxnSpPr>
            <a:stCxn id="27" idx="3"/>
            <a:endCxn id="88" idx="1"/>
          </p:cNvCxnSpPr>
          <p:nvPr/>
        </p:nvCxnSpPr>
        <p:spPr>
          <a:xfrm>
            <a:off x="4909107" y="2308512"/>
            <a:ext cx="625976" cy="1156873"/>
          </a:xfrm>
          <a:prstGeom prst="curvedConnector3">
            <a:avLst/>
          </a:prstGeom>
          <a:ln w="12700">
            <a:solidFill>
              <a:srgbClr val="A5002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Group 59"/>
          <p:cNvGrpSpPr/>
          <p:nvPr/>
        </p:nvGrpSpPr>
        <p:grpSpPr>
          <a:xfrm>
            <a:off x="6599900" y="2490637"/>
            <a:ext cx="505619" cy="535578"/>
            <a:chOff x="5875636" y="2118364"/>
            <a:chExt cx="505619" cy="535578"/>
          </a:xfrm>
        </p:grpSpPr>
        <p:pic>
          <p:nvPicPr>
            <p:cNvPr id="61" name="그림 14"/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5875636" y="2118364"/>
              <a:ext cx="505619" cy="535578"/>
            </a:xfrm>
            <a:prstGeom prst="rect">
              <a:avLst/>
            </a:prstGeom>
          </p:spPr>
        </p:pic>
        <p:sp>
          <p:nvSpPr>
            <p:cNvPr id="62" name="Rectangle 61"/>
            <p:cNvSpPr/>
            <p:nvPr/>
          </p:nvSpPr>
          <p:spPr>
            <a:xfrm>
              <a:off x="6128445" y="2118364"/>
              <a:ext cx="122737" cy="738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나눔고딕" panose="020D0604000000000000" pitchFamily="50" charset="-127"/>
                <a:cs typeface="+mn-cs"/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6571981" y="1917230"/>
            <a:ext cx="536947" cy="556110"/>
            <a:chOff x="5847717" y="1544957"/>
            <a:chExt cx="536947" cy="556110"/>
          </a:xfrm>
        </p:grpSpPr>
        <p:pic>
          <p:nvPicPr>
            <p:cNvPr id="64" name="그림 13"/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5847717" y="1544957"/>
              <a:ext cx="536947" cy="556110"/>
            </a:xfrm>
            <a:prstGeom prst="rect">
              <a:avLst/>
            </a:prstGeom>
          </p:spPr>
        </p:pic>
        <p:sp>
          <p:nvSpPr>
            <p:cNvPr id="65" name="Rectangle 64"/>
            <p:cNvSpPr/>
            <p:nvPr/>
          </p:nvSpPr>
          <p:spPr>
            <a:xfrm>
              <a:off x="6133007" y="1558678"/>
              <a:ext cx="122737" cy="738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나눔고딕" panose="020D0604000000000000" pitchFamily="50" charset="-127"/>
                <a:cs typeface="+mn-cs"/>
              </a:endParaRPr>
            </a:p>
          </p:txBody>
        </p:sp>
      </p:grpSp>
      <p:sp>
        <p:nvSpPr>
          <p:cNvPr id="66" name="TextBox 65"/>
          <p:cNvSpPr txBox="1"/>
          <p:nvPr/>
        </p:nvSpPr>
        <p:spPr>
          <a:xfrm>
            <a:off x="1452605" y="2749539"/>
            <a:ext cx="87947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나눔고딕" panose="020D0604000000000000" pitchFamily="50" charset="-127"/>
                <a:cs typeface="+mn-cs"/>
              </a:rPr>
              <a:t>CAD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5282999" y="2503318"/>
            <a:ext cx="10892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나눔고딕" panose="020D0604000000000000" pitchFamily="50" charset="-127"/>
                <a:cs typeface="+mn-cs"/>
              </a:rPr>
              <a:t>CAE/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나눔고딕" panose="020D0604000000000000" pitchFamily="50" charset="-127"/>
                <a:cs typeface="+mn-cs"/>
              </a:rPr>
              <a:t>CAM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1908511" y="4639590"/>
            <a:ext cx="11746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나눔고딕" panose="020D0604000000000000" pitchFamily="50" charset="-127"/>
                <a:cs typeface="+mn-cs"/>
              </a:rPr>
              <a:t>Design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나눔고딕" panose="020D0604000000000000" pitchFamily="50" charset="-127"/>
                <a:cs typeface="+mn-cs"/>
              </a:rPr>
              <a:t>Exploration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나눔고딕" panose="020D0604000000000000" pitchFamily="50" charset="-127"/>
              <a:cs typeface="+mn-cs"/>
            </a:endParaRPr>
          </a:p>
        </p:txBody>
      </p:sp>
      <p:pic>
        <p:nvPicPr>
          <p:cNvPr id="69" name="Picture 68"/>
          <p:cNvPicPr>
            <a:picLocks noChangeAspect="1"/>
          </p:cNvPicPr>
          <p:nvPr/>
        </p:nvPicPr>
        <p:blipFill rotWithShape="1">
          <a:blip r:embed="rId21"/>
          <a:srcRect l="17552" t="-164" r="66072"/>
          <a:stretch/>
        </p:blipFill>
        <p:spPr>
          <a:xfrm rot="5400000">
            <a:off x="686002" y="2768628"/>
            <a:ext cx="443784" cy="469963"/>
          </a:xfrm>
          <a:prstGeom prst="rect">
            <a:avLst/>
          </a:prstGeom>
        </p:spPr>
      </p:pic>
      <p:sp>
        <p:nvSpPr>
          <p:cNvPr id="70" name="TextBox 69"/>
          <p:cNvSpPr txBox="1"/>
          <p:nvPr/>
        </p:nvSpPr>
        <p:spPr>
          <a:xfrm>
            <a:off x="589056" y="4184514"/>
            <a:ext cx="6397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나눔고딕" panose="020D0604000000000000" pitchFamily="50" charset="-127"/>
                <a:cs typeface="+mn-cs"/>
              </a:rPr>
              <a:t>Data</a:t>
            </a:r>
          </a:p>
        </p:txBody>
      </p:sp>
      <p:cxnSp>
        <p:nvCxnSpPr>
          <p:cNvPr id="71" name="Curved Connector 70"/>
          <p:cNvCxnSpPr>
            <a:stCxn id="69" idx="0"/>
            <a:endCxn id="38" idx="1"/>
          </p:cNvCxnSpPr>
          <p:nvPr/>
        </p:nvCxnSpPr>
        <p:spPr>
          <a:xfrm>
            <a:off x="1142876" y="3003610"/>
            <a:ext cx="483443" cy="461775"/>
          </a:xfrm>
          <a:prstGeom prst="curvedConnector3">
            <a:avLst>
              <a:gd name="adj1" fmla="val 50000"/>
            </a:avLst>
          </a:prstGeom>
          <a:ln w="1270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urved Connector 71"/>
          <p:cNvCxnSpPr>
            <a:stCxn id="83" idx="0"/>
            <a:endCxn id="38" idx="1"/>
          </p:cNvCxnSpPr>
          <p:nvPr/>
        </p:nvCxnSpPr>
        <p:spPr>
          <a:xfrm>
            <a:off x="1142876" y="3462833"/>
            <a:ext cx="483443" cy="2552"/>
          </a:xfrm>
          <a:prstGeom prst="curvedConnector3">
            <a:avLst>
              <a:gd name="adj1" fmla="val 50000"/>
            </a:avLst>
          </a:prstGeom>
          <a:ln w="1270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urved Connector 72"/>
          <p:cNvCxnSpPr>
            <a:stCxn id="82" idx="0"/>
            <a:endCxn id="38" idx="1"/>
          </p:cNvCxnSpPr>
          <p:nvPr/>
        </p:nvCxnSpPr>
        <p:spPr>
          <a:xfrm flipV="1">
            <a:off x="1142876" y="3465385"/>
            <a:ext cx="483443" cy="459360"/>
          </a:xfrm>
          <a:prstGeom prst="curvedConnector3">
            <a:avLst>
              <a:gd name="adj1" fmla="val 50000"/>
            </a:avLst>
          </a:prstGeom>
          <a:ln w="1270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Elbow Connector 73"/>
          <p:cNvCxnSpPr>
            <a:stCxn id="89" idx="1"/>
            <a:endCxn id="38" idx="2"/>
          </p:cNvCxnSpPr>
          <p:nvPr/>
        </p:nvCxnSpPr>
        <p:spPr>
          <a:xfrm rot="10800000">
            <a:off x="1904153" y="3742326"/>
            <a:ext cx="3541569" cy="1467130"/>
          </a:xfrm>
          <a:prstGeom prst="bentConnector2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5" name="그림 8"/>
          <p:cNvPicPr>
            <a:picLocks noChangeAspect="1"/>
          </p:cNvPicPr>
          <p:nvPr/>
        </p:nvPicPr>
        <p:blipFill>
          <a:blip r:embed="rId2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086301" y="2527936"/>
            <a:ext cx="565623" cy="507001"/>
          </a:xfrm>
          <a:prstGeom prst="rect">
            <a:avLst/>
          </a:prstGeom>
        </p:spPr>
      </p:pic>
      <p:pic>
        <p:nvPicPr>
          <p:cNvPr id="76" name="그림 13"/>
          <p:cNvPicPr>
            <a:picLocks noChangeAspect="1"/>
          </p:cNvPicPr>
          <p:nvPr/>
        </p:nvPicPr>
        <p:blipFill>
          <a:blip r:embed="rId2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136366" y="1975983"/>
            <a:ext cx="506451" cy="480584"/>
          </a:xfrm>
          <a:prstGeom prst="rect">
            <a:avLst/>
          </a:prstGeom>
        </p:spPr>
      </p:pic>
      <p:pic>
        <p:nvPicPr>
          <p:cNvPr id="77" name="그림 1">
            <a:extLst>
              <a:ext uri="{FF2B5EF4-FFF2-40B4-BE49-F238E27FC236}">
                <a16:creationId xmlns:a16="http://schemas.microsoft.com/office/drawing/2014/main" id="{377C062E-0C46-44D9-B0A3-7C9514EF56DF}"/>
              </a:ext>
            </a:extLst>
          </p:cNvPr>
          <p:cNvPicPr>
            <a:picLocks noChangeAspect="1"/>
          </p:cNvPicPr>
          <p:nvPr/>
        </p:nvPicPr>
        <p:blipFill rotWithShape="1">
          <a:blip r:embed="rId24"/>
          <a:srcRect l="5531" t="11579" r="45362" b="5833"/>
          <a:stretch/>
        </p:blipFill>
        <p:spPr>
          <a:xfrm>
            <a:off x="7722804" y="2515035"/>
            <a:ext cx="523591" cy="511366"/>
          </a:xfrm>
          <a:prstGeom prst="rect">
            <a:avLst/>
          </a:prstGeom>
        </p:spPr>
      </p:pic>
      <p:pic>
        <p:nvPicPr>
          <p:cNvPr id="78" name="그림 25">
            <a:extLst>
              <a:ext uri="{FF2B5EF4-FFF2-40B4-BE49-F238E27FC236}">
                <a16:creationId xmlns:a16="http://schemas.microsoft.com/office/drawing/2014/main" id="{9765BCE4-D493-4CD0-B779-0F44F1059828}"/>
              </a:ext>
            </a:extLst>
          </p:cNvPr>
          <p:cNvPicPr>
            <a:picLocks noChangeAspect="1"/>
          </p:cNvPicPr>
          <p:nvPr/>
        </p:nvPicPr>
        <p:blipFill rotWithShape="1">
          <a:blip r:embed="rId25"/>
          <a:srcRect t="5008"/>
          <a:stretch/>
        </p:blipFill>
        <p:spPr>
          <a:xfrm>
            <a:off x="7670255" y="1947711"/>
            <a:ext cx="576140" cy="544133"/>
          </a:xfrm>
          <a:prstGeom prst="rect">
            <a:avLst/>
          </a:prstGeom>
        </p:spPr>
      </p:pic>
      <p:pic>
        <p:nvPicPr>
          <p:cNvPr id="79" name="Picture 78"/>
          <p:cNvPicPr>
            <a:picLocks noChangeAspect="1"/>
          </p:cNvPicPr>
          <p:nvPr/>
        </p:nvPicPr>
        <p:blipFill>
          <a:blip r:embed="rId2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3519" y="3367240"/>
            <a:ext cx="443475" cy="443475"/>
          </a:xfrm>
          <a:prstGeom prst="rect">
            <a:avLst/>
          </a:prstGeom>
          <a:ln w="12700">
            <a:noFill/>
          </a:ln>
        </p:spPr>
      </p:pic>
      <p:cxnSp>
        <p:nvCxnSpPr>
          <p:cNvPr id="80" name="Straight Connector 79"/>
          <p:cNvCxnSpPr>
            <a:stCxn id="19" idx="1"/>
            <a:endCxn id="15" idx="3"/>
          </p:cNvCxnSpPr>
          <p:nvPr/>
        </p:nvCxnSpPr>
        <p:spPr>
          <a:xfrm flipH="1">
            <a:off x="4787975" y="1517640"/>
            <a:ext cx="1805184" cy="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24" idx="1"/>
            <a:endCxn id="19" idx="3"/>
          </p:cNvCxnSpPr>
          <p:nvPr/>
        </p:nvCxnSpPr>
        <p:spPr>
          <a:xfrm flipH="1">
            <a:off x="8145065" y="1517640"/>
            <a:ext cx="1266783" cy="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2" name="Picture 81"/>
          <p:cNvPicPr>
            <a:picLocks noChangeAspect="1"/>
          </p:cNvPicPr>
          <p:nvPr/>
        </p:nvPicPr>
        <p:blipFill rotWithShape="1">
          <a:blip r:embed="rId21"/>
          <a:srcRect l="50028" t="-164" r="33163"/>
          <a:stretch/>
        </p:blipFill>
        <p:spPr>
          <a:xfrm rot="5400000">
            <a:off x="680137" y="3689763"/>
            <a:ext cx="455514" cy="469963"/>
          </a:xfrm>
          <a:prstGeom prst="rect">
            <a:avLst/>
          </a:prstGeom>
        </p:spPr>
      </p:pic>
      <p:pic>
        <p:nvPicPr>
          <p:cNvPr id="83" name="Picture 82"/>
          <p:cNvPicPr>
            <a:picLocks noChangeAspect="1"/>
          </p:cNvPicPr>
          <p:nvPr/>
        </p:nvPicPr>
        <p:blipFill rotWithShape="1">
          <a:blip r:embed="rId21"/>
          <a:srcRect l="33806" t="-164" r="49733"/>
          <a:stretch/>
        </p:blipFill>
        <p:spPr>
          <a:xfrm rot="5400000">
            <a:off x="684851" y="3227851"/>
            <a:ext cx="446086" cy="469963"/>
          </a:xfrm>
          <a:prstGeom prst="rect">
            <a:avLst/>
          </a:prstGeom>
        </p:spPr>
      </p:pic>
      <p:pic>
        <p:nvPicPr>
          <p:cNvPr id="84" name="그림 16"/>
          <p:cNvPicPr>
            <a:picLocks noChangeAspect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0400" y="2594678"/>
            <a:ext cx="518236" cy="518236"/>
          </a:xfrm>
          <a:prstGeom prst="rect">
            <a:avLst/>
          </a:prstGeom>
        </p:spPr>
      </p:pic>
      <p:cxnSp>
        <p:nvCxnSpPr>
          <p:cNvPr id="85" name="Curved Connector 84"/>
          <p:cNvCxnSpPr>
            <a:stCxn id="77" idx="3"/>
            <a:endCxn id="94" idx="1"/>
          </p:cNvCxnSpPr>
          <p:nvPr/>
        </p:nvCxnSpPr>
        <p:spPr>
          <a:xfrm>
            <a:off x="8246395" y="2770718"/>
            <a:ext cx="744768" cy="694667"/>
          </a:xfrm>
          <a:prstGeom prst="curvedConnector3">
            <a:avLst/>
          </a:prstGeom>
          <a:ln w="127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6" name="Picture 18" descr="check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24"/>
          <a:stretch/>
        </p:blipFill>
        <p:spPr bwMode="auto">
          <a:xfrm>
            <a:off x="10738428" y="2047256"/>
            <a:ext cx="430465" cy="411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7" name="Oval 86"/>
          <p:cNvSpPr/>
          <p:nvPr/>
        </p:nvSpPr>
        <p:spPr>
          <a:xfrm>
            <a:off x="10230014" y="2021724"/>
            <a:ext cx="531479" cy="537969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8" name="Picture 2" descr="AI icon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7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35" t="14702" r="14035" b="14702"/>
          <a:stretch/>
        </p:blipFill>
        <p:spPr bwMode="auto">
          <a:xfrm>
            <a:off x="5535083" y="3176672"/>
            <a:ext cx="579283" cy="577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9" name="Picture 8" descr="ê´ë ¨ ì´ë¯¸ì§"/>
          <p:cNvPicPr>
            <a:picLocks noChangeAspect="1" noChangeArrowheads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5721" y="4830453"/>
            <a:ext cx="758006" cy="758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0" name="Elbow Connector 89"/>
          <p:cNvCxnSpPr>
            <a:stCxn id="89" idx="0"/>
            <a:endCxn id="88" idx="2"/>
          </p:cNvCxnSpPr>
          <p:nvPr/>
        </p:nvCxnSpPr>
        <p:spPr>
          <a:xfrm rot="5400000" flipH="1" flipV="1">
            <a:off x="5286546" y="4292275"/>
            <a:ext cx="1076356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Elbow Connector 90"/>
          <p:cNvCxnSpPr>
            <a:stCxn id="89" idx="3"/>
            <a:endCxn id="94" idx="2"/>
          </p:cNvCxnSpPr>
          <p:nvPr/>
        </p:nvCxnSpPr>
        <p:spPr>
          <a:xfrm flipV="1">
            <a:off x="6203727" y="3754097"/>
            <a:ext cx="3077078" cy="1455359"/>
          </a:xfrm>
          <a:prstGeom prst="bentConnector2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urved Connector 91"/>
          <p:cNvCxnSpPr>
            <a:stCxn id="64" idx="1"/>
            <a:endCxn id="88" idx="3"/>
          </p:cNvCxnSpPr>
          <p:nvPr/>
        </p:nvCxnSpPr>
        <p:spPr>
          <a:xfrm rot="10800000" flipV="1">
            <a:off x="6114367" y="2195285"/>
            <a:ext cx="457615" cy="1270100"/>
          </a:xfrm>
          <a:prstGeom prst="curvedConnector3">
            <a:avLst>
              <a:gd name="adj1" fmla="val 50000"/>
            </a:avLst>
          </a:prstGeom>
          <a:ln w="12700">
            <a:solidFill>
              <a:srgbClr val="A5002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urved Connector 92"/>
          <p:cNvCxnSpPr>
            <a:stCxn id="61" idx="1"/>
            <a:endCxn id="88" idx="3"/>
          </p:cNvCxnSpPr>
          <p:nvPr/>
        </p:nvCxnSpPr>
        <p:spPr>
          <a:xfrm rot="10800000" flipV="1">
            <a:off x="6114366" y="2758425"/>
            <a:ext cx="485534" cy="706959"/>
          </a:xfrm>
          <a:prstGeom prst="curvedConnector3">
            <a:avLst>
              <a:gd name="adj1" fmla="val 50000"/>
            </a:avLst>
          </a:prstGeom>
          <a:ln w="12700">
            <a:solidFill>
              <a:srgbClr val="A5002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4" name="Picture 2" descr="AI icon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7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35" t="14702" r="14035" b="14702"/>
          <a:stretch/>
        </p:blipFill>
        <p:spPr bwMode="auto">
          <a:xfrm>
            <a:off x="8991163" y="3176672"/>
            <a:ext cx="579283" cy="577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5" name="TextBox 94"/>
          <p:cNvSpPr txBox="1"/>
          <p:nvPr/>
        </p:nvSpPr>
        <p:spPr>
          <a:xfrm>
            <a:off x="8628915" y="2749539"/>
            <a:ext cx="1295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나눔고딕" panose="020D0604000000000000" pitchFamily="50" charset="-127"/>
                <a:cs typeface="+mn-cs"/>
              </a:rPr>
              <a:t>HCI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나눔고딕" panose="020D0604000000000000" pitchFamily="50" charset="-127"/>
              <a:cs typeface="+mn-cs"/>
            </a:endParaRPr>
          </a:p>
        </p:txBody>
      </p:sp>
      <p:cxnSp>
        <p:nvCxnSpPr>
          <p:cNvPr id="96" name="Curved Connector 95"/>
          <p:cNvCxnSpPr>
            <a:stCxn id="87" idx="2"/>
            <a:endCxn id="94" idx="3"/>
          </p:cNvCxnSpPr>
          <p:nvPr/>
        </p:nvCxnSpPr>
        <p:spPr>
          <a:xfrm rot="10800000" flipV="1">
            <a:off x="9570446" y="2290709"/>
            <a:ext cx="659568" cy="1174676"/>
          </a:xfrm>
          <a:prstGeom prst="curvedConnector3">
            <a:avLst>
              <a:gd name="adj1" fmla="val 50000"/>
            </a:avLst>
          </a:prstGeom>
          <a:ln w="127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urved Connector 96"/>
          <p:cNvCxnSpPr>
            <a:stCxn id="84" idx="1"/>
            <a:endCxn id="94" idx="3"/>
          </p:cNvCxnSpPr>
          <p:nvPr/>
        </p:nvCxnSpPr>
        <p:spPr>
          <a:xfrm rot="10800000" flipV="1">
            <a:off x="9570446" y="2853795"/>
            <a:ext cx="679954" cy="611589"/>
          </a:xfrm>
          <a:prstGeom prst="curvedConnector3">
            <a:avLst>
              <a:gd name="adj1" fmla="val 50000"/>
            </a:avLst>
          </a:prstGeom>
          <a:ln w="127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5794707" y="3910460"/>
            <a:ext cx="168097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나눔고딕" panose="020D0604000000000000" pitchFamily="50" charset="-127"/>
                <a:cs typeface="+mn-cs"/>
              </a:rPr>
              <a:t>Engineering Performance &amp; Manufacturability Prediction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99" name="TextBox 98"/>
          <p:cNvSpPr txBox="1"/>
          <p:nvPr/>
        </p:nvSpPr>
        <p:spPr>
          <a:xfrm rot="16200000">
            <a:off x="4369641" y="3099092"/>
            <a:ext cx="5666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나눔고딕" panose="020D0604000000000000" pitchFamily="50" charset="-127"/>
                <a:cs typeface="+mn-cs"/>
              </a:rPr>
              <a:t>…</a:t>
            </a:r>
          </a:p>
        </p:txBody>
      </p:sp>
      <p:sp>
        <p:nvSpPr>
          <p:cNvPr id="100" name="TextBox 99"/>
          <p:cNvSpPr txBox="1"/>
          <p:nvPr/>
        </p:nvSpPr>
        <p:spPr>
          <a:xfrm rot="16200000">
            <a:off x="7126386" y="3099092"/>
            <a:ext cx="5666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나눔고딕" panose="020D0604000000000000" pitchFamily="50" charset="-127"/>
                <a:cs typeface="+mn-cs"/>
              </a:rPr>
              <a:t>…</a:t>
            </a:r>
          </a:p>
        </p:txBody>
      </p:sp>
      <p:sp>
        <p:nvSpPr>
          <p:cNvPr id="101" name="TextBox 100"/>
          <p:cNvSpPr txBox="1"/>
          <p:nvPr/>
        </p:nvSpPr>
        <p:spPr>
          <a:xfrm rot="16200000">
            <a:off x="10212404" y="3099092"/>
            <a:ext cx="5666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나눔고딕" panose="020D0604000000000000" pitchFamily="50" charset="-127"/>
                <a:cs typeface="+mn-cs"/>
              </a:rPr>
              <a:t>…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457200" y="1002649"/>
            <a:ext cx="11277600" cy="465455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80094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314960" y="1303025"/>
            <a:ext cx="11277600" cy="278719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4584" y="1885677"/>
            <a:ext cx="1206376" cy="929104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466" y="1979834"/>
            <a:ext cx="1114150" cy="740791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9304" y="1955935"/>
            <a:ext cx="903992" cy="788589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6264" y="1916944"/>
            <a:ext cx="915254" cy="866571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2101" y="1880276"/>
            <a:ext cx="997982" cy="939907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8709" y="2931499"/>
            <a:ext cx="800718" cy="992194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4330" y="3020709"/>
            <a:ext cx="813774" cy="813774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4798" y="2951123"/>
            <a:ext cx="857217" cy="952947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3683" y="2990954"/>
            <a:ext cx="1181133" cy="873284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1721" y="2914962"/>
            <a:ext cx="1025268" cy="1025268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82" t="16428" r="6053" b="14256"/>
          <a:stretch/>
        </p:blipFill>
        <p:spPr>
          <a:xfrm>
            <a:off x="7504486" y="1849566"/>
            <a:ext cx="1234647" cy="1001327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3928" y="1824575"/>
            <a:ext cx="1462408" cy="1051309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6121" y="2969770"/>
            <a:ext cx="1298906" cy="915653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3049" y="1967275"/>
            <a:ext cx="1152545" cy="765909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01599" y="3203108"/>
            <a:ext cx="1276037" cy="448976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4346633" y="1452614"/>
            <a:ext cx="32419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/>
              <a:t>COLLABORATORS</a:t>
            </a:r>
            <a:endParaRPr lang="ko-KR" altLang="en-US" sz="2000" b="1" dirty="0"/>
          </a:p>
        </p:txBody>
      </p:sp>
      <p:pic>
        <p:nvPicPr>
          <p:cNvPr id="1026" name="Picture 2" descr="https://www.medisurf.com/images/main/medalls_logo.gif"/>
          <p:cNvPicPr>
            <a:picLocks noChangeAspect="1" noChangeArrowheads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397" b="36599"/>
          <a:stretch/>
        </p:blipFill>
        <p:spPr bwMode="auto">
          <a:xfrm>
            <a:off x="10041510" y="3288173"/>
            <a:ext cx="1519655" cy="278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7566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457200" y="1002649"/>
            <a:ext cx="11277600" cy="2331678"/>
            <a:chOff x="457200" y="1002649"/>
            <a:chExt cx="11277600" cy="2331678"/>
          </a:xfrm>
        </p:grpSpPr>
        <p:sp>
          <p:nvSpPr>
            <p:cNvPr id="4" name="Rectangle 3"/>
            <p:cNvSpPr/>
            <p:nvPr/>
          </p:nvSpPr>
          <p:spPr>
            <a:xfrm>
              <a:off x="457200" y="1002649"/>
              <a:ext cx="11277600" cy="2331678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55583" y="1129789"/>
              <a:ext cx="1206376" cy="929104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9014" y="1223946"/>
              <a:ext cx="1114150" cy="740791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09205" y="1200047"/>
              <a:ext cx="903992" cy="788589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55616" y="1161056"/>
              <a:ext cx="915254" cy="866571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72057" y="1161332"/>
              <a:ext cx="997982" cy="939907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72300" y="2175611"/>
              <a:ext cx="800718" cy="99219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35918" y="2264821"/>
              <a:ext cx="813774" cy="813774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53974" y="2195235"/>
              <a:ext cx="857217" cy="952947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10039" y="2235066"/>
              <a:ext cx="1181133" cy="873284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80488" y="2159074"/>
              <a:ext cx="1025268" cy="1025268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482" t="16428" r="6053" b="14256"/>
            <a:stretch/>
          </p:blipFill>
          <p:spPr>
            <a:xfrm>
              <a:off x="8632737" y="1118669"/>
              <a:ext cx="1234647" cy="1001327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04378" y="1068687"/>
              <a:ext cx="1462408" cy="1051309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77300" y="2213882"/>
              <a:ext cx="1298906" cy="915653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15473" y="2288754"/>
              <a:ext cx="1152545" cy="765909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755599" y="2447220"/>
              <a:ext cx="1276037" cy="448976"/>
            </a:xfrm>
            <a:prstGeom prst="rect">
              <a:avLst/>
            </a:prstGeom>
          </p:spPr>
        </p:pic>
      </p:grpSp>
      <p:grpSp>
        <p:nvGrpSpPr>
          <p:cNvPr id="41" name="Group 40"/>
          <p:cNvGrpSpPr/>
          <p:nvPr/>
        </p:nvGrpSpPr>
        <p:grpSpPr>
          <a:xfrm>
            <a:off x="457200" y="3816810"/>
            <a:ext cx="11277600" cy="2787190"/>
            <a:chOff x="457200" y="3816810"/>
            <a:chExt cx="11277600" cy="2787190"/>
          </a:xfrm>
        </p:grpSpPr>
        <p:sp>
          <p:nvSpPr>
            <p:cNvPr id="24" name="Rectangle 23"/>
            <p:cNvSpPr/>
            <p:nvPr/>
          </p:nvSpPr>
          <p:spPr>
            <a:xfrm>
              <a:off x="457200" y="3816810"/>
              <a:ext cx="11277600" cy="2787190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55583" y="4399462"/>
              <a:ext cx="1206376" cy="929104"/>
            </a:xfrm>
            <a:prstGeom prst="rect">
              <a:avLst/>
            </a:prstGeom>
          </p:spPr>
        </p:pic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9014" y="4493619"/>
              <a:ext cx="1114150" cy="740791"/>
            </a:xfrm>
            <a:prstGeom prst="rect">
              <a:avLst/>
            </a:prstGeom>
          </p:spPr>
        </p:pic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09205" y="4469720"/>
              <a:ext cx="903992" cy="788589"/>
            </a:xfrm>
            <a:prstGeom prst="rect">
              <a:avLst/>
            </a:prstGeom>
          </p:spPr>
        </p:pic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55616" y="4430729"/>
              <a:ext cx="915254" cy="866571"/>
            </a:xfrm>
            <a:prstGeom prst="rect">
              <a:avLst/>
            </a:prstGeom>
          </p:spPr>
        </p:pic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72057" y="4431005"/>
              <a:ext cx="997982" cy="939907"/>
            </a:xfrm>
            <a:prstGeom prst="rect">
              <a:avLst/>
            </a:prstGeom>
          </p:spPr>
        </p:pic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72300" y="5445284"/>
              <a:ext cx="800718" cy="992194"/>
            </a:xfrm>
            <a:prstGeom prst="rect">
              <a:avLst/>
            </a:prstGeom>
          </p:spPr>
        </p:pic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35918" y="5534494"/>
              <a:ext cx="813774" cy="813774"/>
            </a:xfrm>
            <a:prstGeom prst="rect">
              <a:avLst/>
            </a:prstGeom>
          </p:spPr>
        </p:pic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53974" y="5464908"/>
              <a:ext cx="857217" cy="952947"/>
            </a:xfrm>
            <a:prstGeom prst="rect">
              <a:avLst/>
            </a:prstGeom>
          </p:spPr>
        </p:pic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10039" y="5504739"/>
              <a:ext cx="1181133" cy="873284"/>
            </a:xfrm>
            <a:prstGeom prst="rect">
              <a:avLst/>
            </a:prstGeom>
          </p:spPr>
        </p:pic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80488" y="5428747"/>
              <a:ext cx="1025268" cy="1025268"/>
            </a:xfrm>
            <a:prstGeom prst="rect">
              <a:avLst/>
            </a:prstGeom>
          </p:spPr>
        </p:pic>
        <p:pic>
          <p:nvPicPr>
            <p:cNvPr id="35" name="Picture 34"/>
            <p:cNvPicPr>
              <a:picLocks noChangeAspect="1"/>
            </p:cNvPicPr>
            <p:nvPr/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482" t="16428" r="6053" b="14256"/>
            <a:stretch/>
          </p:blipFill>
          <p:spPr>
            <a:xfrm>
              <a:off x="8632737" y="4388342"/>
              <a:ext cx="1234647" cy="1001327"/>
            </a:xfrm>
            <a:prstGeom prst="rect">
              <a:avLst/>
            </a:prstGeom>
          </p:spPr>
        </p:pic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04378" y="4338360"/>
              <a:ext cx="1462408" cy="1051309"/>
            </a:xfrm>
            <a:prstGeom prst="rect">
              <a:avLst/>
            </a:prstGeom>
          </p:spPr>
        </p:pic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77300" y="5483555"/>
              <a:ext cx="1298906" cy="915653"/>
            </a:xfrm>
            <a:prstGeom prst="rect">
              <a:avLst/>
            </a:prstGeom>
          </p:spPr>
        </p:pic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15473" y="5558427"/>
              <a:ext cx="1152545" cy="765909"/>
            </a:xfrm>
            <a:prstGeom prst="rect">
              <a:avLst/>
            </a:prstGeom>
          </p:spPr>
        </p:pic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755599" y="5716893"/>
              <a:ext cx="1276037" cy="448976"/>
            </a:xfrm>
            <a:prstGeom prst="rect">
              <a:avLst/>
            </a:prstGeom>
          </p:spPr>
        </p:pic>
        <p:sp>
          <p:nvSpPr>
            <p:cNvPr id="40" name="TextBox 39"/>
            <p:cNvSpPr txBox="1"/>
            <p:nvPr/>
          </p:nvSpPr>
          <p:spPr>
            <a:xfrm>
              <a:off x="4488873" y="3966399"/>
              <a:ext cx="324196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/>
                <a:t>COLLABORATORS</a:t>
              </a:r>
              <a:endParaRPr lang="ko-KR" altLang="en-US" sz="2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618508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133</Words>
  <Application>Microsoft Office PowerPoint</Application>
  <PresentationFormat>Widescreen</PresentationFormat>
  <Paragraphs>28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나눔고딕</vt:lpstr>
      <vt:lpstr>맑은 고딕</vt:lpstr>
      <vt:lpstr>Arial</vt:lpstr>
      <vt:lpstr>Calibri</vt:lpstr>
      <vt:lpstr>Calibri Light</vt:lpstr>
      <vt:lpstr>1_Office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Namwoo Kang</dc:creator>
  <cp:lastModifiedBy>Namwoo Kang</cp:lastModifiedBy>
  <cp:revision>5</cp:revision>
  <dcterms:created xsi:type="dcterms:W3CDTF">2021-01-18T15:05:05Z</dcterms:created>
  <dcterms:modified xsi:type="dcterms:W3CDTF">2021-01-18T15:49:19Z</dcterms:modified>
</cp:coreProperties>
</file>