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9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64794-6893-4232-854D-4D5F5462C4E0}" type="datetimeFigureOut">
              <a:rPr lang="ko-KR" altLang="en-US" smtClean="0"/>
              <a:t>2021-03-11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6CDA-67AF-4618-B005-8A07A6CD3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6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my proposed AI-based Vehicle Design process.</a:t>
            </a:r>
          </a:p>
          <a:p>
            <a:pPr lvl="0"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consist of three stages. Design generation, design evaluation, and design recommendation.</a:t>
            </a:r>
          </a:p>
          <a:p>
            <a:pPr lvl="0" fontAlgn="base" latinLnBrk="1"/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Design Generation stage integrates CAD and AI, to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 and novel designs based on the past design data.</a:t>
            </a:r>
          </a:p>
          <a:p>
            <a:pPr lvl="0"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Design evaluation stage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integrates CAE/CAM and AI, to evaluate and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 various engineering performance and manufacturability of generated designs.</a:t>
            </a:r>
          </a:p>
          <a:p>
            <a:pPr lvl="0" fontAlgn="base" latinLnBrk="1"/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Recommendation stage integrates HCI and AI, to predict customer’s design preferences and recommend marketable designs.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8D0B5-7261-47D7-9B2E-CCB453D2101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84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-Shape 6"/>
          <p:cNvSpPr/>
          <p:nvPr userDrawn="1"/>
        </p:nvSpPr>
        <p:spPr>
          <a:xfrm flipV="1">
            <a:off x="389388" y="353948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-Shape 7"/>
          <p:cNvSpPr/>
          <p:nvPr userDrawn="1"/>
        </p:nvSpPr>
        <p:spPr>
          <a:xfrm>
            <a:off x="389388" y="5687615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-Shape 8"/>
          <p:cNvSpPr/>
          <p:nvPr userDrawn="1"/>
        </p:nvSpPr>
        <p:spPr>
          <a:xfrm flipH="1">
            <a:off x="10706100" y="5687615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-Shape 9"/>
          <p:cNvSpPr/>
          <p:nvPr userDrawn="1"/>
        </p:nvSpPr>
        <p:spPr>
          <a:xfrm flipH="1" flipV="1">
            <a:off x="10706100" y="353948"/>
            <a:ext cx="1104900" cy="789385"/>
          </a:xfrm>
          <a:prstGeom prst="corner">
            <a:avLst>
              <a:gd name="adj1" fmla="val 25676"/>
              <a:gd name="adj2" fmla="val 274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982250" y="5923912"/>
            <a:ext cx="2274226" cy="583214"/>
            <a:chOff x="4982250" y="5923912"/>
            <a:chExt cx="2274226" cy="58321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94674" y="5923912"/>
              <a:ext cx="661802" cy="5832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2250" y="5930292"/>
              <a:ext cx="1631906" cy="570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6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3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1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3" y="897622"/>
            <a:ext cx="11635531" cy="5279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5"/>
          <p:cNvSpPr txBox="1">
            <a:spLocks noChangeArrowheads="1"/>
          </p:cNvSpPr>
          <p:nvPr userDrawn="1"/>
        </p:nvSpPr>
        <p:spPr bwMode="auto">
          <a:xfrm>
            <a:off x="-101600" y="6483350"/>
            <a:ext cx="508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1" hangingPunct="1">
              <a:defRPr kumimoji="1"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C92FC-1530-409A-A3BA-F2E4A72C953B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2192000" cy="718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24" y="0"/>
            <a:ext cx="10458275" cy="718233"/>
          </a:xfrm>
        </p:spPr>
        <p:txBody>
          <a:bodyPr anchor="ctr" anchorCtr="0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5118" y="6301774"/>
            <a:ext cx="1681162" cy="419701"/>
            <a:chOff x="4982250" y="5923912"/>
            <a:chExt cx="2274226" cy="5832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94674" y="5923912"/>
              <a:ext cx="661802" cy="5832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2250" y="5930292"/>
              <a:ext cx="1631906" cy="570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0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7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1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9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9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FBF50A-252A-482D-8C65-CF0FB350E14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3/11/2021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C3FFA-E1C2-4856-AFF2-ECD72B00F7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2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jp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jp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png"/><Relationship Id="rId27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17" Type="http://schemas.openxmlformats.org/officeDocument/2006/relationships/image" Target="../media/image46.png"/><Relationship Id="rId2" Type="http://schemas.openxmlformats.org/officeDocument/2006/relationships/image" Target="../media/image31.jpg"/><Relationship Id="rId16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jp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17" Type="http://schemas.openxmlformats.org/officeDocument/2006/relationships/image" Target="../media/image47.png"/><Relationship Id="rId2" Type="http://schemas.openxmlformats.org/officeDocument/2006/relationships/image" Target="../media/image31.jpg"/><Relationship Id="rId16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jp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jpg"/><Relationship Id="rId2" Type="http://schemas.openxmlformats.org/officeDocument/2006/relationships/image" Target="../media/image31.jp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jp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48476" y="1707658"/>
            <a:ext cx="183949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① Design Generation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3159" y="1707658"/>
            <a:ext cx="155190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② Design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Evaluation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11848" y="1707658"/>
            <a:ext cx="2089898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③ Design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Recommendation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22841" y="4916742"/>
            <a:ext cx="170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Users’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Preference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Prediction</a:t>
            </a:r>
          </a:p>
        </p:txBody>
      </p:sp>
      <p:pic>
        <p:nvPicPr>
          <p:cNvPr id="26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99" y="2564650"/>
            <a:ext cx="496516" cy="496516"/>
          </a:xfrm>
          <a:prstGeom prst="rect">
            <a:avLst/>
          </a:prstGeom>
        </p:spPr>
      </p:pic>
      <p:pic>
        <p:nvPicPr>
          <p:cNvPr id="27" name="그림 2">
            <a:extLst>
              <a:ext uri="{FF2B5EF4-FFF2-40B4-BE49-F238E27FC236}">
                <a16:creationId xmlns:a16="http://schemas.microsoft.com/office/drawing/2014/main" id="{2DC7BE8B-C396-4DEC-BBF3-16266C3E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04" y="2578708"/>
            <a:ext cx="525003" cy="485976"/>
          </a:xfrm>
          <a:prstGeom prst="rect">
            <a:avLst/>
          </a:prstGeom>
        </p:spPr>
      </p:pic>
      <p:pic>
        <p:nvPicPr>
          <p:cNvPr id="28" name="그림 5">
            <a:extLst>
              <a:ext uri="{FF2B5EF4-FFF2-40B4-BE49-F238E27FC236}">
                <a16:creationId xmlns:a16="http://schemas.microsoft.com/office/drawing/2014/main" id="{D45D1A18-9990-4E8A-8C76-FC0DC6092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78" y="3112110"/>
            <a:ext cx="527129" cy="503509"/>
          </a:xfrm>
          <a:prstGeom prst="rect">
            <a:avLst/>
          </a:prstGeom>
        </p:spPr>
      </p:pic>
      <p:cxnSp>
        <p:nvCxnSpPr>
          <p:cNvPr id="29" name="Curved Connector 28"/>
          <p:cNvCxnSpPr>
            <a:stCxn id="52" idx="3"/>
            <a:endCxn id="27" idx="1"/>
          </p:cNvCxnSpPr>
          <p:nvPr/>
        </p:nvCxnSpPr>
        <p:spPr>
          <a:xfrm>
            <a:off x="4089964" y="2805207"/>
            <a:ext cx="294140" cy="16489"/>
          </a:xfrm>
          <a:prstGeom prst="curvedConnector3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3"/>
            <a:endCxn id="88" idx="1"/>
          </p:cNvCxnSpPr>
          <p:nvPr/>
        </p:nvCxnSpPr>
        <p:spPr>
          <a:xfrm>
            <a:off x="4909107" y="3363865"/>
            <a:ext cx="625976" cy="614704"/>
          </a:xfrm>
          <a:prstGeom prst="curvedConnector3">
            <a:avLst/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8" idx="3"/>
            <a:endCxn id="94" idx="1"/>
          </p:cNvCxnSpPr>
          <p:nvPr/>
        </p:nvCxnSpPr>
        <p:spPr>
          <a:xfrm>
            <a:off x="8246395" y="2732962"/>
            <a:ext cx="744768" cy="1245607"/>
          </a:xfrm>
          <a:prstGeom prst="curvedConnector3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64" y="4399101"/>
            <a:ext cx="443475" cy="443475"/>
          </a:xfrm>
          <a:prstGeom prst="rect">
            <a:avLst/>
          </a:prstGeom>
          <a:ln w="12700">
            <a:noFill/>
          </a:ln>
        </p:spPr>
      </p:pic>
      <p:cxnSp>
        <p:nvCxnSpPr>
          <p:cNvPr id="33" name="Curved Connector 32"/>
          <p:cNvCxnSpPr>
            <a:stCxn id="38" idx="3"/>
          </p:cNvCxnSpPr>
          <p:nvPr/>
        </p:nvCxnSpPr>
        <p:spPr>
          <a:xfrm flipV="1">
            <a:off x="2181985" y="3404843"/>
            <a:ext cx="533734" cy="573726"/>
          </a:xfrm>
          <a:prstGeom prst="curvedConnector2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8" idx="3"/>
            <a:endCxn id="51" idx="1"/>
          </p:cNvCxnSpPr>
          <p:nvPr/>
        </p:nvCxnSpPr>
        <p:spPr>
          <a:xfrm flipV="1">
            <a:off x="2181985" y="2990415"/>
            <a:ext cx="949680" cy="988154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8" idx="3"/>
            <a:endCxn id="50" idx="1"/>
          </p:cNvCxnSpPr>
          <p:nvPr/>
        </p:nvCxnSpPr>
        <p:spPr>
          <a:xfrm flipV="1">
            <a:off x="2181985" y="3506948"/>
            <a:ext cx="1017028" cy="471621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8" idx="3"/>
            <a:endCxn id="48" idx="1"/>
          </p:cNvCxnSpPr>
          <p:nvPr/>
        </p:nvCxnSpPr>
        <p:spPr>
          <a:xfrm flipV="1">
            <a:off x="2181985" y="3965633"/>
            <a:ext cx="637516" cy="12936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8" idx="3"/>
            <a:endCxn id="47" idx="1"/>
          </p:cNvCxnSpPr>
          <p:nvPr/>
        </p:nvCxnSpPr>
        <p:spPr>
          <a:xfrm>
            <a:off x="2181985" y="3978569"/>
            <a:ext cx="627671" cy="538631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AI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4702" r="14035" b="14702"/>
          <a:stretch/>
        </p:blipFill>
        <p:spPr bwMode="auto">
          <a:xfrm>
            <a:off x="1626319" y="3701627"/>
            <a:ext cx="555666" cy="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>
            <a:stCxn id="38" idx="3"/>
            <a:endCxn id="57" idx="1"/>
          </p:cNvCxnSpPr>
          <p:nvPr/>
        </p:nvCxnSpPr>
        <p:spPr>
          <a:xfrm>
            <a:off x="2181985" y="3978569"/>
            <a:ext cx="964322" cy="98239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8" idx="3"/>
            <a:endCxn id="32" idx="1"/>
          </p:cNvCxnSpPr>
          <p:nvPr/>
        </p:nvCxnSpPr>
        <p:spPr>
          <a:xfrm>
            <a:off x="2181985" y="3978569"/>
            <a:ext cx="1369479" cy="64227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8" idx="3"/>
            <a:endCxn id="79" idx="1"/>
          </p:cNvCxnSpPr>
          <p:nvPr/>
        </p:nvCxnSpPr>
        <p:spPr>
          <a:xfrm>
            <a:off x="2181985" y="3978569"/>
            <a:ext cx="1141534" cy="123593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8" idx="3"/>
            <a:endCxn id="56" idx="1"/>
          </p:cNvCxnSpPr>
          <p:nvPr/>
        </p:nvCxnSpPr>
        <p:spPr>
          <a:xfrm>
            <a:off x="2181985" y="3978569"/>
            <a:ext cx="1609808" cy="1042296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3"/>
            <a:endCxn id="55" idx="1"/>
          </p:cNvCxnSpPr>
          <p:nvPr/>
        </p:nvCxnSpPr>
        <p:spPr>
          <a:xfrm>
            <a:off x="2181985" y="3978569"/>
            <a:ext cx="1729635" cy="310227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8" idx="3"/>
            <a:endCxn id="54" idx="1"/>
          </p:cNvCxnSpPr>
          <p:nvPr/>
        </p:nvCxnSpPr>
        <p:spPr>
          <a:xfrm flipV="1">
            <a:off x="2181985" y="3848662"/>
            <a:ext cx="1598977" cy="129907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3"/>
            <a:endCxn id="53" idx="1"/>
          </p:cNvCxnSpPr>
          <p:nvPr/>
        </p:nvCxnSpPr>
        <p:spPr>
          <a:xfrm flipV="1">
            <a:off x="2181985" y="3360770"/>
            <a:ext cx="1582766" cy="617799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8" idx="3"/>
            <a:endCxn id="52" idx="1"/>
          </p:cNvCxnSpPr>
          <p:nvPr/>
        </p:nvCxnSpPr>
        <p:spPr>
          <a:xfrm flipV="1">
            <a:off x="2181985" y="2805207"/>
            <a:ext cx="1464504" cy="117336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56" y="4295462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01" y="3743895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42" y="3170339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13" y="3285210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65" y="2768677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89" y="2583469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1" y="3139032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62" y="3626924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20" y="4067058"/>
            <a:ext cx="443475" cy="443475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93" y="4799127"/>
            <a:ext cx="443475" cy="443475"/>
          </a:xfrm>
          <a:prstGeom prst="rect">
            <a:avLst/>
          </a:prstGeom>
          <a:ln w="12700"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07" y="4739221"/>
            <a:ext cx="443475" cy="443475"/>
          </a:xfrm>
          <a:prstGeom prst="rect">
            <a:avLst/>
          </a:prstGeom>
          <a:ln w="12700">
            <a:noFill/>
          </a:ln>
        </p:spPr>
      </p:pic>
      <p:cxnSp>
        <p:nvCxnSpPr>
          <p:cNvPr id="58" name="Curved Connector 57"/>
          <p:cNvCxnSpPr>
            <a:stCxn id="53" idx="3"/>
            <a:endCxn id="28" idx="1"/>
          </p:cNvCxnSpPr>
          <p:nvPr/>
        </p:nvCxnSpPr>
        <p:spPr>
          <a:xfrm>
            <a:off x="4208226" y="3360770"/>
            <a:ext cx="173752" cy="3095"/>
          </a:xfrm>
          <a:prstGeom prst="curvedConnector3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7" idx="3"/>
            <a:endCxn id="88" idx="1"/>
          </p:cNvCxnSpPr>
          <p:nvPr/>
        </p:nvCxnSpPr>
        <p:spPr>
          <a:xfrm>
            <a:off x="4909107" y="2821696"/>
            <a:ext cx="625976" cy="1156873"/>
          </a:xfrm>
          <a:prstGeom prst="curvedConnector3">
            <a:avLst/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599900" y="3003821"/>
            <a:ext cx="505619" cy="535578"/>
            <a:chOff x="5875636" y="2118364"/>
            <a:chExt cx="505619" cy="535578"/>
          </a:xfrm>
        </p:grpSpPr>
        <p:pic>
          <p:nvPicPr>
            <p:cNvPr id="61" name="그림 1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875636" y="2118364"/>
              <a:ext cx="505619" cy="535578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6128445" y="2118364"/>
              <a:ext cx="122737" cy="73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71981" y="2430414"/>
            <a:ext cx="536947" cy="556110"/>
            <a:chOff x="5847717" y="1544957"/>
            <a:chExt cx="536947" cy="556110"/>
          </a:xfrm>
        </p:grpSpPr>
        <p:pic>
          <p:nvPicPr>
            <p:cNvPr id="64" name="그림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47717" y="1544957"/>
              <a:ext cx="536947" cy="556110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6133007" y="1558678"/>
              <a:ext cx="122737" cy="73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452605" y="3262723"/>
            <a:ext cx="8794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CAD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82999" y="3016502"/>
            <a:ext cx="10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CAE/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CAM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8511" y="5152774"/>
            <a:ext cx="117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Exploration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1"/>
          <a:srcRect l="17552" t="-164" r="66072"/>
          <a:stretch/>
        </p:blipFill>
        <p:spPr>
          <a:xfrm rot="5400000">
            <a:off x="686002" y="3281812"/>
            <a:ext cx="443784" cy="46996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9056" y="4697698"/>
            <a:ext cx="63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Data</a:t>
            </a:r>
          </a:p>
        </p:txBody>
      </p:sp>
      <p:cxnSp>
        <p:nvCxnSpPr>
          <p:cNvPr id="71" name="Curved Connector 70"/>
          <p:cNvCxnSpPr>
            <a:stCxn id="69" idx="0"/>
            <a:endCxn id="38" idx="1"/>
          </p:cNvCxnSpPr>
          <p:nvPr/>
        </p:nvCxnSpPr>
        <p:spPr>
          <a:xfrm>
            <a:off x="1142876" y="3516794"/>
            <a:ext cx="483443" cy="46177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3" idx="0"/>
            <a:endCxn id="38" idx="1"/>
          </p:cNvCxnSpPr>
          <p:nvPr/>
        </p:nvCxnSpPr>
        <p:spPr>
          <a:xfrm>
            <a:off x="1142876" y="3976017"/>
            <a:ext cx="483443" cy="255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82" idx="0"/>
            <a:endCxn id="38" idx="1"/>
          </p:cNvCxnSpPr>
          <p:nvPr/>
        </p:nvCxnSpPr>
        <p:spPr>
          <a:xfrm flipV="1">
            <a:off x="1142876" y="3978569"/>
            <a:ext cx="483443" cy="459360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9" idx="1"/>
            <a:endCxn id="38" idx="2"/>
          </p:cNvCxnSpPr>
          <p:nvPr/>
        </p:nvCxnSpPr>
        <p:spPr>
          <a:xfrm rot="10800000">
            <a:off x="1904153" y="4255510"/>
            <a:ext cx="3541569" cy="14671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8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6301" y="3041120"/>
            <a:ext cx="565623" cy="507001"/>
          </a:xfrm>
          <a:prstGeom prst="rect">
            <a:avLst/>
          </a:prstGeom>
        </p:spPr>
      </p:pic>
      <p:pic>
        <p:nvPicPr>
          <p:cNvPr id="76" name="그림 13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6366" y="2489167"/>
            <a:ext cx="506451" cy="480584"/>
          </a:xfrm>
          <a:prstGeom prst="rect">
            <a:avLst/>
          </a:prstGeom>
        </p:spPr>
      </p:pic>
      <p:pic>
        <p:nvPicPr>
          <p:cNvPr id="77" name="그림 1">
            <a:extLst>
              <a:ext uri="{FF2B5EF4-FFF2-40B4-BE49-F238E27FC236}">
                <a16:creationId xmlns:a16="http://schemas.microsoft.com/office/drawing/2014/main" id="{377C062E-0C46-44D9-B0A3-7C9514EF56DF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531" t="11579" r="45362" b="5833"/>
          <a:stretch/>
        </p:blipFill>
        <p:spPr>
          <a:xfrm>
            <a:off x="7722804" y="3028219"/>
            <a:ext cx="523591" cy="511366"/>
          </a:xfrm>
          <a:prstGeom prst="rect">
            <a:avLst/>
          </a:prstGeom>
        </p:spPr>
      </p:pic>
      <p:pic>
        <p:nvPicPr>
          <p:cNvPr id="78" name="그림 25">
            <a:extLst>
              <a:ext uri="{FF2B5EF4-FFF2-40B4-BE49-F238E27FC236}">
                <a16:creationId xmlns:a16="http://schemas.microsoft.com/office/drawing/2014/main" id="{9765BCE4-D493-4CD0-B779-0F44F1059828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5008"/>
          <a:stretch/>
        </p:blipFill>
        <p:spPr>
          <a:xfrm>
            <a:off x="7670255" y="2460895"/>
            <a:ext cx="576140" cy="54413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19" y="3880424"/>
            <a:ext cx="443475" cy="443475"/>
          </a:xfrm>
          <a:prstGeom prst="rect">
            <a:avLst/>
          </a:prstGeom>
          <a:ln w="12700">
            <a:noFill/>
          </a:ln>
        </p:spPr>
      </p:pic>
      <p:cxnSp>
        <p:nvCxnSpPr>
          <p:cNvPr id="80" name="Straight Connector 79"/>
          <p:cNvCxnSpPr>
            <a:stCxn id="19" idx="1"/>
            <a:endCxn id="15" idx="3"/>
          </p:cNvCxnSpPr>
          <p:nvPr/>
        </p:nvCxnSpPr>
        <p:spPr>
          <a:xfrm flipH="1">
            <a:off x="4787975" y="2030824"/>
            <a:ext cx="180518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4" idx="1"/>
            <a:endCxn id="19" idx="3"/>
          </p:cNvCxnSpPr>
          <p:nvPr/>
        </p:nvCxnSpPr>
        <p:spPr>
          <a:xfrm flipH="1">
            <a:off x="8145065" y="2030824"/>
            <a:ext cx="126678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1"/>
          <a:srcRect l="50028" t="-164" r="33163"/>
          <a:stretch/>
        </p:blipFill>
        <p:spPr>
          <a:xfrm rot="5400000">
            <a:off x="680137" y="4202947"/>
            <a:ext cx="455514" cy="46996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1"/>
          <a:srcRect l="33806" t="-164" r="49733"/>
          <a:stretch/>
        </p:blipFill>
        <p:spPr>
          <a:xfrm rot="5400000">
            <a:off x="684851" y="3741035"/>
            <a:ext cx="446086" cy="469963"/>
          </a:xfrm>
          <a:prstGeom prst="rect">
            <a:avLst/>
          </a:prstGeom>
        </p:spPr>
      </p:pic>
      <p:pic>
        <p:nvPicPr>
          <p:cNvPr id="84" name="그림 1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00" y="3107862"/>
            <a:ext cx="518236" cy="518236"/>
          </a:xfrm>
          <a:prstGeom prst="rect">
            <a:avLst/>
          </a:prstGeom>
        </p:spPr>
      </p:pic>
      <p:cxnSp>
        <p:nvCxnSpPr>
          <p:cNvPr id="85" name="Curved Connector 84"/>
          <p:cNvCxnSpPr>
            <a:stCxn id="77" idx="3"/>
            <a:endCxn id="94" idx="1"/>
          </p:cNvCxnSpPr>
          <p:nvPr/>
        </p:nvCxnSpPr>
        <p:spPr>
          <a:xfrm>
            <a:off x="8246395" y="3283902"/>
            <a:ext cx="744768" cy="694667"/>
          </a:xfrm>
          <a:prstGeom prst="curvedConnector3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18" descr="chec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4"/>
          <a:stretch/>
        </p:blipFill>
        <p:spPr bwMode="auto">
          <a:xfrm>
            <a:off x="10738428" y="2560440"/>
            <a:ext cx="430465" cy="4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Oval 86"/>
          <p:cNvSpPr/>
          <p:nvPr/>
        </p:nvSpPr>
        <p:spPr>
          <a:xfrm>
            <a:off x="10230014" y="2534908"/>
            <a:ext cx="531479" cy="5379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Picture 2" descr="AI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4702" r="14035" b="14702"/>
          <a:stretch/>
        </p:blipFill>
        <p:spPr bwMode="auto">
          <a:xfrm>
            <a:off x="5535083" y="3689856"/>
            <a:ext cx="579283" cy="5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" descr="ê´ë ¨ ì´ë¯¸ì§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21" y="5343637"/>
            <a:ext cx="758006" cy="7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Elbow Connector 89"/>
          <p:cNvCxnSpPr>
            <a:stCxn id="89" idx="0"/>
            <a:endCxn id="88" idx="2"/>
          </p:cNvCxnSpPr>
          <p:nvPr/>
        </p:nvCxnSpPr>
        <p:spPr>
          <a:xfrm rot="5400000" flipH="1" flipV="1">
            <a:off x="5286546" y="4805459"/>
            <a:ext cx="107635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9" idx="3"/>
            <a:endCxn id="94" idx="2"/>
          </p:cNvCxnSpPr>
          <p:nvPr/>
        </p:nvCxnSpPr>
        <p:spPr>
          <a:xfrm flipV="1">
            <a:off x="6203727" y="4267281"/>
            <a:ext cx="3077078" cy="145535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64" idx="1"/>
            <a:endCxn id="88" idx="3"/>
          </p:cNvCxnSpPr>
          <p:nvPr/>
        </p:nvCxnSpPr>
        <p:spPr>
          <a:xfrm rot="10800000" flipV="1">
            <a:off x="6114367" y="2708469"/>
            <a:ext cx="457615" cy="1270100"/>
          </a:xfrm>
          <a:prstGeom prst="curvedConnector3">
            <a:avLst>
              <a:gd name="adj1" fmla="val 50000"/>
            </a:avLst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61" idx="1"/>
            <a:endCxn id="88" idx="3"/>
          </p:cNvCxnSpPr>
          <p:nvPr/>
        </p:nvCxnSpPr>
        <p:spPr>
          <a:xfrm rot="10800000" flipV="1">
            <a:off x="6114366" y="3271609"/>
            <a:ext cx="485534" cy="706959"/>
          </a:xfrm>
          <a:prstGeom prst="curvedConnector3">
            <a:avLst>
              <a:gd name="adj1" fmla="val 50000"/>
            </a:avLst>
          </a:prstGeom>
          <a:ln w="12700">
            <a:solidFill>
              <a:srgbClr val="A5002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AI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4702" r="14035" b="14702"/>
          <a:stretch/>
        </p:blipFill>
        <p:spPr bwMode="auto">
          <a:xfrm>
            <a:off x="8991163" y="3689856"/>
            <a:ext cx="579283" cy="5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8628915" y="3262723"/>
            <a:ext cx="12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HCI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96" name="Curved Connector 95"/>
          <p:cNvCxnSpPr>
            <a:stCxn id="87" idx="2"/>
            <a:endCxn id="94" idx="3"/>
          </p:cNvCxnSpPr>
          <p:nvPr/>
        </p:nvCxnSpPr>
        <p:spPr>
          <a:xfrm rot="10800000" flipV="1">
            <a:off x="9570446" y="2803893"/>
            <a:ext cx="659568" cy="117467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4" idx="1"/>
            <a:endCxn id="94" idx="3"/>
          </p:cNvCxnSpPr>
          <p:nvPr/>
        </p:nvCxnSpPr>
        <p:spPr>
          <a:xfrm rot="10800000" flipV="1">
            <a:off x="9570446" y="3366979"/>
            <a:ext cx="679954" cy="611589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94707" y="4423644"/>
            <a:ext cx="1680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Engineering Performance &amp; Manufacturability Prediction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4369641" y="3612276"/>
            <a:ext cx="56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126386" y="3612276"/>
            <a:ext cx="56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212404" y="3612276"/>
            <a:ext cx="56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나눔고딕" panose="020D0604000000000000" pitchFamily="50" charset="-127"/>
                <a:cs typeface="+mn-cs"/>
              </a:rPr>
              <a:t>…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" y="923730"/>
            <a:ext cx="11277600" cy="5355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514" y="1073015"/>
            <a:ext cx="484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[ AI-BASED GENERATIVE DESIGN ]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80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4960" y="1303025"/>
            <a:ext cx="11277600" cy="2787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4" y="1885677"/>
            <a:ext cx="1206376" cy="9291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6" y="1979834"/>
            <a:ext cx="1114150" cy="7407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4" y="1955935"/>
            <a:ext cx="903992" cy="7885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64" y="1916944"/>
            <a:ext cx="915254" cy="866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01" y="1880276"/>
            <a:ext cx="997982" cy="9399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01" y="2931499"/>
            <a:ext cx="800718" cy="9921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04" y="3020709"/>
            <a:ext cx="813774" cy="8137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1" y="2951123"/>
            <a:ext cx="857217" cy="9529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52" y="2990954"/>
            <a:ext cx="1181133" cy="8732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31" y="2914962"/>
            <a:ext cx="1025268" cy="10252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16428" r="6053" b="14256"/>
          <a:stretch/>
        </p:blipFill>
        <p:spPr>
          <a:xfrm>
            <a:off x="7504486" y="1849566"/>
            <a:ext cx="1234647" cy="10013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28" y="1824575"/>
            <a:ext cx="1462408" cy="10513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72" y="2969770"/>
            <a:ext cx="1298906" cy="91565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49" y="1967275"/>
            <a:ext cx="1152545" cy="76590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46633" y="1415290"/>
            <a:ext cx="3241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[ COLLABORATORS ]</a:t>
            </a:r>
            <a:endParaRPr lang="ko-KR" altLang="en-US" sz="2200" b="1" dirty="0"/>
          </a:p>
        </p:txBody>
      </p:sp>
      <p:pic>
        <p:nvPicPr>
          <p:cNvPr id="1026" name="Picture 2" descr="https://www.medisurf.com/images/main/medalls_logo.gif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b="36599"/>
          <a:stretch/>
        </p:blipFill>
        <p:spPr bwMode="auto">
          <a:xfrm>
            <a:off x="8615038" y="3288173"/>
            <a:ext cx="1519655" cy="2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L이앤씨 CI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48" y="3267081"/>
            <a:ext cx="1132048" cy="32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531" y="3232314"/>
            <a:ext cx="1110020" cy="3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4960" y="1303025"/>
            <a:ext cx="11277600" cy="2787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4" y="1885677"/>
            <a:ext cx="1206376" cy="9291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6" y="1979834"/>
            <a:ext cx="1114150" cy="7407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4" y="1955935"/>
            <a:ext cx="903992" cy="7885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64" y="1916944"/>
            <a:ext cx="915254" cy="8665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01" y="1880276"/>
            <a:ext cx="997982" cy="9399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64" y="2931499"/>
            <a:ext cx="800718" cy="9921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1" y="3020709"/>
            <a:ext cx="813774" cy="8137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86" y="2951123"/>
            <a:ext cx="857217" cy="9529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39" y="2990954"/>
            <a:ext cx="1181133" cy="8732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10" y="2914962"/>
            <a:ext cx="1025268" cy="10252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16428" r="6053" b="14256"/>
          <a:stretch/>
        </p:blipFill>
        <p:spPr>
          <a:xfrm>
            <a:off x="7504486" y="1849566"/>
            <a:ext cx="1234647" cy="10013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28" y="1824575"/>
            <a:ext cx="1462408" cy="105130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3" y="2969770"/>
            <a:ext cx="1298906" cy="91565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49" y="1967275"/>
            <a:ext cx="1152545" cy="76590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46633" y="1415290"/>
            <a:ext cx="3241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[ COLLABORATORS ]</a:t>
            </a:r>
            <a:endParaRPr lang="ko-KR" altLang="en-US" sz="2200" b="1" dirty="0"/>
          </a:p>
        </p:txBody>
      </p:sp>
      <p:pic>
        <p:nvPicPr>
          <p:cNvPr id="1026" name="Picture 2" descr="https://www.medisurf.com/images/main/medalls_logo.gif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b="36599"/>
          <a:stretch/>
        </p:blipFill>
        <p:spPr bwMode="auto">
          <a:xfrm>
            <a:off x="8456233" y="3288173"/>
            <a:ext cx="1519655" cy="2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14960" y="4487167"/>
            <a:ext cx="11277600" cy="2787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4" y="5069819"/>
            <a:ext cx="1206376" cy="9291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6" y="5163976"/>
            <a:ext cx="1114150" cy="7407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04" y="5140077"/>
            <a:ext cx="903992" cy="78858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64" y="5101086"/>
            <a:ext cx="915254" cy="8665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01" y="5064418"/>
            <a:ext cx="997982" cy="93990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09" y="6115641"/>
            <a:ext cx="800718" cy="9921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30" y="6204851"/>
            <a:ext cx="813774" cy="81377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98" y="6135265"/>
            <a:ext cx="857217" cy="95294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83" y="6175096"/>
            <a:ext cx="1181133" cy="8732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21" y="6099104"/>
            <a:ext cx="1025268" cy="102526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16428" r="6053" b="14256"/>
          <a:stretch/>
        </p:blipFill>
        <p:spPr>
          <a:xfrm>
            <a:off x="7504486" y="5033708"/>
            <a:ext cx="1234647" cy="100132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28" y="5008717"/>
            <a:ext cx="1462408" cy="10513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21" y="6153912"/>
            <a:ext cx="1298906" cy="91565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49" y="5151417"/>
            <a:ext cx="1152545" cy="76590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1599" y="6387250"/>
            <a:ext cx="1276037" cy="44897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346633" y="4636756"/>
            <a:ext cx="324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COLLABORATORS</a:t>
            </a:r>
            <a:endParaRPr lang="ko-KR" altLang="en-US" sz="2000" b="1" dirty="0"/>
          </a:p>
        </p:txBody>
      </p:sp>
      <p:pic>
        <p:nvPicPr>
          <p:cNvPr id="54" name="Picture 2" descr="https://www.medisurf.com/images/main/medalls_logo.gif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b="36599"/>
          <a:stretch/>
        </p:blipFill>
        <p:spPr bwMode="auto">
          <a:xfrm>
            <a:off x="10041510" y="6472315"/>
            <a:ext cx="1519655" cy="27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L이앤씨 CI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48" y="3267081"/>
            <a:ext cx="1132048" cy="32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57200" y="1002649"/>
            <a:ext cx="11277600" cy="2331678"/>
            <a:chOff x="457200" y="1002649"/>
            <a:chExt cx="11277600" cy="2331678"/>
          </a:xfrm>
        </p:grpSpPr>
        <p:sp>
          <p:nvSpPr>
            <p:cNvPr id="4" name="Rectangle 3"/>
            <p:cNvSpPr/>
            <p:nvPr/>
          </p:nvSpPr>
          <p:spPr>
            <a:xfrm>
              <a:off x="457200" y="1002649"/>
              <a:ext cx="11277600" cy="23316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583" y="1129789"/>
              <a:ext cx="1206376" cy="9291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14" y="1223946"/>
              <a:ext cx="1114150" cy="7407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205" y="1200047"/>
              <a:ext cx="903992" cy="7885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616" y="1161056"/>
              <a:ext cx="915254" cy="8665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057" y="1161332"/>
              <a:ext cx="997982" cy="9399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00" y="2175611"/>
              <a:ext cx="800718" cy="9921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918" y="2264821"/>
              <a:ext cx="813774" cy="813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974" y="2195235"/>
              <a:ext cx="857217" cy="9529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039" y="2235066"/>
              <a:ext cx="1181133" cy="87328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488" y="2159074"/>
              <a:ext cx="1025268" cy="10252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2" t="16428" r="6053" b="14256"/>
            <a:stretch/>
          </p:blipFill>
          <p:spPr>
            <a:xfrm>
              <a:off x="8632737" y="1118669"/>
              <a:ext cx="1234647" cy="10013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378" y="1068687"/>
              <a:ext cx="1462408" cy="10513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300" y="2213882"/>
              <a:ext cx="1298906" cy="91565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473" y="2288754"/>
              <a:ext cx="1152545" cy="7659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5599" y="2447220"/>
              <a:ext cx="1276037" cy="44897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57200" y="3816810"/>
            <a:ext cx="11277600" cy="2787190"/>
            <a:chOff x="457200" y="3816810"/>
            <a:chExt cx="11277600" cy="2787190"/>
          </a:xfrm>
        </p:grpSpPr>
        <p:sp>
          <p:nvSpPr>
            <p:cNvPr id="24" name="Rectangle 23"/>
            <p:cNvSpPr/>
            <p:nvPr/>
          </p:nvSpPr>
          <p:spPr>
            <a:xfrm>
              <a:off x="457200" y="3816810"/>
              <a:ext cx="11277600" cy="278719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583" y="4399462"/>
              <a:ext cx="1206376" cy="92910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14" y="4493619"/>
              <a:ext cx="1114150" cy="74079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205" y="4469720"/>
              <a:ext cx="903992" cy="78858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616" y="4430729"/>
              <a:ext cx="915254" cy="86657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057" y="4431005"/>
              <a:ext cx="997982" cy="93990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300" y="5445284"/>
              <a:ext cx="800718" cy="99219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918" y="5534494"/>
              <a:ext cx="813774" cy="81377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3974" y="5464908"/>
              <a:ext cx="857217" cy="95294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039" y="5504739"/>
              <a:ext cx="1181133" cy="87328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488" y="5428747"/>
              <a:ext cx="1025268" cy="102526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2" t="16428" r="6053" b="14256"/>
            <a:stretch/>
          </p:blipFill>
          <p:spPr>
            <a:xfrm>
              <a:off x="8632737" y="4388342"/>
              <a:ext cx="1234647" cy="100132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378" y="4338360"/>
              <a:ext cx="1462408" cy="105130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300" y="5483555"/>
              <a:ext cx="1298906" cy="91565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473" y="5558427"/>
              <a:ext cx="1152545" cy="76590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5599" y="5716893"/>
              <a:ext cx="1276037" cy="44897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488873" y="3966399"/>
              <a:ext cx="3241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COLLABORATORS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5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144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나눔고딕</vt:lpstr>
      <vt:lpstr>맑은 고딕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Namwoo Kang</dc:creator>
  <cp:lastModifiedBy>Namwoo Kang</cp:lastModifiedBy>
  <cp:revision>9</cp:revision>
  <dcterms:created xsi:type="dcterms:W3CDTF">2021-01-18T15:05:05Z</dcterms:created>
  <dcterms:modified xsi:type="dcterms:W3CDTF">2021-03-10T15:31:50Z</dcterms:modified>
</cp:coreProperties>
</file>