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466" r:id="rId2"/>
    <p:sldId id="542" r:id="rId3"/>
    <p:sldId id="522" r:id="rId4"/>
    <p:sldId id="530" r:id="rId5"/>
    <p:sldId id="544" r:id="rId6"/>
    <p:sldId id="525" r:id="rId7"/>
    <p:sldId id="536" r:id="rId8"/>
    <p:sldId id="532" r:id="rId9"/>
    <p:sldId id="538" r:id="rId10"/>
    <p:sldId id="541" r:id="rId11"/>
    <p:sldId id="539" r:id="rId12"/>
    <p:sldId id="54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ADA0F-292C-4896-87A2-7B61481EA9E7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2FDC9-768E-4C7C-960A-ADE8DDD818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9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794A-56DD-4388-AF65-FEB8B388F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2A5DE-E05B-448A-AE75-2B3A1526D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3B1E5-07DC-4EE2-8C87-3FB19088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E18F8-A8B9-4752-8464-0355199A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5272-4613-4D81-9219-DFAE2A561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536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1ABE4-9B46-4C88-AEC9-C607B5E47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54DD9-136C-480A-9407-45F836639E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D6DCBE-CF84-4B39-A1EB-70601820F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2576B-B5C7-47E0-A267-BDE3DEA2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B8A3C-5B74-4E2D-8297-87CFB773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56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32423-3C63-4B36-A966-1FB928F51D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6AD17-8F63-4656-9955-53C066FEA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ED520-FC5B-4984-9280-D72B6C17C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1D9253-D040-4469-AFC1-6522450DA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0FE64-DA55-4FEE-BC2A-99EE99A9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616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822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thods">
  <p:cSld name="method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-1" y="725693"/>
            <a:ext cx="12304889" cy="5846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1" y="2"/>
            <a:ext cx="4860305" cy="659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endParaRPr/>
          </a:p>
        </p:txBody>
      </p:sp>
      <p:graphicFrame>
        <p:nvGraphicFramePr>
          <p:cNvPr id="20" name="Google Shape;20;p22"/>
          <p:cNvGraphicFramePr/>
          <p:nvPr/>
        </p:nvGraphicFramePr>
        <p:xfrm>
          <a:off x="6538976" y="25878"/>
          <a:ext cx="5653034" cy="3708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807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1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8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5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background</a:t>
                      </a:r>
                      <a:endParaRPr/>
                    </a:p>
                  </a:txBody>
                  <a:tcPr marL="121933" marR="121933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methods</a:t>
                      </a:r>
                      <a:endParaRPr/>
                    </a:p>
                  </a:txBody>
                  <a:tcPr marL="121933" marR="121933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findings</a:t>
                      </a:r>
                      <a:endParaRPr/>
                    </a:p>
                  </a:txBody>
                  <a:tcPr marL="121933" marR="121933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u="none" strike="noStrike" cap="none">
                          <a:solidFill>
                            <a:srgbClr val="BFBFB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discussion</a:t>
                      </a:r>
                      <a:endParaRPr/>
                    </a:p>
                  </a:txBody>
                  <a:tcPr marL="121933" marR="121933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285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C4BC4-6E63-4216-A520-5B23E965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9E18C-FA0D-4EB8-A98B-362D4596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F8882-805A-4C23-A40E-162130FB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321C3-3DB4-4676-9919-E4051B136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377D7-B9F0-4591-95EB-BE4DAA72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65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C55B-47F3-4848-AFEC-AA67F4E78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EDECB-89D3-4A1E-B07F-B40A57650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A712D-09CB-4FAD-A7A9-4E3C4AC3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B8797-0ACD-4F36-B47B-7A0A17D0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9E07B-7180-40FC-A979-8E3A163E5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57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A6BB1-7F47-4705-A4B2-0379040A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43B5-1E2F-4ED2-9CF6-DC4129EEB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99240-B4DF-4B36-958A-FA51459E7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0E971-B059-47F5-94DE-446CDA7B4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7165A-943A-41B9-99AC-4F95FB78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AB241-DF23-418F-8B00-65849166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7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AAF2-27F5-48DB-BC04-21A74E83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BBAAA-DAA4-4D83-A52B-1FC0A4876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B3EB0-C5F2-4879-9DF0-23E3AEBF9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F8B278-E8A0-4A09-9A03-EDE9979D0E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A276B-B8C4-4E20-B5C2-169DD31A2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EDEEEA-5C40-4A5D-B6AC-27A74F9D3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C0B5E7-3EB9-483C-9905-810B64E4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971819-80FC-47FB-AFD1-8562B009B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9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4A53-4BB1-4E2F-ACF2-3450EE52C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07148B-7C67-4B16-AC40-05F480CA1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2C7F3-BE0D-4234-B4E2-1E8B33328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D6A49F-13B4-4C4B-9499-F5FF91EF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68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18C03E-2A4F-4467-8478-F676BCD1F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ED067E-E64D-4EB5-97D2-677DB135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6BD44-61DA-4F34-BBC7-B31AEC6E0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8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9518-C984-4E77-994F-89694F14D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A4475-7CD4-4BD5-B006-61AD5466E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57E825-E8DE-48E4-BF79-EB123041A3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01160-65FB-4A82-AE8B-F7A309EC3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D888D-BB0D-4E22-93AB-0536B3C57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744A3-1330-4562-824B-FFBDB0968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65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6482-37EA-472C-816C-89106B4E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0AFBD5-EFE6-4232-BBE8-C1BD016B1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488C8-637A-43F1-810F-918F524A24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F49F0-FE58-4B9E-BD6A-4735AB97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BF223-9432-4AA7-9253-6BEC8897F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77416-FFE6-43EB-8D87-3C666718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760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242EB-052F-4A1D-9B4F-2B2007F2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F6E3A-DF64-49C7-A739-772A2297C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D5101-5E18-4A53-AA72-3403E2282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4211-59F5-4C9E-B494-84CAF786618B}" type="datetimeFigureOut">
              <a:rPr lang="en-US" smtClean="0"/>
              <a:t>3/2/24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E71AD-2A9D-4E5A-BD66-5C2E7DB4F8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8F757-AC69-49AC-8925-E73C1B1A1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0F778-45AD-474C-81E0-B62915995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6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662" r:id="rId12"/>
    <p:sldLayoutId id="214748372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gi-org/xgi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github.com/nwlandry/software-demo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xgi.readthedocs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Bird's eye view of UVM campus">
            <a:extLst>
              <a:ext uri="{FF2B5EF4-FFF2-40B4-BE49-F238E27FC236}">
                <a16:creationId xmlns:a16="http://schemas.microsoft.com/office/drawing/2014/main" id="{4022795D-F279-49FB-CEE4-0292F1A862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99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DC7514-871C-49C5-AAB0-A78D822577E8}"/>
              </a:ext>
            </a:extLst>
          </p:cNvPr>
          <p:cNvSpPr/>
          <p:nvPr/>
        </p:nvSpPr>
        <p:spPr>
          <a:xfrm>
            <a:off x="126124" y="2709851"/>
            <a:ext cx="11908222" cy="1178977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0A2C0-85A2-4C07-89A6-D1223392CF85}"/>
              </a:ext>
            </a:extLst>
          </p:cNvPr>
          <p:cNvSpPr txBox="1"/>
          <p:nvPr/>
        </p:nvSpPr>
        <p:spPr>
          <a:xfrm>
            <a:off x="335472" y="2709851"/>
            <a:ext cx="1152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effectLst/>
              </a:rPr>
              <a:t>GSNP Short Course on Higher Order Network Science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D1984C-B29D-40CF-8F6E-3BB23E4BEC04}"/>
              </a:ext>
            </a:extLst>
          </p:cNvPr>
          <p:cNvSpPr txBox="1"/>
          <p:nvPr/>
        </p:nvSpPr>
        <p:spPr>
          <a:xfrm>
            <a:off x="4819365" y="3350572"/>
            <a:ext cx="255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Nicholas W. Landry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56E8-C13D-4894-CCF6-C6949AB5A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Lossy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29AD0-6B7E-6AB1-DFEB-78C6DF3AA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Adjacency matrix</a:t>
            </a:r>
          </a:p>
          <a:p>
            <a:r>
              <a:rPr lang="en-US" dirty="0"/>
              <a:t>There is a pairwise link between nodes if the nodes are connected by at least one hyperedge</a:t>
            </a:r>
          </a:p>
          <a:p>
            <a:r>
              <a:rPr lang="en-US" dirty="0"/>
              <a:t>More than one hypergraph can make the same adjacency matrix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Line graph</a:t>
            </a:r>
          </a:p>
          <a:p>
            <a:r>
              <a:rPr lang="en-US" dirty="0"/>
              <a:t>The adjacency matrix but for edges, i.e., there is a pairwise link between two edges if they share at least one node in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Other matrices</a:t>
            </a:r>
          </a:p>
          <a:p>
            <a:pPr marL="0" indent="0">
              <a:buNone/>
            </a:pPr>
            <a:r>
              <a:rPr lang="en-US" dirty="0"/>
              <a:t>Other matrices (Laplacian, clique motif matrix, etc.) are often just different variations or combinations of these matrices.</a:t>
            </a:r>
          </a:p>
        </p:txBody>
      </p:sp>
    </p:spTree>
    <p:extLst>
      <p:ext uri="{BB962C8B-B14F-4D97-AF65-F5344CB8AC3E}">
        <p14:creationId xmlns:p14="http://schemas.microsoft.com/office/powerpoint/2010/main" val="402075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1C81A-5876-819F-362F-00F8F0156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Considerations: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9024-A0CF-350D-A2D1-77640F963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Simplicial complexes: maximal faces</a:t>
            </a:r>
          </a:p>
          <a:p>
            <a:r>
              <a:rPr lang="en-US" dirty="0"/>
              <a:t>Matrices</a:t>
            </a:r>
          </a:p>
          <a:p>
            <a:pPr lvl="1"/>
            <a:r>
              <a:rPr lang="en-US" dirty="0"/>
              <a:t>Pros: quick computations of edge size/degree and linear algebra stuff</a:t>
            </a:r>
          </a:p>
          <a:p>
            <a:pPr lvl="1"/>
            <a:r>
              <a:rPr lang="en-US" dirty="0"/>
              <a:t>Cons: Edge/node relations, depending on matrix representation</a:t>
            </a:r>
          </a:p>
          <a:p>
            <a:r>
              <a:rPr lang="en-US" dirty="0"/>
              <a:t>Bipartite network</a:t>
            </a:r>
          </a:p>
          <a:p>
            <a:pPr lvl="1"/>
            <a:r>
              <a:rPr lang="en-US" dirty="0"/>
              <a:t>Pros: good for local relations such as neighbors, degree, edge size</a:t>
            </a:r>
          </a:p>
          <a:p>
            <a:pPr lvl="1"/>
            <a:r>
              <a:rPr lang="en-US" dirty="0"/>
              <a:t>Cons: construct the incidence matrix from scratch when you need it</a:t>
            </a:r>
          </a:p>
          <a:p>
            <a:r>
              <a:rPr lang="en-US" dirty="0"/>
              <a:t>You can use a cache approach</a:t>
            </a:r>
            <a:r>
              <a:rPr lang="en-US" dirty="0">
                <a:sym typeface="Wingdings" pitchFamily="2" charset="2"/>
              </a:rPr>
              <a:t> (as you need), BUT it will always be space vs. time efficiency. Every time the hypergraph changes, you will need to recompute.</a:t>
            </a:r>
          </a:p>
          <a:p>
            <a:r>
              <a:rPr lang="en-US" b="1" dirty="0">
                <a:sym typeface="Wingdings" pitchFamily="2" charset="2"/>
              </a:rPr>
              <a:t>It depends on the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89466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80B4E-0338-E7A8-7901-DFA0816E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E8679-B4FA-AA47-4FC2-2FAF34D9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Computational feasibility is a big concern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There are cases where pairwise projections do just as well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Helvetica Neue" panose="02000503000000020004" pitchFamily="2" charset="0"/>
              </a:rPr>
              <a:t>A</a:t>
            </a:r>
            <a:r>
              <a:rPr lang="en-US" dirty="0">
                <a:effectLst/>
                <a:latin typeface="Helvetica Neue" panose="02000503000000020004" pitchFamily="2" charset="0"/>
              </a:rPr>
              <a:t> lot of metrics are defined on the pairwise projection of the hypergraph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A lot of work has already been done for bipartite networks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Are dynamics and structure qualitatively different from pairwise networks?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1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3254-AAF6-7EB3-3058-FB2EFACC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relevant links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2AAF-B9E4-4A63-A26B-C99FCA63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https://github.com/nwlandry/software-demos</a:t>
            </a:r>
            <a:endParaRPr lang="en-US" dirty="0"/>
          </a:p>
          <a:p>
            <a:r>
              <a:rPr lang="en-US" dirty="0">
                <a:hlinkClick r:id="rId3"/>
              </a:rPr>
              <a:t>https://github.com/xgi-org/xgi</a:t>
            </a:r>
            <a:endParaRPr lang="en-US" dirty="0"/>
          </a:p>
          <a:p>
            <a:r>
              <a:rPr lang="en-US" dirty="0">
                <a:hlinkClick r:id="rId4"/>
              </a:rPr>
              <a:t>https://xgi.readthedocs.io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8E1066AC-AD81-D1EB-A888-B66B993D6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0"/>
            <a:ext cx="3175000" cy="3175000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86EA9E5-22E3-2ED4-C1ED-F99AC0F39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683000"/>
            <a:ext cx="3175000" cy="3175000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955B7A7-83F6-0DE8-57B1-0FA99F8E5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3683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8901-FC41-B169-8698-AC506339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Higher-order poses computational difficulties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9E08A7-8DB9-4E9F-1DC0-53C6AAA5D66E}"/>
                  </a:ext>
                </a:extLst>
              </p:cNvPr>
              <p:cNvSpPr txBox="1"/>
              <p:nvPr/>
            </p:nvSpPr>
            <p:spPr>
              <a:xfrm>
                <a:off x="307074" y="1540213"/>
                <a:ext cx="5835556" cy="50817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simple network has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2400" b="1" dirty="0"/>
                  <a:t> possible edges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whereas a hypergraph has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 b="1" dirty="0"/>
                  <a:t> possible hyperedges</a:t>
                </a:r>
              </a:p>
              <a:p>
                <a:endParaRPr lang="en-US" sz="2400" b="1" dirty="0"/>
              </a:p>
              <a:p>
                <a:r>
                  <a:rPr lang="en-US" sz="2400" dirty="0"/>
                  <a:t>For example: consider a network/hypergraph with 1000 nodes.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 network has at MOST 500k edges.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 hypergraph on the other hand has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≈1×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301</m:t>
                        </m:r>
                      </m:sup>
                    </m:sSup>
                  </m:oMath>
                </a14:m>
                <a:r>
                  <a:rPr lang="en-US" sz="2400" dirty="0"/>
                  <a:t> possible hyperedges!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9E08A7-8DB9-4E9F-1DC0-53C6AAA5D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074" y="1540213"/>
                <a:ext cx="5835556" cy="5081712"/>
              </a:xfrm>
              <a:prstGeom prst="rect">
                <a:avLst/>
              </a:prstGeom>
              <a:blipFill>
                <a:blip r:embed="rId2"/>
                <a:stretch>
                  <a:fillRect l="-1739" t="-998" r="-1522" b="-1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61A393-6542-F48E-55D1-53DDDF863366}"/>
                  </a:ext>
                </a:extLst>
              </p:cNvPr>
              <p:cNvSpPr txBox="1"/>
              <p:nvPr/>
            </p:nvSpPr>
            <p:spPr>
              <a:xfrm>
                <a:off x="6439469" y="2644024"/>
                <a:ext cx="5445457" cy="231880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400" dirty="0"/>
                  <a:t>For contrast, there are estimated to be roughly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80</m:t>
                        </m:r>
                      </m:sup>
                    </m:sSup>
                  </m:oMath>
                </a14:m>
                <a:r>
                  <a:rPr lang="en-US" sz="2400" dirty="0"/>
                  <a:t> atoms in the known universe! 😭 😭 😭 😭 😭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A61A393-6542-F48E-55D1-53DDDF863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69" y="2644024"/>
                <a:ext cx="5445457" cy="2318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42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3F230-DFFB-9282-7BB1-AF8F7389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news!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A8714-06C7-C7A5-5A54-919567A591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2200"/>
                  </a:spcBef>
                </a:pPr>
                <a:r>
                  <a:rPr lang="en-US" dirty="0"/>
                  <a:t>Hypergraphs are often very sparse (in comparison to how many edges there could be) and the number of edges can often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>
                  <a:spcBef>
                    <a:spcPts val="2200"/>
                  </a:spcBef>
                </a:pPr>
                <a:r>
                  <a:rPr lang="en-US" dirty="0"/>
                  <a:t>The maximum size of a hyperedge is often much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dirty="0"/>
                  <a:t>Examining subsets of hypergraphs can also be fruitful!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dirty="0"/>
                  <a:t>There are often fewer hyperedges of larger sizes.</a:t>
                </a:r>
              </a:p>
              <a:p>
                <a:pPr>
                  <a:spcBef>
                    <a:spcPts val="2200"/>
                  </a:spcBef>
                </a:pPr>
                <a:r>
                  <a:rPr lang="en-US" dirty="0"/>
                  <a:t>Simplicial complexes can compress a lot of information; you only need to store maximal edges because you know all the sub-edges exist.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9A8714-06C7-C7A5-5A54-919567A59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60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B6E22-2DF8-8478-C988-F6EA04B0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Representations of hypergraphs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F8C9-9F15-77B0-F9BE-804E771A90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</a:rPr>
              <a:t>Exact</a:t>
            </a:r>
          </a:p>
          <a:p>
            <a:pPr marL="0" indent="0">
              <a:buNone/>
            </a:pPr>
            <a:r>
              <a:rPr lang="en-US" i="1" dirty="0">
                <a:latin typeface="Helvetica Neue" panose="02000503000000020004" pitchFamily="2" charset="0"/>
              </a:rPr>
              <a:t>Bipartite data structures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Bipartite edge list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Incidence matrix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Adjacency list</a:t>
            </a:r>
          </a:p>
          <a:p>
            <a:pPr marL="0" indent="0">
              <a:buNone/>
            </a:pPr>
            <a:endParaRPr lang="en-US" dirty="0"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latin typeface="Helvetica Neue" panose="02000503000000020004" pitchFamily="2" charset="0"/>
              </a:rPr>
              <a:t>Other</a:t>
            </a:r>
          </a:p>
          <a:p>
            <a:r>
              <a:rPr lang="en-US" dirty="0">
                <a:latin typeface="Helvetica Neue" panose="02000503000000020004" pitchFamily="2" charset="0"/>
              </a:rPr>
              <a:t>Hypere</a:t>
            </a:r>
            <a:r>
              <a:rPr lang="en-US" dirty="0">
                <a:effectLst/>
                <a:latin typeface="Helvetica Neue" panose="02000503000000020004" pitchFamily="2" charset="0"/>
              </a:rPr>
              <a:t>dge list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Sets of tensors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A9406-4C9D-D02B-80B6-1F2F730A0BA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effectLst/>
                <a:latin typeface="Helvetica Neue" panose="02000503000000020004" pitchFamily="2" charset="0"/>
              </a:rPr>
              <a:t>Lossy</a:t>
            </a:r>
          </a:p>
          <a:p>
            <a:r>
              <a:rPr lang="en-US" dirty="0">
                <a:effectLst/>
                <a:latin typeface="Helvetica Neue" panose="02000503000000020004" pitchFamily="2" charset="0"/>
              </a:rPr>
              <a:t>Adjacency matrix</a:t>
            </a:r>
          </a:p>
          <a:p>
            <a:r>
              <a:rPr lang="en-US" dirty="0">
                <a:latin typeface="Helvetica Neue" panose="02000503000000020004" pitchFamily="2" charset="0"/>
              </a:rPr>
              <a:t>Line graph</a:t>
            </a:r>
            <a:endParaRPr lang="en-US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962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A996F-D352-817B-7B7C-B41695765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network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FD439-87D4-71A0-A2F3-DAF33D36CC94}"/>
                  </a:ext>
                </a:extLst>
              </p:cNvPr>
              <p:cNvSpPr txBox="1"/>
              <p:nvPr/>
            </p:nvSpPr>
            <p:spPr>
              <a:xfrm>
                <a:off x="838200" y="1937696"/>
                <a:ext cx="5560414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A hypergraph can be mapped to an equivalent bipartite network; nodes and edges become nodes of two different types.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Is a hypergraph the same as a hypergraph? Yes, with caveats.</a:t>
                </a:r>
              </a:p>
              <a:p>
                <a:endParaRPr lang="en-US" sz="2400" dirty="0"/>
              </a:p>
              <a:p>
                <a:r>
                  <a:rPr lang="en-US" sz="2400" b="1" dirty="0"/>
                  <a:t>Bipartite edge list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A node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, which is part of hyperedge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, becomes a pairwise link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56FD439-87D4-71A0-A2F3-DAF33D36C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37696"/>
                <a:ext cx="5560414" cy="4524315"/>
              </a:xfrm>
              <a:prstGeom prst="rect">
                <a:avLst/>
              </a:prstGeom>
              <a:blipFill>
                <a:blip r:embed="rId2"/>
                <a:stretch>
                  <a:fillRect l="-1822" t="-1120" r="-1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8006644-8871-46B0-F3BE-306A5E247323}"/>
              </a:ext>
            </a:extLst>
          </p:cNvPr>
          <p:cNvGrpSpPr/>
          <p:nvPr/>
        </p:nvGrpSpPr>
        <p:grpSpPr>
          <a:xfrm>
            <a:off x="8053956" y="841540"/>
            <a:ext cx="2039143" cy="1698296"/>
            <a:chOff x="8770395" y="1888945"/>
            <a:chExt cx="2039143" cy="169829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8F6A17B-3B02-7699-4719-FDE7899B27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6190" y="2071329"/>
              <a:ext cx="1320986" cy="39653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6" name="Isosceles Triangle 9">
              <a:extLst>
                <a:ext uri="{FF2B5EF4-FFF2-40B4-BE49-F238E27FC236}">
                  <a16:creationId xmlns:a16="http://schemas.microsoft.com/office/drawing/2014/main" id="{F52AD1EF-9D1D-721B-EF5F-98EF42169274}"/>
                </a:ext>
              </a:extLst>
            </p:cNvPr>
            <p:cNvSpPr/>
            <p:nvPr/>
          </p:nvSpPr>
          <p:spPr>
            <a:xfrm rot="13913694">
              <a:off x="8832796" y="2678752"/>
              <a:ext cx="986788" cy="830190"/>
            </a:xfrm>
            <a:prstGeom prst="triangle">
              <a:avLst>
                <a:gd name="adj" fmla="val 61657"/>
              </a:avLst>
            </a:prstGeom>
            <a:solidFill>
              <a:srgbClr val="4F81BD">
                <a:alpha val="52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50C73E-0D09-FDFE-5F90-7490EB8EA4F5}"/>
                </a:ext>
              </a:extLst>
            </p:cNvPr>
            <p:cNvSpPr/>
            <p:nvPr/>
          </p:nvSpPr>
          <p:spPr>
            <a:xfrm>
              <a:off x="9168669" y="2285476"/>
              <a:ext cx="364768" cy="364768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65000"/>
                  </a:sysClr>
                </a:gs>
                <a:gs pos="83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F4EDBD3-2D07-87F5-3378-7143A2CBC53A}"/>
                </a:ext>
              </a:extLst>
            </p:cNvPr>
            <p:cNvSpPr/>
            <p:nvPr/>
          </p:nvSpPr>
          <p:spPr>
            <a:xfrm>
              <a:off x="8770395" y="3053722"/>
              <a:ext cx="364768" cy="364768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65000"/>
                  </a:sysClr>
                </a:gs>
                <a:gs pos="83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C3C8D0-E834-A13A-5A1D-BC5E4545FC98}"/>
                </a:ext>
              </a:extLst>
            </p:cNvPr>
            <p:cNvSpPr/>
            <p:nvPr/>
          </p:nvSpPr>
          <p:spPr>
            <a:xfrm>
              <a:off x="9751500" y="3016023"/>
              <a:ext cx="364768" cy="364768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65000"/>
                  </a:sysClr>
                </a:gs>
                <a:gs pos="83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9A5B674-A844-E67A-B2E3-46A2BC883F5D}"/>
                </a:ext>
              </a:extLst>
            </p:cNvPr>
            <p:cNvSpPr/>
            <p:nvPr/>
          </p:nvSpPr>
          <p:spPr>
            <a:xfrm>
              <a:off x="10444770" y="1888945"/>
              <a:ext cx="364768" cy="364768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65000"/>
                  </a:sysClr>
                </a:gs>
                <a:gs pos="83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88F060-CE87-DF58-C063-BDB55476177C}"/>
              </a:ext>
            </a:extLst>
          </p:cNvPr>
          <p:cNvGrpSpPr/>
          <p:nvPr/>
        </p:nvGrpSpPr>
        <p:grpSpPr>
          <a:xfrm>
            <a:off x="7927880" y="3552183"/>
            <a:ext cx="1958982" cy="2701754"/>
            <a:chOff x="8850556" y="3973505"/>
            <a:chExt cx="1958982" cy="270175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B4E743-6742-DAD3-BC92-A30CB64DE65B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9004886" y="4142195"/>
              <a:ext cx="1622268" cy="66377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55DE73A-9786-B246-14DD-4F50B50A9FEA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9027133" y="4805973"/>
              <a:ext cx="1600021" cy="13809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3643B1D-53A2-6271-F537-B55ED9F2392F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>
              <a:off x="9027148" y="4805973"/>
              <a:ext cx="1600006" cy="922721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D3E827-BF61-4B90-CF76-410E7AD880F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9027133" y="5716071"/>
              <a:ext cx="1596319" cy="372408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A2532C2-4604-590B-2FEE-1C712CCF8084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9019925" y="6088479"/>
              <a:ext cx="1603527" cy="412574"/>
            </a:xfrm>
            <a:prstGeom prst="line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F81692E-5235-8888-AF12-BB20A2DBB90B}"/>
                </a:ext>
              </a:extLst>
            </p:cNvPr>
            <p:cNvSpPr/>
            <p:nvPr/>
          </p:nvSpPr>
          <p:spPr>
            <a:xfrm>
              <a:off x="8850556" y="3973505"/>
              <a:ext cx="364768" cy="364768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65000"/>
                  </a:sysClr>
                </a:gs>
                <a:gs pos="83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921862F-07D8-DB09-5DEA-207C289393B0}"/>
                </a:ext>
              </a:extLst>
            </p:cNvPr>
            <p:cNvSpPr/>
            <p:nvPr/>
          </p:nvSpPr>
          <p:spPr>
            <a:xfrm>
              <a:off x="8859563" y="6310491"/>
              <a:ext cx="364768" cy="364768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65000"/>
                  </a:sysClr>
                </a:gs>
                <a:gs pos="83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14E41F5-E297-DDCB-866C-5B8C75D93173}"/>
                </a:ext>
              </a:extLst>
            </p:cNvPr>
            <p:cNvSpPr/>
            <p:nvPr/>
          </p:nvSpPr>
          <p:spPr>
            <a:xfrm>
              <a:off x="8850556" y="4752525"/>
              <a:ext cx="364768" cy="364768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65000"/>
                  </a:sysClr>
                </a:gs>
                <a:gs pos="83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FD0B1A0-81CA-A323-64F8-1621A54BB9E8}"/>
                </a:ext>
              </a:extLst>
            </p:cNvPr>
            <p:cNvSpPr/>
            <p:nvPr/>
          </p:nvSpPr>
          <p:spPr>
            <a:xfrm>
              <a:off x="8850556" y="5531471"/>
              <a:ext cx="364768" cy="364768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74000">
                  <a:sysClr val="window" lastClr="FFFFFF">
                    <a:lumMod val="65000"/>
                  </a:sysClr>
                </a:gs>
                <a:gs pos="83000">
                  <a:sysClr val="window" lastClr="FFFFFF">
                    <a:lumMod val="75000"/>
                  </a:sysClr>
                </a:gs>
                <a:gs pos="100000">
                  <a:sysClr val="window" lastClr="FFFFFF">
                    <a:lumMod val="85000"/>
                  </a:sysClr>
                </a:gs>
              </a:gsLst>
              <a:lin ang="5400000" scaled="1"/>
            </a:gra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E9B605-796F-86FC-9CA8-3F93514C7E5E}"/>
                </a:ext>
              </a:extLst>
            </p:cNvPr>
            <p:cNvSpPr/>
            <p:nvPr/>
          </p:nvSpPr>
          <p:spPr>
            <a:xfrm>
              <a:off x="10627154" y="4579087"/>
              <a:ext cx="182384" cy="453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E680E5-6FC6-604E-C6D3-A075A5904043}"/>
                </a:ext>
              </a:extLst>
            </p:cNvPr>
            <p:cNvSpPr/>
            <p:nvPr/>
          </p:nvSpPr>
          <p:spPr>
            <a:xfrm>
              <a:off x="10623452" y="5861593"/>
              <a:ext cx="182384" cy="453771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3FB161-79DA-1246-C3CB-B26AFD2F1139}"/>
              </a:ext>
            </a:extLst>
          </p:cNvPr>
          <p:cNvCxnSpPr>
            <a:cxnSpLocks/>
          </p:cNvCxnSpPr>
          <p:nvPr/>
        </p:nvCxnSpPr>
        <p:spPr>
          <a:xfrm>
            <a:off x="8816998" y="2526848"/>
            <a:ext cx="0" cy="959252"/>
          </a:xfrm>
          <a:prstGeom prst="straightConnector1">
            <a:avLst/>
          </a:prstGeom>
          <a:ln w="762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47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72640-5F48-8E3D-80D4-6F04EB124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1772" y="3935536"/>
                <a:ext cx="10515600" cy="267234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Incidence matrix</a:t>
                </a:r>
              </a:p>
              <a:p>
                <a:r>
                  <a:rPr lang="en-US" dirty="0"/>
                  <a:t>We can express a hypergraph as a matrix, where rows indicate nodes and columns indicate edges. If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/>
                  <a:t>-th</a:t>
                </a:r>
                <a:r>
                  <a:rPr lang="en-US" dirty="0"/>
                  <a:t> node is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edge, then we put a 1 in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entry</a:t>
                </a:r>
              </a:p>
              <a:p>
                <a:r>
                  <a:rPr lang="en-US" dirty="0"/>
                  <a:t>For example, if the 3</a:t>
                </a:r>
                <a:r>
                  <a:rPr lang="en-US" baseline="30000" dirty="0"/>
                  <a:t>rd</a:t>
                </a:r>
                <a:r>
                  <a:rPr lang="en-US" dirty="0"/>
                  <a:t> hyperedge in a hypergraph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{5, 10, 11}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5, 3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772640-5F48-8E3D-80D4-6F04EB124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772" y="3935536"/>
                <a:ext cx="10515600" cy="2672349"/>
              </a:xfrm>
              <a:blipFill>
                <a:blip r:embed="rId2"/>
                <a:stretch>
                  <a:fillRect l="-1327" t="-5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FC1D3-1089-36E2-5A83-1F775B50E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2811" y="447074"/>
            <a:ext cx="8676433" cy="3488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3A1065-DB2D-2F4C-053B-8596810CFF59}"/>
              </a:ext>
            </a:extLst>
          </p:cNvPr>
          <p:cNvSpPr txBox="1"/>
          <p:nvPr/>
        </p:nvSpPr>
        <p:spPr>
          <a:xfrm rot="16200000">
            <a:off x="9245097" y="2127708"/>
            <a:ext cx="981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26151-B1E1-2E65-C538-62078D3CF280}"/>
              </a:ext>
            </a:extLst>
          </p:cNvPr>
          <p:cNvSpPr txBox="1"/>
          <p:nvPr/>
        </p:nvSpPr>
        <p:spPr>
          <a:xfrm>
            <a:off x="10515683" y="15828"/>
            <a:ext cx="908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Edges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A204AA-0718-4F26-9E87-1CF11E63B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Bipartite cont.</a:t>
            </a:r>
          </a:p>
        </p:txBody>
      </p:sp>
    </p:spTree>
    <p:extLst>
      <p:ext uri="{BB962C8B-B14F-4D97-AF65-F5344CB8AC3E}">
        <p14:creationId xmlns:p14="http://schemas.microsoft.com/office/powerpoint/2010/main" val="1237267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0FBF-FA51-828E-9B74-6D409DCDC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DAFCC-BF89-A07C-055F-856895BD85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Hyperedge list</a:t>
                </a:r>
              </a:p>
              <a:p>
                <a:r>
                  <a:rPr lang="en-US" dirty="0"/>
                  <a:t>Each entry in the list is a hyperedge:</a:t>
                </a:r>
              </a:p>
              <a:p>
                <a:r>
                  <a:rPr lang="en-US" dirty="0"/>
                  <a:t>Ex.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2, 3, 4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1, 4, 5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be useful for edge-based measures such as </a:t>
                </a:r>
                <a:r>
                  <a:rPr lang="en-US" dirty="0" err="1"/>
                  <a:t>assortativity</a:t>
                </a:r>
                <a:r>
                  <a:rPr lang="en-US" dirty="0"/>
                  <a:t> where you iterate over edges.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1DAFCC-BF89-A07C-055F-856895BD85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869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C89D-804C-8AE3-66F1-1ABF40A04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90D2A-ACBD-68EA-93C4-54C70A0763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050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Sets of tensors</a:t>
                </a:r>
              </a:p>
              <a:p>
                <a:r>
                  <a:rPr lang="en-US" dirty="0"/>
                  <a:t>We can decompose a hypergraph down to its uniform subsets. Each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-uniform hypergraph can be represented with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-dimensional tensor.</a:t>
                </a:r>
              </a:p>
              <a:p>
                <a:r>
                  <a:rPr lang="en-US" dirty="0"/>
                  <a:t>For example, a hyperedge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{1, 2, 3}</m:t>
                    </m:r>
                  </m:oMath>
                </a14:m>
                <a:r>
                  <a:rPr lang="en-US" dirty="0"/>
                  <a:t>, is expressed in a 3-tensor as a 1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(1, 2, 3)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2, 3, 1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1, 2)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entries of the tensor (Needs to be normalized, though)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990D2A-ACBD-68EA-93C4-54C70A076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05006"/>
              </a:xfrm>
              <a:blipFill>
                <a:blip r:embed="rId2"/>
                <a:stretch>
                  <a:fillRect l="-1206" t="-2020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icture containing text, crossword puzzle, clipart&#10;&#10;Description automatically generated">
            <a:extLst>
              <a:ext uri="{FF2B5EF4-FFF2-40B4-BE49-F238E27FC236}">
                <a16:creationId xmlns:a16="http://schemas.microsoft.com/office/drawing/2014/main" id="{C3C7EE9E-99E4-74E7-DC64-E2541E985A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567" y="4935707"/>
            <a:ext cx="3807726" cy="189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050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5777</TotalTime>
  <Words>754</Words>
  <Application>Microsoft Macintosh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Century Schoolbook</vt:lpstr>
      <vt:lpstr>Helvetica Neue</vt:lpstr>
      <vt:lpstr>Noto Sans Symbols</vt:lpstr>
      <vt:lpstr>Wingdings</vt:lpstr>
      <vt:lpstr>Office Theme</vt:lpstr>
      <vt:lpstr>PowerPoint Presentation</vt:lpstr>
      <vt:lpstr>The relevant links for today</vt:lpstr>
      <vt:lpstr>Higher-order poses computational difficulties</vt:lpstr>
      <vt:lpstr>Good news!</vt:lpstr>
      <vt:lpstr>Representations of hypergraphs</vt:lpstr>
      <vt:lpstr>Bipartite network</vt:lpstr>
      <vt:lpstr>Bipartite cont.</vt:lpstr>
      <vt:lpstr>Other</vt:lpstr>
      <vt:lpstr>Other cont.</vt:lpstr>
      <vt:lpstr>Lossy representations</vt:lpstr>
      <vt:lpstr>Considerations: application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Nicholas Landry</dc:creator>
  <cp:lastModifiedBy>Nicholas Landry</cp:lastModifiedBy>
  <cp:revision>440</cp:revision>
  <dcterms:created xsi:type="dcterms:W3CDTF">2021-08-23T15:36:08Z</dcterms:created>
  <dcterms:modified xsi:type="dcterms:W3CDTF">2024-03-03T01:38:55Z</dcterms:modified>
</cp:coreProperties>
</file>