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6" r:id="rId4"/>
    <p:sldId id="266" r:id="rId5"/>
    <p:sldId id="278" r:id="rId6"/>
    <p:sldId id="275" r:id="rId7"/>
    <p:sldId id="257" r:id="rId8"/>
    <p:sldId id="259" r:id="rId9"/>
    <p:sldId id="261" r:id="rId10"/>
    <p:sldId id="260" r:id="rId11"/>
    <p:sldId id="262" r:id="rId12"/>
    <p:sldId id="263" r:id="rId13"/>
    <p:sldId id="268" r:id="rId14"/>
    <p:sldId id="267" r:id="rId15"/>
    <p:sldId id="270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7" autoAdjust="0"/>
    <p:restoredTop sz="94660"/>
  </p:normalViewPr>
  <p:slideViewPr>
    <p:cSldViewPr snapToGrid="0">
      <p:cViewPr>
        <p:scale>
          <a:sx n="66" d="100"/>
          <a:sy n="66" d="100"/>
        </p:scale>
        <p:origin x="27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html" TargetMode="External"/><Relationship Id="rId2" Type="http://schemas.openxmlformats.org/officeDocument/2006/relationships/hyperlink" Target="https://www.w3schools.com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uciml/breast-cancer-wisconsin-dat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019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Agenda :  introduction to our application (TAT)</a:t>
            </a:r>
          </a:p>
          <a:p>
            <a:r>
              <a:rPr lang="en-US" dirty="0" smtClean="0"/>
              <a:t>By</a:t>
            </a:r>
          </a:p>
          <a:p>
            <a:r>
              <a:rPr lang="en-US" dirty="0"/>
              <a:t>Nanda </a:t>
            </a:r>
            <a:r>
              <a:rPr lang="en-US" dirty="0" err="1"/>
              <a:t>kishore</a:t>
            </a:r>
            <a:r>
              <a:rPr lang="en-US" dirty="0"/>
              <a:t> </a:t>
            </a:r>
            <a:r>
              <a:rPr lang="en-US" dirty="0" err="1"/>
              <a:t>Mandadapu</a:t>
            </a:r>
            <a:r>
              <a:rPr lang="en-US" dirty="0"/>
              <a:t> [574822478]</a:t>
            </a:r>
          </a:p>
          <a:p>
            <a:r>
              <a:rPr lang="en-US" dirty="0"/>
              <a:t>Sai </a:t>
            </a:r>
            <a:r>
              <a:rPr lang="en-US" dirty="0" err="1"/>
              <a:t>Jyothi</a:t>
            </a:r>
            <a:r>
              <a:rPr lang="en-US" dirty="0"/>
              <a:t> </a:t>
            </a:r>
            <a:r>
              <a:rPr lang="en-US" dirty="0" err="1"/>
              <a:t>Bhumireddy</a:t>
            </a:r>
            <a:r>
              <a:rPr lang="en-US" dirty="0"/>
              <a:t>[361648962]</a:t>
            </a:r>
          </a:p>
          <a:p>
            <a:r>
              <a:rPr lang="en-US" dirty="0" err="1"/>
              <a:t>Rishitha</a:t>
            </a:r>
            <a:r>
              <a:rPr lang="en-US" dirty="0"/>
              <a:t> Reddy </a:t>
            </a:r>
            <a:r>
              <a:rPr lang="en-US" dirty="0" err="1"/>
              <a:t>Kasireddy</a:t>
            </a:r>
            <a:r>
              <a:rPr lang="en-US" dirty="0"/>
              <a:t>[012419648]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</a:t>
            </a:r>
            <a:r>
              <a:rPr lang="en-US" dirty="0" smtClean="0"/>
              <a:t>prediction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all" dirty="0"/>
              <a:t>Precision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the positives predicted, what percentage is truly positive?</a:t>
            </a:r>
          </a:p>
          <a:p>
            <a:r>
              <a:rPr lang="en-US" dirty="0" smtClean="0"/>
              <a:t>True </a:t>
            </a:r>
            <a:r>
              <a:rPr lang="en-US" dirty="0"/>
              <a:t>Positive / (True Positive + False Positive)</a:t>
            </a:r>
          </a:p>
          <a:p>
            <a:r>
              <a:rPr lang="en-US" dirty="0"/>
              <a:t>Precision does not evaluate the correctly predicted negative cases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</a:t>
            </a:r>
            <a:r>
              <a:rPr lang="en-US" dirty="0"/>
              <a:t>care- cancer detection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</a:p>
          <a:p>
            <a:r>
              <a:rPr lang="en-US" dirty="0" smtClean="0"/>
              <a:t>How </a:t>
            </a:r>
            <a:r>
              <a:rPr lang="en-US" dirty="0"/>
              <a:t>well the model is at </a:t>
            </a:r>
            <a:r>
              <a:rPr lang="en-US" dirty="0" smtClean="0"/>
              <a:t>predicting </a:t>
            </a:r>
            <a:r>
              <a:rPr lang="en-US" dirty="0"/>
              <a:t>negative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/>
              <a:t>Specificity is similar to sensitivity, but looks at it from the </a:t>
            </a:r>
            <a:r>
              <a:rPr lang="en-US" dirty="0" smtClean="0"/>
              <a:t>perspective </a:t>
            </a:r>
            <a:r>
              <a:rPr lang="en-US" dirty="0"/>
              <a:t>of negative results.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Calculate</a:t>
            </a:r>
          </a:p>
          <a:p>
            <a:pPr marL="0" indent="0">
              <a:buNone/>
            </a:pPr>
            <a:r>
              <a:rPr lang="en-US" dirty="0" smtClean="0"/>
              <a:t> 	True </a:t>
            </a:r>
            <a:r>
              <a:rPr lang="en-US" dirty="0"/>
              <a:t>Negative / (True Negative + False Positive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search engine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F-score</a:t>
            </a:r>
          </a:p>
          <a:p>
            <a:r>
              <a:rPr lang="en-US" dirty="0" smtClean="0"/>
              <a:t>F-score </a:t>
            </a:r>
            <a:r>
              <a:rPr lang="en-US" dirty="0"/>
              <a:t>is the "harmonic mean" of precision and sensitivity.</a:t>
            </a:r>
          </a:p>
          <a:p>
            <a:r>
              <a:rPr lang="en-US" dirty="0"/>
              <a:t>It considers both false positive and false negative cases and is good for imbalanced datasets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How to Calculate</a:t>
            </a:r>
          </a:p>
          <a:p>
            <a:pPr marL="0" indent="0">
              <a:buNone/>
            </a:pPr>
            <a:r>
              <a:rPr lang="en-US" dirty="0" smtClean="0"/>
              <a:t>	2 </a:t>
            </a:r>
            <a:r>
              <a:rPr lang="en-US" dirty="0"/>
              <a:t>* ((Precision * Sensitivity) / (Precision + Sensitivity))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7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150" y="545582"/>
            <a:ext cx="9603275" cy="1049235"/>
          </a:xfrm>
        </p:spPr>
        <p:txBody>
          <a:bodyPr>
            <a:noAutofit/>
          </a:bodyPr>
          <a:lstStyle/>
          <a:p>
            <a:r>
              <a:rPr lang="en-US" sz="11500" dirty="0" smtClean="0"/>
              <a:t>T A T</a:t>
            </a:r>
            <a:endParaRPr lang="en-US" sz="1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348" y="229150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TEST &amp; TRAIL</a:t>
            </a:r>
          </a:p>
          <a:p>
            <a:pPr marL="0" indent="0">
              <a:buNone/>
            </a:pPr>
            <a:r>
              <a:rPr lang="en-US" sz="2800" dirty="0" smtClean="0"/>
              <a:t>How to choose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57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8053"/>
          </a:xfrm>
        </p:spPr>
        <p:txBody>
          <a:bodyPr/>
          <a:lstStyle/>
          <a:p>
            <a:r>
              <a:rPr lang="en-US" dirty="0" smtClean="0"/>
              <a:t>         Our  application helps you there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504" y="2930526"/>
            <a:ext cx="2907474" cy="2229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906" y="1853754"/>
            <a:ext cx="3165307" cy="2548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381" y="3442524"/>
            <a:ext cx="2020467" cy="2783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949" y="4648236"/>
            <a:ext cx="4720462" cy="19479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67621">
            <a:off x="6549926" y="2858529"/>
            <a:ext cx="2248041" cy="17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10919"/>
            <a:ext cx="9603275" cy="1049235"/>
          </a:xfrm>
        </p:spPr>
        <p:txBody>
          <a:bodyPr/>
          <a:lstStyle/>
          <a:p>
            <a:r>
              <a:rPr lang="en-US" dirty="0" smtClean="0"/>
              <a:t>Piece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6330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Why ?</a:t>
            </a:r>
          </a:p>
          <a:p>
            <a:r>
              <a:rPr lang="en-US" dirty="0" smtClean="0"/>
              <a:t>Constraints </a:t>
            </a:r>
          </a:p>
          <a:p>
            <a:r>
              <a:rPr lang="en-US" dirty="0" smtClean="0"/>
              <a:t>How?</a:t>
            </a:r>
          </a:p>
          <a:p>
            <a:r>
              <a:rPr lang="en-US" dirty="0"/>
              <a:t>Rows with null values </a:t>
            </a:r>
          </a:p>
          <a:p>
            <a:r>
              <a:rPr lang="en-US" dirty="0"/>
              <a:t>Duplicate rows </a:t>
            </a:r>
            <a:endParaRPr lang="en-US" dirty="0" smtClean="0"/>
          </a:p>
          <a:p>
            <a:r>
              <a:rPr lang="en-US" dirty="0" smtClean="0"/>
              <a:t>PCA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53808"/>
              </p:ext>
            </p:extLst>
          </p:nvPr>
        </p:nvGraphicFramePr>
        <p:xfrm>
          <a:off x="5413830" y="894639"/>
          <a:ext cx="2380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34">
                  <a:extLst>
                    <a:ext uri="{9D8B030D-6E8A-4147-A177-3AD203B41FA5}">
                      <a16:colId xmlns:a16="http://schemas.microsoft.com/office/drawing/2014/main" val="897558908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2494154466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2267730175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381230226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1652788918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4005280759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475131396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3831703874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4207279943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3821367615"/>
                    </a:ext>
                  </a:extLst>
                </a:gridCol>
              </a:tblGrid>
              <a:tr h="305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71007"/>
                  </a:ext>
                </a:extLst>
              </a:tr>
              <a:tr h="305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9241"/>
                  </a:ext>
                </a:extLst>
              </a:tr>
              <a:tr h="305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28148"/>
                  </a:ext>
                </a:extLst>
              </a:tr>
              <a:tr h="305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38162"/>
                  </a:ext>
                </a:extLst>
              </a:tr>
              <a:tr h="305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3324"/>
                  </a:ext>
                </a:extLst>
              </a:tr>
              <a:tr h="305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840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48734"/>
              </p:ext>
            </p:extLst>
          </p:nvPr>
        </p:nvGraphicFramePr>
        <p:xfrm>
          <a:off x="5854288" y="4207390"/>
          <a:ext cx="2018016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019">
                  <a:extLst>
                    <a:ext uri="{9D8B030D-6E8A-4147-A177-3AD203B41FA5}">
                      <a16:colId xmlns:a16="http://schemas.microsoft.com/office/drawing/2014/main" val="4143781102"/>
                    </a:ext>
                  </a:extLst>
                </a:gridCol>
                <a:gridCol w="481602">
                  <a:extLst>
                    <a:ext uri="{9D8B030D-6E8A-4147-A177-3AD203B41FA5}">
                      <a16:colId xmlns:a16="http://schemas.microsoft.com/office/drawing/2014/main" val="2345078311"/>
                    </a:ext>
                  </a:extLst>
                </a:gridCol>
                <a:gridCol w="331397">
                  <a:extLst>
                    <a:ext uri="{9D8B030D-6E8A-4147-A177-3AD203B41FA5}">
                      <a16:colId xmlns:a16="http://schemas.microsoft.com/office/drawing/2014/main" val="914019626"/>
                    </a:ext>
                  </a:extLst>
                </a:gridCol>
                <a:gridCol w="406499">
                  <a:extLst>
                    <a:ext uri="{9D8B030D-6E8A-4147-A177-3AD203B41FA5}">
                      <a16:colId xmlns:a16="http://schemas.microsoft.com/office/drawing/2014/main" val="2729559485"/>
                    </a:ext>
                  </a:extLst>
                </a:gridCol>
                <a:gridCol w="406499">
                  <a:extLst>
                    <a:ext uri="{9D8B030D-6E8A-4147-A177-3AD203B41FA5}">
                      <a16:colId xmlns:a16="http://schemas.microsoft.com/office/drawing/2014/main" val="657144254"/>
                    </a:ext>
                  </a:extLst>
                </a:gridCol>
              </a:tblGrid>
              <a:tr h="1748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46166"/>
                  </a:ext>
                </a:extLst>
              </a:tr>
              <a:tr h="174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45910"/>
                  </a:ext>
                </a:extLst>
              </a:tr>
              <a:tr h="174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1293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794170" y="2357679"/>
            <a:ext cx="1117601" cy="81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997371" y="3585029"/>
            <a:ext cx="914400" cy="8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65535"/>
              </p:ext>
            </p:extLst>
          </p:nvPr>
        </p:nvGraphicFramePr>
        <p:xfrm>
          <a:off x="8984340" y="2901406"/>
          <a:ext cx="23803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34">
                  <a:extLst>
                    <a:ext uri="{9D8B030D-6E8A-4147-A177-3AD203B41FA5}">
                      <a16:colId xmlns:a16="http://schemas.microsoft.com/office/drawing/2014/main" val="768896469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3810683150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2909449299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2457281959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791645002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4252257124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1864774701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1253841174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3689614220"/>
                    </a:ext>
                  </a:extLst>
                </a:gridCol>
                <a:gridCol w="238034">
                  <a:extLst>
                    <a:ext uri="{9D8B030D-6E8A-4147-A177-3AD203B41FA5}">
                      <a16:colId xmlns:a16="http://schemas.microsoft.com/office/drawing/2014/main" val="2332425628"/>
                    </a:ext>
                  </a:extLst>
                </a:gridCol>
              </a:tblGrid>
              <a:tr h="305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12725"/>
                  </a:ext>
                </a:extLst>
              </a:tr>
              <a:tr h="305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4256"/>
                  </a:ext>
                </a:extLst>
              </a:tr>
              <a:tr h="305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</a:p>
          <a:p>
            <a:r>
              <a:rPr lang="en-US" dirty="0" smtClean="0"/>
              <a:t>Image data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3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www.w3schools.com/python</a:t>
            </a:r>
            <a:r>
              <a:rPr lang="en-US" dirty="0" smtClean="0"/>
              <a:t> (</a:t>
            </a:r>
            <a:r>
              <a:rPr lang="en-US" dirty="0"/>
              <a:t>definitions </a:t>
            </a:r>
            <a:r>
              <a:rPr lang="en-US" dirty="0" smtClean="0"/>
              <a:t>, code snipes 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scikit-learn.org/stable/modules/generated/sklearn.html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www.kaggle.com/datasets/uciml/breast-cancer-wisconsin-data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46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6" y="2110254"/>
            <a:ext cx="3106816" cy="3449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849" y="2667000"/>
            <a:ext cx="2505251" cy="3937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202" y="2951572"/>
            <a:ext cx="3533498" cy="13596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928" y="3076084"/>
            <a:ext cx="2787298" cy="1609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969" y="3058448"/>
            <a:ext cx="1277117" cy="15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and its application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324" y="3687969"/>
            <a:ext cx="3749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Prediction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308222" y="3735834"/>
            <a:ext cx="3540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/>
              <a:t>Analyze </a:t>
            </a:r>
            <a:endParaRPr lang="en-US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6681652" y="5269688"/>
            <a:ext cx="2508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advertisement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89766" y="3291278"/>
            <a:ext cx="3742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Fraud detection 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855423" y="1944134"/>
            <a:ext cx="3742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Security 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3748227" y="4348311"/>
            <a:ext cx="3742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clustering 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7726678" y="4149634"/>
            <a:ext cx="3742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suggesting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6559730" y="3002393"/>
            <a:ext cx="4504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Predicting the future trends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021062" y="2499358"/>
            <a:ext cx="48237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80809"/>
                </a:solidFill>
                <a:latin typeface="Roboto"/>
              </a:rPr>
              <a:t>Improve decision-making</a:t>
            </a:r>
            <a:endParaRPr lang="en-US" sz="3000" dirty="0"/>
          </a:p>
        </p:txBody>
      </p:sp>
      <p:sp>
        <p:nvSpPr>
          <p:cNvPr id="13" name="Rectangle 12"/>
          <p:cNvSpPr/>
          <p:nvPr/>
        </p:nvSpPr>
        <p:spPr>
          <a:xfrm>
            <a:off x="8264091" y="2147540"/>
            <a:ext cx="2464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80809"/>
                </a:solidFill>
                <a:latin typeface="Roboto"/>
              </a:rPr>
              <a:t>Manage risks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173462" y="4868090"/>
            <a:ext cx="3742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Classifying 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5257" y="16401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Best </a:t>
            </a:r>
            <a:r>
              <a:rPr lang="en-US" dirty="0" smtClean="0"/>
              <a:t> </a:t>
            </a:r>
            <a:r>
              <a:rPr lang="en-US" dirty="0"/>
              <a:t>Algorithm for </a:t>
            </a:r>
            <a:r>
              <a:rPr lang="en-US" dirty="0" smtClean="0"/>
              <a:t>your </a:t>
            </a:r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2" y="2081046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30352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where we involve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6" y="2110254"/>
            <a:ext cx="3106816" cy="3449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849" y="2667000"/>
            <a:ext cx="2505251" cy="3937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202" y="2951572"/>
            <a:ext cx="3533498" cy="13596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928" y="3076084"/>
            <a:ext cx="2787298" cy="1609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969" y="3058448"/>
            <a:ext cx="1277117" cy="1553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902" y="4456473"/>
            <a:ext cx="2285093" cy="12962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6902" y="2540000"/>
            <a:ext cx="2285093" cy="34689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measure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to central tendency , correlations , variance </a:t>
            </a:r>
          </a:p>
          <a:p>
            <a:r>
              <a:rPr lang="en-US" dirty="0" smtClean="0"/>
              <a:t>Accuracy </a:t>
            </a:r>
          </a:p>
          <a:p>
            <a:r>
              <a:rPr lang="en-US" dirty="0" smtClean="0"/>
              <a:t>Precision</a:t>
            </a:r>
          </a:p>
          <a:p>
            <a:r>
              <a:rPr lang="en-US" dirty="0" smtClean="0"/>
              <a:t>Sensitivity </a:t>
            </a:r>
          </a:p>
          <a:p>
            <a:r>
              <a:rPr lang="en-US" dirty="0" smtClean="0"/>
              <a:t>Etc…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</a:t>
            </a:r>
            <a:endParaRPr lang="en-US" dirty="0"/>
          </a:p>
        </p:txBody>
      </p:sp>
      <p:pic>
        <p:nvPicPr>
          <p:cNvPr id="1026" name="Picture 2" descr="Measuring Performance: The Confusion Matrix – Glass 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18" y="2016125"/>
            <a:ext cx="613268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Advertising suggestions /classifications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 smtClean="0"/>
              <a:t>Accuracy </a:t>
            </a:r>
            <a:r>
              <a:rPr lang="en-US" dirty="0"/>
              <a:t>measures how often the model is correct.</a:t>
            </a:r>
          </a:p>
          <a:p>
            <a:r>
              <a:rPr lang="en-US" dirty="0" smtClean="0"/>
              <a:t>(</a:t>
            </a:r>
            <a:r>
              <a:rPr lang="en-US" dirty="0"/>
              <a:t>True Positive + True Negative) / Total </a:t>
            </a:r>
            <a:r>
              <a:rPr lang="en-US" dirty="0" smtClean="0"/>
              <a:t>Predictions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Fraud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Sensitivity (Recall)</a:t>
            </a:r>
          </a:p>
          <a:p>
            <a:r>
              <a:rPr lang="en-US" dirty="0" smtClean="0"/>
              <a:t>Of </a:t>
            </a:r>
            <a:r>
              <a:rPr lang="en-US" dirty="0"/>
              <a:t>all the positive cases, what percentage are predicted positive?</a:t>
            </a:r>
          </a:p>
          <a:p>
            <a:r>
              <a:rPr lang="en-US" dirty="0"/>
              <a:t>Sensitivity (sometimes called Recall) measures how good the model is at predicting positives.</a:t>
            </a:r>
          </a:p>
          <a:p>
            <a:r>
              <a:rPr lang="en-US" dirty="0"/>
              <a:t>This means it looks at true positives and false negatives (which are positives that have been incorrectly predicted as negative).</a:t>
            </a:r>
          </a:p>
          <a:p>
            <a:r>
              <a:rPr lang="en-US" dirty="0"/>
              <a:t>How to Calculate</a:t>
            </a:r>
          </a:p>
          <a:p>
            <a:pPr marL="0" indent="0">
              <a:buNone/>
            </a:pPr>
            <a:r>
              <a:rPr lang="en-US" dirty="0" smtClean="0"/>
              <a:t>	True </a:t>
            </a:r>
            <a:r>
              <a:rPr lang="en-US" dirty="0"/>
              <a:t>Positive / (True Positive + False Negative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425</TotalTime>
  <Words>319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Roboto</vt:lpstr>
      <vt:lpstr>Gallery</vt:lpstr>
      <vt:lpstr>Project presentation</vt:lpstr>
      <vt:lpstr>Life cycle</vt:lpstr>
      <vt:lpstr>Big data and its application </vt:lpstr>
      <vt:lpstr>Choosing Best  Algorithm for your Data </vt:lpstr>
      <vt:lpstr>This is where we involve</vt:lpstr>
      <vt:lpstr>Statistical measure </vt:lpstr>
      <vt:lpstr>Confusion matrix </vt:lpstr>
      <vt:lpstr> Advertising suggestions /classifications</vt:lpstr>
      <vt:lpstr> Fraud detection</vt:lpstr>
      <vt:lpstr>Weather prediction </vt:lpstr>
      <vt:lpstr>Health care- cancer detection </vt:lpstr>
      <vt:lpstr>Sorting the search engine results </vt:lpstr>
      <vt:lpstr>T A T</vt:lpstr>
      <vt:lpstr>         Our  application helps you there</vt:lpstr>
      <vt:lpstr>Piece of data</vt:lpstr>
      <vt:lpstr>Future works </vt:lpstr>
      <vt:lpstr>References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nandu</dc:creator>
  <cp:lastModifiedBy>nandu</cp:lastModifiedBy>
  <cp:revision>30</cp:revision>
  <dcterms:created xsi:type="dcterms:W3CDTF">2022-11-29T03:43:17Z</dcterms:created>
  <dcterms:modified xsi:type="dcterms:W3CDTF">2022-11-29T20:29:41Z</dcterms:modified>
</cp:coreProperties>
</file>