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7" r:id="rId8"/>
    <p:sldId id="266" r:id="rId9"/>
    <p:sldId id="265" r:id="rId10"/>
    <p:sldId id="269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665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52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8D0A-AB02-4776-80B4-BD26FC77AEC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0738D0-1942-4770-BE38-0087E366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1CA2-D8B5-EC4F-6E9A-380880E7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-519763"/>
            <a:ext cx="8637072" cy="486075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IDENTIFICATION OF SPAM EMAILS </a:t>
            </a:r>
            <a:r>
              <a:rPr lang="en-GB" sz="6600" dirty="0">
                <a:latin typeface="Arial Black" panose="020B0A04020102020204" pitchFamily="34" charset="0"/>
              </a:rPr>
              <a:t/>
            </a:r>
            <a:br>
              <a:rPr lang="en-GB" sz="6600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7A78F-6C2B-22D6-EF39-E5A135343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67225"/>
            <a:ext cx="8915399" cy="2236437"/>
          </a:xfrm>
        </p:spPr>
        <p:txBody>
          <a:bodyPr/>
          <a:lstStyle/>
          <a:p>
            <a:r>
              <a:rPr lang="en-US" dirty="0"/>
              <a:t>Using cart Analysis</a:t>
            </a:r>
          </a:p>
        </p:txBody>
      </p:sp>
    </p:spTree>
    <p:extLst>
      <p:ext uri="{BB962C8B-B14F-4D97-AF65-F5344CB8AC3E}">
        <p14:creationId xmlns:p14="http://schemas.microsoft.com/office/powerpoint/2010/main" val="25622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9A1-5BCB-96B9-A1DF-4E44D1BE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67" y="689424"/>
            <a:ext cx="8911687" cy="128089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2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5DA-E322-7760-556E-2090ECFA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913" y="584922"/>
            <a:ext cx="8911687" cy="1280890"/>
          </a:xfrm>
        </p:spPr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200" y="1637211"/>
            <a:ext cx="8915400" cy="3777622"/>
          </a:xfrm>
        </p:spPr>
        <p:txBody>
          <a:bodyPr/>
          <a:lstStyle/>
          <a:p>
            <a:r>
              <a:rPr lang="en-US" dirty="0"/>
              <a:t>Model accuracy using Naive Bayes : 0.976318622174381</a:t>
            </a:r>
          </a:p>
          <a:p>
            <a:r>
              <a:rPr lang="en-US" dirty="0"/>
              <a:t>Model accuracy using Logistic regression : </a:t>
            </a:r>
            <a:r>
              <a:rPr lang="en-US" dirty="0" smtClean="0"/>
              <a:t>0.9695479009687836</a:t>
            </a:r>
            <a:endParaRPr lang="en-US" dirty="0"/>
          </a:p>
          <a:p>
            <a:r>
              <a:rPr lang="en-US" dirty="0"/>
              <a:t>Model accuracy using KNN with k = 5 : 0.9013275923932544</a:t>
            </a:r>
          </a:p>
          <a:p>
            <a:r>
              <a:rPr lang="en-US" dirty="0"/>
              <a:t>Model accuracy using KNN with k = 15 : 0.8744169357732329</a:t>
            </a:r>
          </a:p>
        </p:txBody>
      </p:sp>
    </p:spTree>
    <p:extLst>
      <p:ext uri="{BB962C8B-B14F-4D97-AF65-F5344CB8AC3E}">
        <p14:creationId xmlns:p14="http://schemas.microsoft.com/office/powerpoint/2010/main" val="428032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1E69-2632-0FCB-210A-14DFDB2C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0" y="2406316"/>
            <a:ext cx="7298371" cy="2695072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4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C08C-81B5-A5E3-82F7-FAC02693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37FB-1440-CB08-85EF-BCE3E4D6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Novelty</a:t>
            </a:r>
          </a:p>
          <a:p>
            <a:r>
              <a:rPr lang="en-US" dirty="0"/>
              <a:t>Why </a:t>
            </a:r>
            <a:r>
              <a:rPr lang="en-US" dirty="0" smtClean="0"/>
              <a:t>cart</a:t>
            </a:r>
          </a:p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707F-EE18-D388-4FD9-1F00F702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2763"/>
            <a:ext cx="9603275" cy="1410992"/>
          </a:xfrm>
        </p:spPr>
        <p:txBody>
          <a:bodyPr/>
          <a:lstStyle/>
          <a:p>
            <a:r>
              <a:rPr lang="en-US" dirty="0"/>
              <a:t>       FLOWCHART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14" y="1853755"/>
            <a:ext cx="10240342" cy="295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9022-17BE-E30C-3593-5CDADEE4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</a:t>
            </a:r>
            <a:r>
              <a:rPr lang="en-US" b="1" dirty="0" smtClean="0">
                <a:latin typeface="Arial Black" panose="020B0A04020102020204" pitchFamily="34" charset="0"/>
              </a:rPr>
              <a:t>:-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CC4A-741D-A3BB-3E18-B8C8DA64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7161"/>
            <a:ext cx="8915400" cy="48767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Raw Data :The first step is to collect a large dataset of emails, including both spam and legitimate emails. </a:t>
            </a:r>
          </a:p>
          <a:p>
            <a:r>
              <a:rPr lang="en-US" sz="2000" dirty="0" smtClean="0"/>
              <a:t>The dataset should be labeled, which means that each email is categorized as spam or not spam.</a:t>
            </a:r>
          </a:p>
          <a:p>
            <a:r>
              <a:rPr lang="en-US" sz="2000" dirty="0" smtClean="0"/>
              <a:t>Data is collected from the mails of organization named “</a:t>
            </a:r>
            <a:r>
              <a:rPr lang="en-US" sz="2000" dirty="0" err="1" smtClean="0"/>
              <a:t>EnergyBids</a:t>
            </a:r>
            <a:r>
              <a:rPr lang="en-US" sz="2000" dirty="0" smtClean="0"/>
              <a:t>”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FD55-23F8-D761-4143-A4D89E9E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965" y="597984"/>
            <a:ext cx="8911687" cy="82586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Processing the data </a:t>
            </a:r>
            <a:r>
              <a:rPr lang="en-US" sz="3200" b="1" dirty="0" smtClean="0">
                <a:latin typeface="Arial Black" panose="020B0A04020102020204" pitchFamily="34" charset="0"/>
              </a:rPr>
              <a:t>:-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B364-61FB-BDF4-FCE1-DFB2E07CD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252" y="1423851"/>
            <a:ext cx="8915400" cy="4669563"/>
          </a:xfrm>
        </p:spPr>
        <p:txBody>
          <a:bodyPr>
            <a:normAutofit/>
          </a:bodyPr>
          <a:lstStyle/>
          <a:p>
            <a:r>
              <a:rPr lang="en-US" dirty="0" smtClean="0"/>
              <a:t>Tokenization</a:t>
            </a:r>
            <a:r>
              <a:rPr lang="en-US" dirty="0"/>
              <a:t>: The text data was first tokenized, i.e., split into individual words or tokens.</a:t>
            </a:r>
          </a:p>
          <a:p>
            <a:r>
              <a:rPr lang="en-US" dirty="0" err="1"/>
              <a:t>Stopword</a:t>
            </a:r>
            <a:r>
              <a:rPr lang="en-US" dirty="0"/>
              <a:t> removal: Common stop words like "the" and "and" were removed from the text.</a:t>
            </a:r>
          </a:p>
          <a:p>
            <a:r>
              <a:rPr lang="en-US" dirty="0"/>
              <a:t>Stemming: The remaining words were reduced to their base form using stemming, which involves stripping the suffixes from words.</a:t>
            </a:r>
          </a:p>
          <a:p>
            <a:r>
              <a:rPr lang="en-US" dirty="0"/>
              <a:t>Term-document matrix: A term-document matrix was created where each row represents a document (in this case an email) and each column represents a term. The values in the matrix represent the frequency of each term in each document.</a:t>
            </a:r>
          </a:p>
          <a:p>
            <a:pPr marL="0" indent="0">
              <a:buNone/>
            </a:pPr>
            <a:r>
              <a:rPr lang="en-US" sz="3200" dirty="0" smtClean="0">
                <a:latin typeface="Arial Black" panose="020B0A04020102020204" pitchFamily="34" charset="0"/>
              </a:rPr>
              <a:t>Split :</a:t>
            </a:r>
          </a:p>
          <a:p>
            <a:pPr lvl="0">
              <a:buClr>
                <a:srgbClr val="A53010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Pareto principle, also known as the 80/20 rule, states that 80% of the effects come from 20% of the causes.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DD09-0062-3B8C-DFFE-DC9C8BCA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965" y="581018"/>
            <a:ext cx="8911687" cy="8627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Model building and evaluation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DE6F-4ADC-1A9C-56B5-34C4192D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944" y="1571897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Training the model using the training set.</a:t>
            </a:r>
          </a:p>
          <a:p>
            <a:r>
              <a:rPr lang="en-US" dirty="0" smtClean="0"/>
              <a:t>Tuning </a:t>
            </a:r>
            <a:r>
              <a:rPr lang="en-US" dirty="0" err="1"/>
              <a:t>hyperparameters</a:t>
            </a:r>
            <a:r>
              <a:rPr lang="en-US" dirty="0"/>
              <a:t> to improve model performance.</a:t>
            </a:r>
          </a:p>
          <a:p>
            <a:r>
              <a:rPr lang="en-US" dirty="0"/>
              <a:t>Evaluating the model using various metrics such as accuracy, precision, recall, and F1-score.</a:t>
            </a:r>
          </a:p>
          <a:p>
            <a:pPr lvl="0">
              <a:buClr>
                <a:srgbClr val="A53010"/>
              </a:buClr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3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9D52-61BC-1771-8E87-FFDC80C7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593" y="44123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"A study of machine learning techniques for spam </a:t>
            </a:r>
            <a:r>
              <a:rPr lang="en-US" dirty="0" smtClean="0"/>
              <a:t>filtering</a:t>
            </a:r>
            <a:r>
              <a:rPr lang="en-US" sz="2000" dirty="0" smtClean="0"/>
              <a:t>“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by Andrés Marquez and Ana C. </a:t>
            </a:r>
            <a:r>
              <a:rPr lang="en-US" sz="2000" dirty="0" err="1"/>
              <a:t>Calderón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548" y="1976846"/>
            <a:ext cx="8915400" cy="3777622"/>
          </a:xfrm>
        </p:spPr>
        <p:txBody>
          <a:bodyPr/>
          <a:lstStyle/>
          <a:p>
            <a:r>
              <a:rPr lang="en-US" dirty="0"/>
              <a:t>In this paper, the authors evaluated several machine learning algorithms for spam email filtering, including Naive Bayes, Decision Tree, Random Forest, and Support Vector Machines</a:t>
            </a:r>
            <a:r>
              <a:rPr lang="en-US" dirty="0" smtClean="0"/>
              <a:t>.</a:t>
            </a:r>
          </a:p>
          <a:p>
            <a:r>
              <a:rPr lang="en-US" dirty="0"/>
              <a:t>Enron-Spam, which contains 33,000 emails with 33% spam and 67% legitimate emails</a:t>
            </a:r>
            <a:r>
              <a:rPr lang="en-US" dirty="0" smtClean="0"/>
              <a:t>.</a:t>
            </a:r>
          </a:p>
          <a:p>
            <a:r>
              <a:rPr lang="en-US" dirty="0"/>
              <a:t>Overall, this paper provides a comprehensive study of machine learning techniques for spam email filtering and is a valuable resource for anyone interested in this topic.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08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9B6B-C8AA-192B-455A-6D8BABBF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657" y="526139"/>
            <a:ext cx="8911687" cy="1280890"/>
          </a:xfrm>
        </p:spPr>
        <p:txBody>
          <a:bodyPr/>
          <a:lstStyle/>
          <a:p>
            <a:r>
              <a:rPr lang="en-US" dirty="0"/>
              <a:t>Novelty:-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5548-02C7-C5F7-6B45-235D12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944" y="1807029"/>
            <a:ext cx="8915400" cy="3777622"/>
          </a:xfrm>
        </p:spPr>
        <p:txBody>
          <a:bodyPr/>
          <a:lstStyle/>
          <a:p>
            <a:r>
              <a:rPr lang="en-US" dirty="0"/>
              <a:t>Spam filtering has been a well-studied problem in the field of machine learning and natural language processing.</a:t>
            </a:r>
          </a:p>
          <a:p>
            <a:r>
              <a:rPr lang="en-US" dirty="0"/>
              <a:t>However, most existing approaches focus on feature engineering and using traditional classification algorithms.</a:t>
            </a:r>
          </a:p>
          <a:p>
            <a:r>
              <a:rPr lang="en-US" dirty="0"/>
              <a:t>Our proposed method leverages the power of decision trees to automatically learn and select relevant features for spam filtering.</a:t>
            </a:r>
          </a:p>
          <a:p>
            <a:r>
              <a:rPr lang="en-US" dirty="0"/>
              <a:t>This approach has the potential to improve both the accuracy and efficiency of spam filtering compared to traditional methods.</a:t>
            </a:r>
          </a:p>
        </p:txBody>
      </p:sp>
    </p:spTree>
    <p:extLst>
      <p:ext uri="{BB962C8B-B14F-4D97-AF65-F5344CB8AC3E}">
        <p14:creationId xmlns:p14="http://schemas.microsoft.com/office/powerpoint/2010/main" val="269104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632C-0ABF-F016-EB1F-748ADF78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19" y="611048"/>
            <a:ext cx="8911687" cy="1280890"/>
          </a:xfrm>
        </p:spPr>
        <p:txBody>
          <a:bodyPr/>
          <a:lstStyle/>
          <a:p>
            <a:r>
              <a:rPr lang="en-US" dirty="0"/>
              <a:t>Why CART:-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CEB7-73B7-1A7C-B7DB-C73A3334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19" y="169599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 </a:t>
            </a:r>
            <a:r>
              <a:rPr lang="en-US" dirty="0"/>
              <a:t>and Regression Trees (CART) is a decision tree algorithm that has been widely used in various domains, including spam filtering.</a:t>
            </a:r>
          </a:p>
          <a:p>
            <a:r>
              <a:rPr lang="en-US" dirty="0"/>
              <a:t>CART is a powerful algorithm that can handle both categorical and continuous features, making it suitable for text-based data.</a:t>
            </a:r>
          </a:p>
          <a:p>
            <a:r>
              <a:rPr lang="en-US" dirty="0"/>
              <a:t>CART also has the ability to perform feature selection, which is crucial for text data that often has a high dimensionality.</a:t>
            </a:r>
          </a:p>
          <a:p>
            <a:r>
              <a:rPr lang="en-US" dirty="0"/>
              <a:t>Compared to other decision tree algorithms, such as ID3 and C4.5, CART is less prone to overfitting and has better predictive performance on unseen data.</a:t>
            </a:r>
          </a:p>
          <a:p>
            <a:r>
              <a:rPr lang="en-US" dirty="0"/>
              <a:t>Additionally, CART can easily handle imbalanced data, which is common in spam filtering where the number of spam messages is often much higher than legitimate ones.</a:t>
            </a:r>
          </a:p>
        </p:txBody>
      </p:sp>
    </p:spTree>
    <p:extLst>
      <p:ext uri="{BB962C8B-B14F-4D97-AF65-F5344CB8AC3E}">
        <p14:creationId xmlns:p14="http://schemas.microsoft.com/office/powerpoint/2010/main" val="29976748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6801</TotalTime>
  <Words>574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Wingdings 3</vt:lpstr>
      <vt:lpstr>Wisp</vt:lpstr>
      <vt:lpstr>IDENTIFICATION OF SPAM EMAILS  </vt:lpstr>
      <vt:lpstr>CONTENTS</vt:lpstr>
      <vt:lpstr>       FLOWCHART</vt:lpstr>
      <vt:lpstr>Data :-  </vt:lpstr>
      <vt:lpstr>Processing the data :-</vt:lpstr>
      <vt:lpstr>Model building and evaluation :</vt:lpstr>
      <vt:lpstr>"A study of machine learning techniques for spam filtering“  by Andrés Marquez and Ana C. Calderón.</vt:lpstr>
      <vt:lpstr>Novelty:-</vt:lpstr>
      <vt:lpstr>Why CART:-</vt:lpstr>
      <vt:lpstr>DEMO</vt:lpstr>
      <vt:lpstr>Results: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SPAM EMAILS</dc:title>
  <dc:creator>MANDADAPU NANDA KISHORE</dc:creator>
  <cp:lastModifiedBy>nandu</cp:lastModifiedBy>
  <cp:revision>11</cp:revision>
  <dcterms:created xsi:type="dcterms:W3CDTF">2023-03-29T06:44:09Z</dcterms:created>
  <dcterms:modified xsi:type="dcterms:W3CDTF">2023-04-12T18:30:55Z</dcterms:modified>
</cp:coreProperties>
</file>