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60" r:id="rId3"/>
    <p:sldId id="266" r:id="rId4"/>
    <p:sldId id="261" r:id="rId5"/>
    <p:sldId id="267" r:id="rId6"/>
    <p:sldId id="271" r:id="rId7"/>
    <p:sldId id="268" r:id="rId8"/>
    <p:sldId id="269" r:id="rId9"/>
    <p:sldId id="273" r:id="rId10"/>
    <p:sldId id="272" r:id="rId11"/>
    <p:sldId id="270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96B1"/>
    <a:srgbClr val="F34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2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E6BDE-84FD-4E4C-B817-63ED5FB9AAAD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DBC8C-F102-2849-950E-1F3159CEE2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7186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OSI 7</a:t>
            </a:r>
            <a:r>
              <a:rPr kumimoji="1" lang="ko-KR" altLang="en-US" dirty="0"/>
              <a:t>계층을 발표하게 된 </a:t>
            </a:r>
            <a:r>
              <a:rPr kumimoji="1" lang="ko-KR" altLang="en-US" dirty="0" err="1"/>
              <a:t>진정우입니다</a:t>
            </a:r>
            <a:endParaRPr kumimoji="1" lang="en-US" altLang="ko-KR" dirty="0"/>
          </a:p>
          <a:p>
            <a:r>
              <a:rPr kumimoji="1" lang="ko-KR" altLang="en-US" dirty="0"/>
              <a:t>발표 시작하겠습니다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BC8C-F102-2849-950E-1F3159CEE25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5050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표현 계층입니다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BC8C-F102-2849-950E-1F3159CEE254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5241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표현계층의 최종적인 역할은</a:t>
            </a:r>
            <a:endParaRPr kumimoji="1" lang="en-US" altLang="ko-KR" dirty="0"/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응용 계층으로부터 받는 데이터나 응용 계층으로 보낼 데이터를 인코딩 및 디코딩을 해주어 응용 계층의 부담을 덜어주는 것입니다</a:t>
            </a: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그리고 세션 계층으로 데이터를 보낼 때는 통신에 적당한 형태로 변환을 시켜줍니다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코드 변환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 암호화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 압축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구문 검색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정보 형식 변환 등</a:t>
            </a: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이러한 기능들을 담당하고 있습니다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UTF-8</a:t>
            </a:r>
            <a:r>
              <a:rPr kumimoji="1" lang="ko-KR" altLang="en-US" dirty="0"/>
              <a:t>로 인코딩 되어 있는 문서를 아스키로 인코딩을 해주는 역할도 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BC8C-F102-2849-950E-1F3159CEE254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4613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그리고 데이터가 표현계층을 지났을 때</a:t>
            </a:r>
            <a:endParaRPr kumimoji="1" lang="en-US" altLang="ko-KR" dirty="0"/>
          </a:p>
          <a:p>
            <a:r>
              <a:rPr kumimoji="1" lang="ko-KR" altLang="en-US" dirty="0"/>
              <a:t>데이터 상황인데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원래 있던 </a:t>
            </a:r>
            <a:r>
              <a:rPr kumimoji="1" lang="en-US" altLang="ko-KR" dirty="0"/>
              <a:t>packet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header</a:t>
            </a:r>
            <a:r>
              <a:rPr kumimoji="1" lang="ko-KR" altLang="en-US" dirty="0"/>
              <a:t>는 이렇게 그 크기만큼 캡슐화가 되어</a:t>
            </a:r>
            <a:endParaRPr kumimoji="1" lang="en-US" altLang="ko-KR" dirty="0"/>
          </a:p>
          <a:p>
            <a:r>
              <a:rPr kumimoji="1" lang="en-US" altLang="ko-KR" dirty="0"/>
              <a:t>packet</a:t>
            </a:r>
            <a:r>
              <a:rPr kumimoji="1" lang="ko-KR" altLang="en-US" dirty="0"/>
              <a:t>을 이루고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패킷에 또 표현계층의 </a:t>
            </a:r>
            <a:r>
              <a:rPr kumimoji="1" lang="en-US" altLang="ko-KR" dirty="0"/>
              <a:t>header</a:t>
            </a:r>
            <a:r>
              <a:rPr kumimoji="1" lang="ko-KR" altLang="en-US" dirty="0"/>
              <a:t>가 붙습니다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BC8C-F102-2849-950E-1F3159CEE254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257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세션 계층입니다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BC8C-F102-2849-950E-1F3159CEE254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1540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세션 계층의 역할은 통신 유지 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세션 계층은 통신 유지를 위한 구조를 제공을 하고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두 응용 프로그램 간의 연결 설정과</a:t>
            </a:r>
            <a:endParaRPr kumimoji="1" lang="en-US" altLang="ko-KR" dirty="0"/>
          </a:p>
          <a:p>
            <a:r>
              <a:rPr kumimoji="1" lang="ko-KR" altLang="en-US" dirty="0"/>
              <a:t>유지 및 종료가 있고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그리고 </a:t>
            </a:r>
            <a:r>
              <a:rPr kumimoji="1" lang="ko-KR" altLang="en-US" dirty="0" err="1"/>
              <a:t>컴퓨터들끼리는</a:t>
            </a:r>
            <a:r>
              <a:rPr kumimoji="1" lang="ko-KR" altLang="en-US" dirty="0"/>
              <a:t> 서로 논리적으로 연결이 되어 있어야 하는데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세션 계층이 이를 담당합니다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통신이 되고 있던 네트워크가 오류로 인해 연결이 끊기게 되면 처음부터 재전송하는 것이 아니라 오류가 발생한 지점부터 데이터만 재전송해주도록 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BC8C-F102-2849-950E-1F3159CEE254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4730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세션 계층의 역할을 정리를 해보면</a:t>
            </a:r>
            <a:endParaRPr kumimoji="1" lang="en-US" altLang="ko-KR" dirty="0"/>
          </a:p>
          <a:p>
            <a:r>
              <a:rPr kumimoji="1" lang="ko-KR" altLang="en-US" dirty="0"/>
              <a:t>컴퓨터 간의 논리적인 연결 서비스 제공</a:t>
            </a:r>
            <a:endParaRPr kumimoji="1" lang="en-US" altLang="ko-KR" dirty="0"/>
          </a:p>
          <a:p>
            <a:r>
              <a:rPr kumimoji="1" lang="ko-KR" altLang="en-US" dirty="0"/>
              <a:t>그리고 전송모드를 결정을 해주고</a:t>
            </a:r>
            <a:endParaRPr kumimoji="1" lang="en-US" altLang="ko-KR" dirty="0"/>
          </a:p>
          <a:p>
            <a:r>
              <a:rPr kumimoji="1" lang="ko-KR" altLang="en-US" dirty="0"/>
              <a:t>데이터 교환을 위한 관리</a:t>
            </a:r>
            <a:endParaRPr kumimoji="1" lang="en-US" altLang="ko-KR" dirty="0"/>
          </a:p>
          <a:p>
            <a:r>
              <a:rPr kumimoji="1" lang="ko-KR" altLang="en-US" dirty="0"/>
              <a:t>토큰 관리를 해줍니다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BC8C-F102-2849-950E-1F3159CEE254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4297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마찬가지로 캡슐화를 시켜주고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캡슐화가 된 패킷에 헤더가 붙고 </a:t>
            </a:r>
            <a:endParaRPr kumimoji="1" lang="en-US" altLang="ko-KR" dirty="0"/>
          </a:p>
          <a:p>
            <a:r>
              <a:rPr kumimoji="1" lang="ko-KR" altLang="en-US" dirty="0"/>
              <a:t>이 데이터는 아래 계층인 전송 계층으로 넘어가게 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BC8C-F102-2849-950E-1F3159CEE254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2742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전송 계층입니다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BC8C-F102-2849-950E-1F3159CEE254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5972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전송 계층의 역할로는</a:t>
            </a:r>
            <a:endParaRPr kumimoji="1" lang="en-US" altLang="ko-KR" dirty="0"/>
          </a:p>
          <a:p>
            <a:r>
              <a:rPr kumimoji="1" lang="ko-KR" altLang="en-US" dirty="0"/>
              <a:t>서로 다른 호스트에서 동작하는 프로세스 간의 논리적 통신을 제공해줍니다</a:t>
            </a:r>
            <a:endParaRPr kumimoji="1" lang="en-US" altLang="ko-KR" dirty="0"/>
          </a:p>
          <a:p>
            <a:r>
              <a:rPr kumimoji="1" lang="ko-KR" altLang="en-US" dirty="0"/>
              <a:t>프로세스는 데이터 운반에 사용되는 물리적인 세부 사항에 상관없이</a:t>
            </a:r>
            <a:endParaRPr kumimoji="1" lang="en-US" altLang="ko-KR" dirty="0"/>
          </a:p>
          <a:p>
            <a:r>
              <a:rPr kumimoji="1" lang="ko-KR" altLang="en-US" dirty="0"/>
              <a:t>송수신을 위해 논리적 통신을 사용합니다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BC8C-F102-2849-950E-1F3159CEE254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7782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그리고</a:t>
            </a:r>
            <a:endParaRPr kumimoji="1" lang="en-US" altLang="ko-KR" dirty="0"/>
          </a:p>
          <a:p>
            <a:r>
              <a:rPr kumimoji="1" lang="ko-KR" altLang="en-US" dirty="0"/>
              <a:t>전송 계층과 네트워크 계층의 관계를 만들어봤는데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개념이 헷갈릴 거 같아서 정리해봤습니다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전송 계층의 프로토콜은 프로세스들 사이의 논리적 통신이고</a:t>
            </a:r>
            <a:endParaRPr kumimoji="1" lang="en-US" altLang="ko-KR" dirty="0"/>
          </a:p>
          <a:p>
            <a:r>
              <a:rPr kumimoji="1" lang="ko-KR" altLang="en-US" dirty="0"/>
              <a:t>네트워크 계층의 프로토콜은 호스트들 사이의 논리적 통신을 제공을 합니다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무슨 말인지 헷갈릴 거 같아서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예시를 들자면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두 집안이 있다고 가정을 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두 집안은 멀리 떨어져서 살고 있고</a:t>
            </a:r>
            <a:endParaRPr kumimoji="1" lang="en-US" altLang="ko-KR" dirty="0"/>
          </a:p>
          <a:p>
            <a:r>
              <a:rPr kumimoji="1" lang="ko-KR" altLang="en-US" dirty="0"/>
              <a:t>각각 집안의 </a:t>
            </a:r>
            <a:r>
              <a:rPr kumimoji="1" lang="en-US" altLang="ko-KR" dirty="0"/>
              <a:t>12</a:t>
            </a:r>
            <a:r>
              <a:rPr kumimoji="1" lang="ko-KR" altLang="en-US" dirty="0"/>
              <a:t>명의 아이들이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 두 집안은 사촌 관계이고 사이가 매우 좋아서 서로 매주 편지를 써서</a:t>
            </a:r>
            <a:endParaRPr kumimoji="1" lang="en-US" altLang="ko-KR" dirty="0"/>
          </a:p>
          <a:p>
            <a:r>
              <a:rPr kumimoji="1" lang="ko-KR" altLang="en-US" dirty="0"/>
              <a:t>우편 서비스로 배달을 합니다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그리고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 집안에서 우편의 수거와 다른 형제들에게 우편을 배부해주는 길동이와 동길이가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이제 이 예시와 각 계층의 데이터를 비교를 해보자면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~~~~~~~~(</a:t>
            </a:r>
            <a:r>
              <a:rPr kumimoji="1" lang="ko-KR" altLang="en-US" dirty="0"/>
              <a:t>그냥 읽기</a:t>
            </a:r>
            <a:r>
              <a:rPr kumimoji="1" lang="en-US" altLang="ko-KR" dirty="0"/>
              <a:t>)~~~~~~~~~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BC8C-F102-2849-950E-1F3159CEE254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260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우선 목차에 대해서 설명하겠습니다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용어 설명과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OSI 7</a:t>
            </a:r>
            <a:r>
              <a:rPr kumimoji="1" lang="ko-KR" altLang="en-US" dirty="0"/>
              <a:t>계층의 가장 </a:t>
            </a:r>
            <a:r>
              <a:rPr kumimoji="1" lang="ko-KR" altLang="en-US" dirty="0" err="1"/>
              <a:t>윗</a:t>
            </a:r>
            <a:r>
              <a:rPr kumimoji="1" lang="ko-KR" altLang="en-US" dirty="0"/>
              <a:t> 부분인 응용 계층부터 표현계층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세션계층</a:t>
            </a:r>
            <a:r>
              <a:rPr kumimoji="1" lang="en-US" altLang="ko-KR" dirty="0"/>
              <a:t>,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BC8C-F102-2849-950E-1F3159CEE25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6184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표현 계층을 지났을 때의 데이터 상황입니다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BC8C-F102-2849-950E-1F3159CEE254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2769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네트워크 계층입니다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BC8C-F102-2849-950E-1F3159CEE254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5165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네트워크 계층 프로토콜은 호스트들 사이의 논리적 통신을 제공을 합니다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각각 종단 시스템인 </a:t>
            </a:r>
            <a:r>
              <a:rPr kumimoji="1" lang="en-US" altLang="ko-KR" dirty="0"/>
              <a:t>H1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H2</a:t>
            </a:r>
            <a:r>
              <a:rPr kumimoji="1" lang="ko-KR" altLang="en-US" dirty="0"/>
              <a:t>가 있다고 가정했을 때 데이터를 보내면</a:t>
            </a:r>
            <a:endParaRPr kumimoji="1" lang="en-US" altLang="ko-KR" dirty="0"/>
          </a:p>
          <a:p>
            <a:r>
              <a:rPr kumimoji="1" lang="ko-KR" altLang="en-US" dirty="0"/>
              <a:t>데이터는 로컬 망과 수 많은 라우터들을 지나 </a:t>
            </a:r>
            <a:r>
              <a:rPr kumimoji="1" lang="en-US" altLang="ko-KR" dirty="0"/>
              <a:t>H2</a:t>
            </a:r>
            <a:r>
              <a:rPr kumimoji="1" lang="ko-KR" altLang="en-US" dirty="0"/>
              <a:t>에 도달하게 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이때 데이터가 목적지 호스트까지 잘 전달 되게끔 로컬 포워딩</a:t>
            </a:r>
            <a:r>
              <a:rPr kumimoji="1" lang="en-US" altLang="ko-KR" dirty="0"/>
              <a:t>,</a:t>
            </a:r>
            <a:r>
              <a:rPr kumimoji="1" lang="ko-KR" altLang="en-US" dirty="0"/>
              <a:t> 퍼 라우터 </a:t>
            </a:r>
            <a:r>
              <a:rPr kumimoji="1" lang="ko-KR" altLang="en-US" dirty="0" err="1"/>
              <a:t>포딩을</a:t>
            </a:r>
            <a:r>
              <a:rPr kumimoji="1" lang="ko-KR" altLang="en-US" dirty="0"/>
              <a:t> 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네트워크 계층은 데이터의 손실을 막기 위해 트래픽을 조정하고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큐잉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스케줄링과 아래와 같이 많은 기법들을 사용을 하고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그리고 실제로 옆에 사진이 </a:t>
            </a:r>
            <a:r>
              <a:rPr kumimoji="1" lang="en-US" altLang="ko-KR" dirty="0"/>
              <a:t>google</a:t>
            </a:r>
            <a:r>
              <a:rPr kumimoji="1" lang="ko-KR" altLang="en-US" dirty="0"/>
              <a:t>까지 데이터가 가는데 거치는 모든 라우터들이고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 보이는 </a:t>
            </a:r>
            <a:r>
              <a:rPr kumimoji="1" lang="en-US" altLang="ko-KR" dirty="0" err="1"/>
              <a:t>ip</a:t>
            </a:r>
            <a:r>
              <a:rPr kumimoji="1" lang="ko-KR" altLang="en-US" dirty="0"/>
              <a:t> 주소들이 거쳐가는 라우터들의 </a:t>
            </a:r>
            <a:r>
              <a:rPr kumimoji="1" lang="en-US" altLang="ko-KR" dirty="0" err="1"/>
              <a:t>ip</a:t>
            </a:r>
            <a:r>
              <a:rPr kumimoji="1" lang="ko-KR" altLang="en-US" dirty="0"/>
              <a:t>주소 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BC8C-F102-2849-950E-1F3159CEE254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1207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현 데이터 상황입니다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BC8C-F102-2849-950E-1F3159CEE254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4154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데이터 링크 계층입니다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BC8C-F102-2849-950E-1F3159CEE254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6533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링크 계층의 역할입니다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링크 계층 프로토콜을 실행하는 장치를 노드라고 하는데</a:t>
            </a:r>
            <a:endParaRPr kumimoji="1" lang="en-US" altLang="ko-KR" dirty="0"/>
          </a:p>
          <a:p>
            <a:r>
              <a:rPr kumimoji="1" lang="ko-KR" altLang="en-US" dirty="0"/>
              <a:t>보통 라우터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스위치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WiFi</a:t>
            </a:r>
            <a:r>
              <a:rPr kumimoji="1" lang="ko-KR" altLang="en-US" dirty="0"/>
              <a:t>가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링크 계층의 기본 서비스는 데이터를 한 노드에서 인접 노드로 이동시키는 것이고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예를 들어서 유럽으로 여행을 가서 항해라는 여행사를 이용한다고 하면</a:t>
            </a:r>
            <a:endParaRPr kumimoji="1" lang="en-US" altLang="ko-KR" dirty="0"/>
          </a:p>
          <a:p>
            <a:r>
              <a:rPr kumimoji="1" lang="ko-KR" altLang="en-US" dirty="0"/>
              <a:t>인천공항을 갔다가 비행기를 타고 유럽으로 가서 여행사를 통해서 여행을 합니다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여기서 비행기가 유럽으로 이동시켜주는데 이게 노드에서 노드로 이동시켜주는 것과 같고</a:t>
            </a:r>
            <a:endParaRPr kumimoji="1" lang="en-US" altLang="ko-KR" dirty="0"/>
          </a:p>
          <a:p>
            <a:r>
              <a:rPr kumimoji="1" lang="ko-KR" altLang="en-US" dirty="0"/>
              <a:t>여행사가 여행지로 이동시켜주는데 이것도 노드에서 노드로 이동시켜주는 것과 같습니다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즉 링크계층은 노드에서 인접한 노드로 데이터를 이동시켜주는 것이 핵심 서비스 입니다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BC8C-F102-2849-950E-1F3159CEE254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8381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링크 계층을 지났을 때 데이터 상황입니다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BC8C-F102-2849-950E-1F3159CEE254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7537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마지막으로 물리 계층입니다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BC8C-F102-2849-950E-1F3159CEE254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34510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물리 계층도 핵심 서비스가 있는데</a:t>
            </a:r>
            <a:endParaRPr kumimoji="1" lang="en-US" altLang="ko-KR" dirty="0"/>
          </a:p>
          <a:p>
            <a:r>
              <a:rPr kumimoji="1" lang="ko-KR" altLang="en-US" dirty="0"/>
              <a:t>데이터를 전기 신호로 변환시켜주거나 전기 신호를 데이터로 변환시켜줍니다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1</a:t>
            </a:r>
            <a:r>
              <a:rPr kumimoji="1" lang="ko-KR" altLang="en-US" dirty="0"/>
              <a:t>로 된 데이터를 변환을 해주기 위해서는 물리기술을 필요로 하고</a:t>
            </a:r>
            <a:endParaRPr kumimoji="1" lang="en-US" altLang="ko-KR" dirty="0"/>
          </a:p>
          <a:p>
            <a:r>
              <a:rPr kumimoji="1" lang="ko-KR" altLang="en-US" dirty="0"/>
              <a:t>신호는 아날로그 신호와 디지털 신호가 있는데</a:t>
            </a:r>
            <a:endParaRPr kumimoji="1" lang="en-US" altLang="ko-KR" dirty="0"/>
          </a:p>
          <a:p>
            <a:r>
              <a:rPr kumimoji="1" lang="ko-KR" altLang="en-US" dirty="0"/>
              <a:t>네트워크 간 데이터 이동은 디지털 신호를 사용을 하고 있습니다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 그림을 보면 데이터는 </a:t>
            </a:r>
            <a:r>
              <a:rPr kumimoji="1" lang="en-US" altLang="ko-KR" dirty="0"/>
              <a:t>0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1</a:t>
            </a:r>
            <a:r>
              <a:rPr kumimoji="1" lang="ko-KR" altLang="en-US" dirty="0"/>
              <a:t>로 되어있고</a:t>
            </a:r>
            <a:endParaRPr kumimoji="1" lang="en-US" altLang="ko-KR" dirty="0"/>
          </a:p>
          <a:p>
            <a:r>
              <a:rPr kumimoji="1" lang="ko-KR" altLang="en-US" dirty="0"/>
              <a:t>보낼 때는 신호로 보내고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또 신호를 받은 후에</a:t>
            </a:r>
            <a:endParaRPr kumimoji="1" lang="en-US" altLang="ko-KR" dirty="0"/>
          </a:p>
          <a:p>
            <a:r>
              <a:rPr kumimoji="1" lang="ko-KR" altLang="en-US" dirty="0"/>
              <a:t>다시 데이터로 변환된 걸 볼 수 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BC8C-F102-2849-950E-1F3159CEE254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04347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마지막으로 물리계층까지 갔을 때 데이터 상황입니다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BC8C-F102-2849-950E-1F3159CEE254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8392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전송 계층</a:t>
            </a:r>
            <a:r>
              <a:rPr kumimoji="1" lang="en-US" altLang="ko-KR" dirty="0"/>
              <a:t>,</a:t>
            </a:r>
            <a:r>
              <a:rPr kumimoji="1" lang="ko-KR" altLang="en-US" dirty="0"/>
              <a:t> 네트워크 계층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 링크 계층</a:t>
            </a:r>
            <a:r>
              <a:rPr kumimoji="1" lang="en-US" altLang="ko-KR" dirty="0"/>
              <a:t>,</a:t>
            </a:r>
            <a:r>
              <a:rPr kumimoji="1" lang="ko-KR" altLang="en-US" dirty="0"/>
              <a:t> 물리 계층 순으로</a:t>
            </a:r>
            <a:endParaRPr kumimoji="1" lang="en-US" altLang="ko-KR" dirty="0"/>
          </a:p>
          <a:p>
            <a:r>
              <a:rPr kumimoji="1" lang="ko-KR" altLang="en-US" dirty="0"/>
              <a:t>발표하겠습니다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BC8C-F102-2849-950E-1F3159CEE25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52858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발표 마치겠습니다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감사합니다</a:t>
            </a:r>
            <a:r>
              <a:rPr kumimoji="1" lang="en-US" altLang="ko-KR" dirty="0"/>
              <a:t>!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BC8C-F102-2849-950E-1F3159CEE254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0266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시작하기 전에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OSI 7</a:t>
            </a:r>
            <a:r>
              <a:rPr kumimoji="1" lang="ko-KR" altLang="en-US" dirty="0"/>
              <a:t> 계층의 구조부터 보여드리겠습니다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데이터를 보낼 때에는 위에서 아래로 데이터가 보내지게 되고</a:t>
            </a:r>
            <a:endParaRPr kumimoji="1" lang="en-US" altLang="ko-KR" dirty="0"/>
          </a:p>
          <a:p>
            <a:r>
              <a:rPr kumimoji="1" lang="ko-KR" altLang="en-US" dirty="0"/>
              <a:t>데이터를 받을 때에는 아래에서 위로 데이터가 보내지게 됩니다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그리고</a:t>
            </a:r>
            <a:r>
              <a:rPr kumimoji="1" lang="en-US" altLang="ko-KR" dirty="0"/>
              <a:t>,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발표는 네트워크 용어에 대해서 잘 모르신 분들도 계실 거 같아서 용어에 대한 설명을 먼저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 계층의 대해서 발표를 진행을 하는데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위 계층에서부터 시작해서 </a:t>
            </a:r>
            <a:r>
              <a:rPr kumimoji="1" lang="en-US" altLang="ko-KR" dirty="0"/>
              <a:t>Top-down </a:t>
            </a:r>
            <a:r>
              <a:rPr kumimoji="1" lang="ko-KR" altLang="en-US" dirty="0"/>
              <a:t>방식으로 발표를 해보겠습니다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BC8C-F102-2849-950E-1F3159CEE25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2710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네트워크 용어에 대해서 설명해보겠습니다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네트워크는 </a:t>
            </a:r>
            <a:r>
              <a:rPr kumimoji="1" lang="en-US" altLang="ko-KR" dirty="0"/>
              <a:t>~~~~~</a:t>
            </a:r>
            <a:r>
              <a:rPr kumimoji="1" lang="ko-KR" altLang="en-US" dirty="0"/>
              <a:t> 통신망을 말하고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세그먼트는 데이터를 보내게 되면 </a:t>
            </a:r>
            <a:r>
              <a:rPr kumimoji="1" lang="en-US" altLang="ko-KR" dirty="0"/>
              <a:t>'</a:t>
            </a:r>
            <a:r>
              <a:rPr kumimoji="1" lang="ko-KR" altLang="en-US" dirty="0"/>
              <a:t>세그먼트</a:t>
            </a:r>
            <a:r>
              <a:rPr kumimoji="1" lang="en-US" altLang="ko-KR" dirty="0"/>
              <a:t>'</a:t>
            </a:r>
            <a:r>
              <a:rPr kumimoji="1" lang="ko-KR" altLang="en-US" dirty="0"/>
              <a:t>라는 작은 단위로 쪼개져서 데이터가 보내지게 됩니다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패킷은 세그먼트에 </a:t>
            </a:r>
            <a:r>
              <a:rPr kumimoji="1" lang="en-US" altLang="ko-KR" dirty="0"/>
              <a:t>'</a:t>
            </a:r>
            <a:r>
              <a:rPr kumimoji="1" lang="ko-KR" altLang="en-US" dirty="0"/>
              <a:t>헤더</a:t>
            </a:r>
            <a:r>
              <a:rPr kumimoji="1" lang="en-US" altLang="ko-KR" dirty="0"/>
              <a:t>'</a:t>
            </a:r>
            <a:r>
              <a:rPr kumimoji="1" lang="ko-KR" altLang="en-US" dirty="0"/>
              <a:t>라는 것이 붙여진 상태를 말하고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데이터가 실제로 오가는 상황에서는 패킷 단위로 송수신을 하게 됩니다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헤더는 패킷 앞부분에 붙어있고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데이터를 보내는데 필요한 정보를 담고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프로토콜은 통신을 하기 위한 규칙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규격입니다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그리고 포워딩은 데이터가 라우터라는 곳에 도착했을 때 적절하게 배치되게 해주는 것을 말합니다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마지막으로 </a:t>
            </a:r>
            <a:r>
              <a:rPr kumimoji="1" lang="ko-KR" altLang="en-US" dirty="0" err="1"/>
              <a:t>라우트는</a:t>
            </a:r>
            <a:r>
              <a:rPr kumimoji="1" lang="ko-KR" altLang="en-US" dirty="0"/>
              <a:t> 데이터가 출발지에서 목적지까지 가는 경로를 말하고</a:t>
            </a:r>
            <a:endParaRPr kumimoji="1" lang="en-US" altLang="ko-KR" dirty="0"/>
          </a:p>
          <a:p>
            <a:r>
              <a:rPr kumimoji="1" lang="ko-KR" altLang="en-US" dirty="0"/>
              <a:t>우리가 최단경로탐색 알고리즘 주에 배울 </a:t>
            </a:r>
            <a:r>
              <a:rPr kumimoji="1" lang="ko-KR" altLang="en-US" dirty="0" err="1"/>
              <a:t>다익스트라</a:t>
            </a:r>
            <a:r>
              <a:rPr kumimoji="1" lang="ko-KR" altLang="en-US" dirty="0"/>
              <a:t> 알고리즘 기법이 실제로 사용되고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참고로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라우트를</a:t>
            </a:r>
            <a:r>
              <a:rPr kumimoji="1" lang="ko-KR" altLang="en-US" dirty="0"/>
              <a:t> 해주는 기계를 라우터라고 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BC8C-F102-2849-950E-1F3159CEE25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076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그럼 응용 계층 설명 시작하겠습니다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BC8C-F102-2849-950E-1F3159CEE25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449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응용 계층의 역할은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서버와 클라이언트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프로세스 간의 통신 프로토콜입니다</a:t>
            </a:r>
            <a:endParaRPr kumimoji="1" lang="en-US" altLang="ko-KR" dirty="0"/>
          </a:p>
          <a:p>
            <a:r>
              <a:rPr kumimoji="1" lang="ko-KR" altLang="en-US" dirty="0"/>
              <a:t>네트워크의 존재 이유라고 할 수 있고</a:t>
            </a:r>
            <a:r>
              <a:rPr kumimoji="1" lang="en-US" altLang="ko-KR" dirty="0"/>
              <a:t>,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웹 서핑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넷플릭스</a:t>
            </a:r>
            <a:r>
              <a:rPr kumimoji="1" lang="ko-KR" altLang="en-US" dirty="0"/>
              <a:t> 등 우리가 많이 사용하는 프로그램들을 보여주는 곳입니다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애플리케이션이 동작하는 계층이라서 응용 계층입니다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그리고 데이터를 보낼 때 응용 계층은 서버가 이해할 수 있는 메시지로 변환을 해주고 표현 계층에 데이터를 보냅니다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그리고 응용 계층에서 우리가 많이 사용하는 프로토콜들은</a:t>
            </a:r>
            <a:endParaRPr kumimoji="1" lang="en-US" altLang="ko-KR" dirty="0"/>
          </a:p>
          <a:p>
            <a:r>
              <a:rPr kumimoji="1" lang="en-US" altLang="ko-KR" dirty="0"/>
              <a:t>http/https, ftp</a:t>
            </a:r>
            <a:r>
              <a:rPr kumimoji="1" lang="ko-KR" altLang="en-US" dirty="0"/>
              <a:t> 등 이렇게 있습니다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BC8C-F102-2849-950E-1F3159CEE25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5866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웹 개발을 하다 보면 이런 구조를 많이 보게 될 텐데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OSI 7</a:t>
            </a:r>
            <a:r>
              <a:rPr kumimoji="1" lang="ko-KR" altLang="en-US" dirty="0"/>
              <a:t>계층에서 아래 계층들을 생각하지 않고</a:t>
            </a:r>
            <a:endParaRPr kumimoji="1" lang="en-US" altLang="ko-KR" dirty="0"/>
          </a:p>
          <a:p>
            <a:r>
              <a:rPr kumimoji="1" lang="ko-KR" altLang="en-US" dirty="0"/>
              <a:t>응용 계층의 서버와 클라이언트의 연결된 구조만 생각하면</a:t>
            </a:r>
            <a:endParaRPr kumimoji="1" lang="en-US" altLang="ko-KR" dirty="0"/>
          </a:p>
          <a:p>
            <a:r>
              <a:rPr kumimoji="1" lang="ko-KR" altLang="en-US" dirty="0"/>
              <a:t>이러한 그림처럼 생각할 수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BC8C-F102-2849-950E-1F3159CEE25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8057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그리고 데이터를 보냈을 때</a:t>
            </a:r>
            <a:r>
              <a:rPr kumimoji="1" lang="en-US" altLang="ko-KR" dirty="0"/>
              <a:t>,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응용계층을 거치게 되면 데이터를 이러한 형태를 갖게 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packet</a:t>
            </a:r>
            <a:r>
              <a:rPr kumimoji="1" lang="ko-KR" altLang="en-US" dirty="0"/>
              <a:t>이 있고 그 앞에 </a:t>
            </a:r>
            <a:r>
              <a:rPr kumimoji="1" lang="en-US" altLang="ko-KR" dirty="0"/>
              <a:t>header</a:t>
            </a:r>
            <a:r>
              <a:rPr kumimoji="1" lang="ko-KR" altLang="en-US" dirty="0"/>
              <a:t>가 붙여진 상태입니다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BC8C-F102-2849-950E-1F3159CEE254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9815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2022. 5. 26.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2022. 5. 26.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2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2022. 5. 26.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9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2022. 5. 26.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37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2022. 5. 26.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2022. 5. 26.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4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2022. 5. 26.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6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2022. 5. 26.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3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2022. 5. 26.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2022. 5. 26.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1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2022. 5. 26.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5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2022. 5. 26.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0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endParaRPr lang="en-US" altLang="ko-KR" sz="600" kern="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6096000" y="1782515"/>
            <a:ext cx="389780" cy="438708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7D4301E-E4DB-4B4E-8A14-75FE13CA9494}"/>
              </a:ext>
            </a:extLst>
          </p:cNvPr>
          <p:cNvSpPr/>
          <p:nvPr/>
        </p:nvSpPr>
        <p:spPr>
          <a:xfrm>
            <a:off x="5245454" y="3960970"/>
            <a:ext cx="1873021" cy="34842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outerShdw blurRad="152400" dist="38100" dir="5400000" algn="t" rotWithShape="0">
              <a:schemeClr val="accent5"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prstClr val="white"/>
                </a:solidFill>
              </a:rPr>
              <a:t>진정우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48000" y="270584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200" i="1" kern="0" dirty="0">
                <a:solidFill>
                  <a:srgbClr val="40404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OSI 7-Layers</a:t>
            </a:r>
          </a:p>
        </p:txBody>
      </p:sp>
      <p:sp>
        <p:nvSpPr>
          <p:cNvPr id="110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5760" y="347472"/>
            <a:ext cx="1404000" cy="36000"/>
          </a:xfrm>
          <a:prstGeom prst="rect">
            <a:avLst/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420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40821" y="0"/>
            <a:ext cx="8551179" cy="6858000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endParaRPr lang="en-US" altLang="ko-KR" sz="2000" b="1" i="1" kern="0" dirty="0"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22784-F8C9-7545-C77C-AF868FD9E6E1}"/>
              </a:ext>
            </a:extLst>
          </p:cNvPr>
          <p:cNvSpPr txBox="1"/>
          <p:nvPr/>
        </p:nvSpPr>
        <p:spPr>
          <a:xfrm>
            <a:off x="2072080" y="2470530"/>
            <a:ext cx="156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표현 계층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7338A6-64D8-5C8D-C4B1-E461CE20A8CC}"/>
              </a:ext>
            </a:extLst>
          </p:cNvPr>
          <p:cNvSpPr txBox="1"/>
          <p:nvPr/>
        </p:nvSpPr>
        <p:spPr>
          <a:xfrm>
            <a:off x="3640821" y="2634251"/>
            <a:ext cx="2978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8C96B1"/>
                </a:solidFill>
              </a:rPr>
              <a:t>Presentation Layer</a:t>
            </a:r>
            <a:endParaRPr kumimoji="1" lang="ko-KR" altLang="en-US" sz="2400" dirty="0">
              <a:solidFill>
                <a:srgbClr val="8C96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838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  <a:r>
              <a:rPr lang="ko-KR" altLang="en-US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C22E0-93E9-70E9-000F-77CAFC539F1E}"/>
              </a:ext>
            </a:extLst>
          </p:cNvPr>
          <p:cNvSpPr txBox="1"/>
          <p:nvPr/>
        </p:nvSpPr>
        <p:spPr>
          <a:xfrm>
            <a:off x="2037679" y="1369304"/>
            <a:ext cx="549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표현 계층의 역할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9F29A9-EEAD-AE80-1D61-BF587DDB73B9}"/>
              </a:ext>
            </a:extLst>
          </p:cNvPr>
          <p:cNvSpPr/>
          <p:nvPr/>
        </p:nvSpPr>
        <p:spPr>
          <a:xfrm>
            <a:off x="2194839" y="2085638"/>
            <a:ext cx="9341266" cy="2988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응용 계층으로부터 받은 데이터를 세션 계층에 보내기 전에 통신에 적당한 형태로 변환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세션 계층에서 받은 데이터는 응용 계층에 맞게 변환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서로 다른 데이터 표현 형태를 갖는 시스템 간의 상호 접속을 위한 필요한 계층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코드 변환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데이터 암호화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데이터 압축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구문 검색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정보 형식 변환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포맷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),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문맥 관리 기능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즉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표현계층은 응용 계층의 부담을 덜어주는 역할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응용 게층으로부터 데이터를 받거나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응용 게층으로 전달해야 할 데이터를 인코딩 및 디코딩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UTF-8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로 인코딩 되어 있는 문서를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ASCII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로 인코딩 된 문서로 변환하려 할 때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표현계층에서 이루어짐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유명한 프로토콜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: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ASCII, MPEG, JPEG, MIDE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등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8" name="사각형: 둥근 모서리 46">
            <a:extLst>
              <a:ext uri="{FF2B5EF4-FFF2-40B4-BE49-F238E27FC236}">
                <a16:creationId xmlns:a16="http://schemas.microsoft.com/office/drawing/2014/main" id="{6E64E273-2E31-CE45-F790-15852D41FD43}"/>
              </a:ext>
            </a:extLst>
          </p:cNvPr>
          <p:cNvSpPr/>
          <p:nvPr/>
        </p:nvSpPr>
        <p:spPr>
          <a:xfrm>
            <a:off x="501649" y="3459405"/>
            <a:ext cx="12403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말풍선: 타원형 11">
            <a:extLst>
              <a:ext uri="{FF2B5EF4-FFF2-40B4-BE49-F238E27FC236}">
                <a16:creationId xmlns:a16="http://schemas.microsoft.com/office/drawing/2014/main" id="{A8F940B7-1548-314D-D4BB-3786D107EFD3}"/>
              </a:ext>
            </a:extLst>
          </p:cNvPr>
          <p:cNvSpPr/>
          <p:nvPr/>
        </p:nvSpPr>
        <p:spPr>
          <a:xfrm>
            <a:off x="606851" y="1906277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하트 100">
            <a:extLst>
              <a:ext uri="{FF2B5EF4-FFF2-40B4-BE49-F238E27FC236}">
                <a16:creationId xmlns:a16="http://schemas.microsoft.com/office/drawing/2014/main" id="{5DEF6D35-33D4-7CE8-7241-FF94058C851F}"/>
              </a:ext>
            </a:extLst>
          </p:cNvPr>
          <p:cNvSpPr/>
          <p:nvPr/>
        </p:nvSpPr>
        <p:spPr>
          <a:xfrm>
            <a:off x="598518" y="1369304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1D6D71B-D1B4-8F55-6D7E-A8BDBCBFB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471156"/>
              </p:ext>
            </p:extLst>
          </p:nvPr>
        </p:nvGraphicFramePr>
        <p:xfrm>
          <a:off x="841849" y="1173105"/>
          <a:ext cx="948779" cy="540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before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word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application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presentation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session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transport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network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data link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physical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70489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id="{C202AD30-510A-D9F9-9B0E-388AD96CD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2" y="2369081"/>
            <a:ext cx="237461" cy="23746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A04CA0-1EB6-E25A-39CA-65CE09843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45" y="2921153"/>
            <a:ext cx="288826" cy="28882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1351383-34E9-A1C5-8954-1B8AB1C9E1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4" y="3503288"/>
            <a:ext cx="260519" cy="26051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7B97542-E11E-E01B-C6B0-2048E0071E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4" y="4084094"/>
            <a:ext cx="236859" cy="23685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12AE62A-F7CB-E3F7-9109-17B89EC99A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3" y="4570640"/>
            <a:ext cx="287018" cy="28701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E69B935-38C8-F48F-D83A-3BF017BAEA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25" y="5124468"/>
            <a:ext cx="225703" cy="22570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65653E1-6471-D765-5514-27712D6785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5681614"/>
            <a:ext cx="161659" cy="16165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A260B86-C285-2C34-C3A7-D61E408639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6175804"/>
            <a:ext cx="233436" cy="2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9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  <a:r>
              <a:rPr lang="ko-KR" altLang="en-US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C22E0-93E9-70E9-000F-77CAFC539F1E}"/>
              </a:ext>
            </a:extLst>
          </p:cNvPr>
          <p:cNvSpPr txBox="1"/>
          <p:nvPr/>
        </p:nvSpPr>
        <p:spPr>
          <a:xfrm>
            <a:off x="2037679" y="1369304"/>
            <a:ext cx="549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44546A">
                    <a:lumMod val="75000"/>
                  </a:srgbClr>
                </a:solidFill>
              </a:rPr>
              <a:t>데이터 상황</a:t>
            </a:r>
            <a:r>
              <a:rPr kumimoji="1" lang="en-US" altLang="ko-KR" b="1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kumimoji="1" lang="ko-KR" altLang="en-US" b="1" dirty="0">
                <a:solidFill>
                  <a:srgbClr val="44546A">
                    <a:lumMod val="75000"/>
                  </a:srgbClr>
                </a:solidFill>
              </a:rPr>
              <a:t>데이터를 보낼 때</a:t>
            </a:r>
            <a:r>
              <a:rPr kumimoji="1" lang="en-US" altLang="ko-KR" b="1" dirty="0">
                <a:solidFill>
                  <a:srgbClr val="44546A">
                    <a:lumMod val="75000"/>
                  </a:srgbClr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D391D0-95AC-95BA-7469-1BD358D5BDA1}"/>
              </a:ext>
            </a:extLst>
          </p:cNvPr>
          <p:cNvSpPr/>
          <p:nvPr/>
        </p:nvSpPr>
        <p:spPr>
          <a:xfrm>
            <a:off x="6888031" y="2252984"/>
            <a:ext cx="1770611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packet(data)</a:t>
            </a:r>
            <a:endParaRPr kumimoji="1"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171087-8224-FDB0-1BC7-D58CD918DA4C}"/>
              </a:ext>
            </a:extLst>
          </p:cNvPr>
          <p:cNvSpPr/>
          <p:nvPr/>
        </p:nvSpPr>
        <p:spPr>
          <a:xfrm>
            <a:off x="6095999" y="2252984"/>
            <a:ext cx="789529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header</a:t>
            </a:r>
            <a:endParaRPr kumimoji="1"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8E0C0F-CA0B-EF86-FCB6-FFCF4F941E3E}"/>
              </a:ext>
            </a:extLst>
          </p:cNvPr>
          <p:cNvSpPr/>
          <p:nvPr/>
        </p:nvSpPr>
        <p:spPr>
          <a:xfrm>
            <a:off x="4854633" y="3227470"/>
            <a:ext cx="3804009" cy="2922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윗</a:t>
            </a:r>
            <a:r>
              <a:rPr kumimoji="1" lang="ko-KR" altLang="en-US" dirty="0"/>
              <a:t> 계층에서 아직 데이터를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받지 못한 다른 계층들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BC10B9-B27C-9B33-DC25-E3E31E857078}"/>
              </a:ext>
            </a:extLst>
          </p:cNvPr>
          <p:cNvSpPr/>
          <p:nvPr/>
        </p:nvSpPr>
        <p:spPr>
          <a:xfrm>
            <a:off x="6095999" y="2482132"/>
            <a:ext cx="2562643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packet(data)</a:t>
            </a:r>
            <a:endParaRPr kumimoji="1"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632FB7-B074-197D-4C1D-4976DBBE5D26}"/>
              </a:ext>
            </a:extLst>
          </p:cNvPr>
          <p:cNvSpPr/>
          <p:nvPr/>
        </p:nvSpPr>
        <p:spPr>
          <a:xfrm>
            <a:off x="5306470" y="2485177"/>
            <a:ext cx="789529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header</a:t>
            </a:r>
            <a:endParaRPr kumimoji="1" lang="ko-KR" altLang="en-US" sz="1400" dirty="0"/>
          </a:p>
        </p:txBody>
      </p:sp>
      <p:sp>
        <p:nvSpPr>
          <p:cNvPr id="46" name="사각형: 둥근 모서리 46">
            <a:extLst>
              <a:ext uri="{FF2B5EF4-FFF2-40B4-BE49-F238E27FC236}">
                <a16:creationId xmlns:a16="http://schemas.microsoft.com/office/drawing/2014/main" id="{4BAA242A-772A-0B6D-E476-61604C8C9CB1}"/>
              </a:ext>
            </a:extLst>
          </p:cNvPr>
          <p:cNvSpPr/>
          <p:nvPr/>
        </p:nvSpPr>
        <p:spPr>
          <a:xfrm>
            <a:off x="501649" y="3459405"/>
            <a:ext cx="12403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말풍선: 타원형 11">
            <a:extLst>
              <a:ext uri="{FF2B5EF4-FFF2-40B4-BE49-F238E27FC236}">
                <a16:creationId xmlns:a16="http://schemas.microsoft.com/office/drawing/2014/main" id="{930E7A57-57FB-F24B-CDD9-CFD74A66C512}"/>
              </a:ext>
            </a:extLst>
          </p:cNvPr>
          <p:cNvSpPr/>
          <p:nvPr/>
        </p:nvSpPr>
        <p:spPr>
          <a:xfrm>
            <a:off x="606851" y="1906277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하트 100">
            <a:extLst>
              <a:ext uri="{FF2B5EF4-FFF2-40B4-BE49-F238E27FC236}">
                <a16:creationId xmlns:a16="http://schemas.microsoft.com/office/drawing/2014/main" id="{97D7DFDC-9DC4-D023-DEEC-C40B00C8DA21}"/>
              </a:ext>
            </a:extLst>
          </p:cNvPr>
          <p:cNvSpPr/>
          <p:nvPr/>
        </p:nvSpPr>
        <p:spPr>
          <a:xfrm>
            <a:off x="598518" y="1369304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8B475217-7127-713D-F9F0-A0E5AE3F5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512540"/>
              </p:ext>
            </p:extLst>
          </p:nvPr>
        </p:nvGraphicFramePr>
        <p:xfrm>
          <a:off x="841849" y="1173105"/>
          <a:ext cx="948779" cy="540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before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word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application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presentation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session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transport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network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data link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physical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70489"/>
                  </a:ext>
                </a:extLst>
              </a:tr>
            </a:tbl>
          </a:graphicData>
        </a:graphic>
      </p:graphicFrame>
      <p:pic>
        <p:nvPicPr>
          <p:cNvPr id="50" name="그림 49">
            <a:extLst>
              <a:ext uri="{FF2B5EF4-FFF2-40B4-BE49-F238E27FC236}">
                <a16:creationId xmlns:a16="http://schemas.microsoft.com/office/drawing/2014/main" id="{A8C8C0A7-E065-FBD0-1B5D-BF53D4E84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2" y="2369081"/>
            <a:ext cx="237461" cy="23746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6F26230D-E519-EFD5-FDF5-DB908078C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45" y="2921153"/>
            <a:ext cx="288826" cy="288826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967FE91B-0483-EFB9-3EEB-A767A280E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4" y="3503288"/>
            <a:ext cx="260519" cy="26051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9F66841-04A7-88F8-2845-BC0028A286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4" y="4084094"/>
            <a:ext cx="236859" cy="23685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84282654-09B0-7CA6-9675-A873A5BBA2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3" y="4570640"/>
            <a:ext cx="287018" cy="287018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71D22482-D00A-8392-3309-C67619E77F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25" y="5124468"/>
            <a:ext cx="225703" cy="225703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30A6FE5F-64CB-E29C-0417-6D8086AAB2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5681614"/>
            <a:ext cx="161659" cy="161659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074EE0DF-0475-A7FA-0C43-B255EE14F2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6175804"/>
            <a:ext cx="233436" cy="2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59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40821" y="0"/>
            <a:ext cx="8551179" cy="6858000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endParaRPr lang="en-US" altLang="ko-KR" sz="2000" b="1" i="1" kern="0" dirty="0"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22784-F8C9-7545-C77C-AF868FD9E6E1}"/>
              </a:ext>
            </a:extLst>
          </p:cNvPr>
          <p:cNvSpPr txBox="1"/>
          <p:nvPr/>
        </p:nvSpPr>
        <p:spPr>
          <a:xfrm>
            <a:off x="2072080" y="2470530"/>
            <a:ext cx="156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세션 계층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7338A6-64D8-5C8D-C4B1-E461CE20A8CC}"/>
              </a:ext>
            </a:extLst>
          </p:cNvPr>
          <p:cNvSpPr txBox="1"/>
          <p:nvPr/>
        </p:nvSpPr>
        <p:spPr>
          <a:xfrm>
            <a:off x="3640821" y="2634251"/>
            <a:ext cx="2978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8C96B1"/>
                </a:solidFill>
              </a:rPr>
              <a:t>Session Layer</a:t>
            </a:r>
            <a:endParaRPr kumimoji="1" lang="ko-KR" altLang="en-US" sz="2400" dirty="0">
              <a:solidFill>
                <a:srgbClr val="8C96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586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Session</a:t>
            </a:r>
            <a:r>
              <a:rPr lang="ko-KR" altLang="en-US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C22E0-93E9-70E9-000F-77CAFC539F1E}"/>
              </a:ext>
            </a:extLst>
          </p:cNvPr>
          <p:cNvSpPr txBox="1"/>
          <p:nvPr/>
        </p:nvSpPr>
        <p:spPr>
          <a:xfrm>
            <a:off x="2037679" y="1369304"/>
            <a:ext cx="549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세션 계층의 역할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9F29A9-EEAD-AE80-1D61-BF587DDB73B9}"/>
              </a:ext>
            </a:extLst>
          </p:cNvPr>
          <p:cNvSpPr/>
          <p:nvPr/>
        </p:nvSpPr>
        <p:spPr>
          <a:xfrm>
            <a:off x="2194839" y="2085638"/>
            <a:ext cx="9341266" cy="2988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앞서 설명했듯이 응용계층부터 세션계층까지의 주된 기능은 프로세스 간의 통신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세션계층은 응용 프로그램 간의 대화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통신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)</a:t>
            </a:r>
            <a:r>
              <a:rPr lang="ko-KR" altLang="en-US" sz="1200" dirty="0" err="1">
                <a:solidFill>
                  <a:srgbClr val="44546A">
                    <a:lumMod val="75000"/>
                  </a:srgbClr>
                </a:solidFill>
              </a:rPr>
              <a:t>를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유지하기 위한 구조를 제공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두 응용 프로그램 간의 연결 설정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유지 및 종료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44546A">
                    <a:lumMod val="75000"/>
                  </a:srgbClr>
                </a:solidFill>
              </a:rPr>
              <a:t>컴퓨터들끼리는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서로 논리적으로 연결이 되어있어야 하는데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세션계층이 이를 담당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네트워크 오류로 인해 데이터 송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/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수신 중 연결이 끊기면 처음부터 재전송하는 것이 아니라 오류가 발생한 지점 이후에 데이터만 재전송하도록 함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즉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네트워크 연결에서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application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은 세션이라는 창을 통해 연결을 공유하는 것을 가능케 함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8" name="사각형: 둥근 모서리 46">
            <a:extLst>
              <a:ext uri="{FF2B5EF4-FFF2-40B4-BE49-F238E27FC236}">
                <a16:creationId xmlns:a16="http://schemas.microsoft.com/office/drawing/2014/main" id="{B2B56D17-17D6-20D7-74BB-DCED9F77ACD1}"/>
              </a:ext>
            </a:extLst>
          </p:cNvPr>
          <p:cNvSpPr/>
          <p:nvPr/>
        </p:nvSpPr>
        <p:spPr>
          <a:xfrm>
            <a:off x="501649" y="4016450"/>
            <a:ext cx="12403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말풍선: 타원형 11">
            <a:extLst>
              <a:ext uri="{FF2B5EF4-FFF2-40B4-BE49-F238E27FC236}">
                <a16:creationId xmlns:a16="http://schemas.microsoft.com/office/drawing/2014/main" id="{70A7857E-7F3D-01D0-57C9-222E8CF68BC5}"/>
              </a:ext>
            </a:extLst>
          </p:cNvPr>
          <p:cNvSpPr/>
          <p:nvPr/>
        </p:nvSpPr>
        <p:spPr>
          <a:xfrm>
            <a:off x="606851" y="1906277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하트 100">
            <a:extLst>
              <a:ext uri="{FF2B5EF4-FFF2-40B4-BE49-F238E27FC236}">
                <a16:creationId xmlns:a16="http://schemas.microsoft.com/office/drawing/2014/main" id="{727055D4-2568-E112-F7A4-7AB7A6B10691}"/>
              </a:ext>
            </a:extLst>
          </p:cNvPr>
          <p:cNvSpPr/>
          <p:nvPr/>
        </p:nvSpPr>
        <p:spPr>
          <a:xfrm>
            <a:off x="598518" y="1369304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4349DD0-1C49-D105-D41E-A38B165DD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700855"/>
              </p:ext>
            </p:extLst>
          </p:nvPr>
        </p:nvGraphicFramePr>
        <p:xfrm>
          <a:off x="841849" y="1173105"/>
          <a:ext cx="948779" cy="540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before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word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application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presentation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session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transport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network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data link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physical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70489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id="{8775917B-88A0-D5C4-1C67-CF8283CD0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2" y="2369081"/>
            <a:ext cx="237461" cy="23746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9477A5C-668B-4183-B2F6-B5E3783FD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45" y="2921153"/>
            <a:ext cx="288826" cy="28882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6FE437F-E84A-D635-D6B1-52242099E5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4" y="3503288"/>
            <a:ext cx="260519" cy="26051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5FC9935-3654-F155-DA8D-A6B23FD764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4" y="4084094"/>
            <a:ext cx="236859" cy="23685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D003EE5-BCD9-0CB0-94FA-3C1A63ACC7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3" y="4570640"/>
            <a:ext cx="287018" cy="28701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44273AE-8B56-F828-E993-E95B2E222D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25" y="5124468"/>
            <a:ext cx="225703" cy="22570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ADD3E94-E2D7-D93C-E56B-5DB80937E8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5681614"/>
            <a:ext cx="161659" cy="16165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1A8C4FD-BFC0-F30B-A5C3-D2411AA802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6175804"/>
            <a:ext cx="233436" cy="2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Session</a:t>
            </a:r>
            <a:r>
              <a:rPr lang="ko-KR" altLang="en-US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C22E0-93E9-70E9-000F-77CAFC539F1E}"/>
              </a:ext>
            </a:extLst>
          </p:cNvPr>
          <p:cNvSpPr txBox="1"/>
          <p:nvPr/>
        </p:nvSpPr>
        <p:spPr>
          <a:xfrm>
            <a:off x="2037679" y="1369304"/>
            <a:ext cx="549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세션 계층의 역할 정리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9F29A9-EEAD-AE80-1D61-BF587DDB73B9}"/>
              </a:ext>
            </a:extLst>
          </p:cNvPr>
          <p:cNvSpPr/>
          <p:nvPr/>
        </p:nvSpPr>
        <p:spPr>
          <a:xfrm>
            <a:off x="2194839" y="2085638"/>
            <a:ext cx="9341266" cy="1510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컴퓨터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프로세스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)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간 논리적인 연결 서비스를 제공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전송모드 결정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200" dirty="0" err="1">
                <a:solidFill>
                  <a:srgbClr val="44546A">
                    <a:lumMod val="75000"/>
                  </a:srgbClr>
                </a:solidFill>
              </a:rPr>
              <a:t>반이중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1200" dirty="0" err="1">
                <a:solidFill>
                  <a:srgbClr val="44546A">
                    <a:lumMod val="75000"/>
                  </a:srgbClr>
                </a:solidFill>
              </a:rPr>
              <a:t>전이중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단방향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병렬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직렬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동기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비동기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연결과 동기를 위한 데이터 교환을 관리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200" dirty="0" err="1">
                <a:solidFill>
                  <a:srgbClr val="44546A">
                    <a:lumMod val="75000"/>
                  </a:srgbClr>
                </a:solidFill>
              </a:rPr>
              <a:t>동기권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제어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토큰 관리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2" name="사각형: 둥근 모서리 46">
            <a:extLst>
              <a:ext uri="{FF2B5EF4-FFF2-40B4-BE49-F238E27FC236}">
                <a16:creationId xmlns:a16="http://schemas.microsoft.com/office/drawing/2014/main" id="{ECBB39EF-2101-6B32-290A-946D94017D03}"/>
              </a:ext>
            </a:extLst>
          </p:cNvPr>
          <p:cNvSpPr/>
          <p:nvPr/>
        </p:nvSpPr>
        <p:spPr>
          <a:xfrm>
            <a:off x="501649" y="4016450"/>
            <a:ext cx="12403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말풍선: 타원형 11">
            <a:extLst>
              <a:ext uri="{FF2B5EF4-FFF2-40B4-BE49-F238E27FC236}">
                <a16:creationId xmlns:a16="http://schemas.microsoft.com/office/drawing/2014/main" id="{E17C5616-F971-C1FC-8EA1-F4B402777305}"/>
              </a:ext>
            </a:extLst>
          </p:cNvPr>
          <p:cNvSpPr/>
          <p:nvPr/>
        </p:nvSpPr>
        <p:spPr>
          <a:xfrm>
            <a:off x="606851" y="1906277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하트 100">
            <a:extLst>
              <a:ext uri="{FF2B5EF4-FFF2-40B4-BE49-F238E27FC236}">
                <a16:creationId xmlns:a16="http://schemas.microsoft.com/office/drawing/2014/main" id="{C2603D34-F97F-5F66-AE1C-0605A72A4992}"/>
              </a:ext>
            </a:extLst>
          </p:cNvPr>
          <p:cNvSpPr/>
          <p:nvPr/>
        </p:nvSpPr>
        <p:spPr>
          <a:xfrm>
            <a:off x="598518" y="1369304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929B70C-FEA7-1CAE-743E-CB0D6E703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565802"/>
              </p:ext>
            </p:extLst>
          </p:nvPr>
        </p:nvGraphicFramePr>
        <p:xfrm>
          <a:off x="841849" y="1173105"/>
          <a:ext cx="948779" cy="540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before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word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application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presentation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session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transport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network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data link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physical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70489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:a16="http://schemas.microsoft.com/office/drawing/2014/main" id="{E02A55D2-4EC0-A4E1-DF14-A285C6E86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2" y="2369081"/>
            <a:ext cx="237461" cy="23746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533AF1-B1EF-389E-2A81-2C9D357AD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45" y="2921153"/>
            <a:ext cx="288826" cy="28882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7313185C-9051-CFCB-9497-106AA2E07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4" y="3503288"/>
            <a:ext cx="260519" cy="26051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A29884DB-3535-4931-BA6E-F9C269336F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4" y="4084094"/>
            <a:ext cx="236859" cy="236859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BDD43EE-B52E-BF27-5CD7-6DC598BB15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3" y="4570640"/>
            <a:ext cx="287018" cy="28701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52AA4FD3-FBDE-7725-2824-DD3501486A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25" y="5124468"/>
            <a:ext cx="225703" cy="225703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FD77A10D-3BD8-26C6-216C-1BE80F364A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5681614"/>
            <a:ext cx="161659" cy="16165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D91C2145-FB20-AB94-AC54-C91FD3FB08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6175804"/>
            <a:ext cx="233436" cy="2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36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en-US" altLang="ko-KR" sz="2000" b="1" i="1" kern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Session</a:t>
            </a:r>
            <a:r>
              <a:rPr lang="ko-KR" altLang="en-US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C22E0-93E9-70E9-000F-77CAFC539F1E}"/>
              </a:ext>
            </a:extLst>
          </p:cNvPr>
          <p:cNvSpPr txBox="1"/>
          <p:nvPr/>
        </p:nvSpPr>
        <p:spPr>
          <a:xfrm>
            <a:off x="2037679" y="1369304"/>
            <a:ext cx="549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44546A">
                    <a:lumMod val="75000"/>
                  </a:srgbClr>
                </a:solidFill>
              </a:rPr>
              <a:t>데이터 상황</a:t>
            </a:r>
            <a:r>
              <a:rPr kumimoji="1" lang="en-US" altLang="ko-KR" b="1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kumimoji="1" lang="ko-KR" altLang="en-US" b="1" dirty="0">
                <a:solidFill>
                  <a:srgbClr val="44546A">
                    <a:lumMod val="75000"/>
                  </a:srgbClr>
                </a:solidFill>
              </a:rPr>
              <a:t>데이터를 보낼 때</a:t>
            </a:r>
            <a:r>
              <a:rPr kumimoji="1" lang="en-US" altLang="ko-KR" b="1" dirty="0">
                <a:solidFill>
                  <a:srgbClr val="44546A">
                    <a:lumMod val="75000"/>
                  </a:srgbClr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D391D0-95AC-95BA-7469-1BD358D5BDA1}"/>
              </a:ext>
            </a:extLst>
          </p:cNvPr>
          <p:cNvSpPr/>
          <p:nvPr/>
        </p:nvSpPr>
        <p:spPr>
          <a:xfrm>
            <a:off x="6888031" y="2252984"/>
            <a:ext cx="1770611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packet(data)</a:t>
            </a:r>
            <a:endParaRPr kumimoji="1"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171087-8224-FDB0-1BC7-D58CD918DA4C}"/>
              </a:ext>
            </a:extLst>
          </p:cNvPr>
          <p:cNvSpPr/>
          <p:nvPr/>
        </p:nvSpPr>
        <p:spPr>
          <a:xfrm>
            <a:off x="6095999" y="2252984"/>
            <a:ext cx="789529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header</a:t>
            </a:r>
            <a:endParaRPr kumimoji="1"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8E0C0F-CA0B-EF86-FCB6-FFCF4F941E3E}"/>
              </a:ext>
            </a:extLst>
          </p:cNvPr>
          <p:cNvSpPr/>
          <p:nvPr/>
        </p:nvSpPr>
        <p:spPr>
          <a:xfrm>
            <a:off x="4854632" y="3787525"/>
            <a:ext cx="3804009" cy="2151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윗</a:t>
            </a:r>
            <a:r>
              <a:rPr kumimoji="1" lang="ko-KR" altLang="en-US" dirty="0"/>
              <a:t> 계층에서 아직 데이터를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받지 못한 다른 계층들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BC10B9-B27C-9B33-DC25-E3E31E857078}"/>
              </a:ext>
            </a:extLst>
          </p:cNvPr>
          <p:cNvSpPr/>
          <p:nvPr/>
        </p:nvSpPr>
        <p:spPr>
          <a:xfrm>
            <a:off x="6095999" y="2482132"/>
            <a:ext cx="2562643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packet(data)</a:t>
            </a:r>
            <a:endParaRPr kumimoji="1"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632FB7-B074-197D-4C1D-4976DBBE5D26}"/>
              </a:ext>
            </a:extLst>
          </p:cNvPr>
          <p:cNvSpPr/>
          <p:nvPr/>
        </p:nvSpPr>
        <p:spPr>
          <a:xfrm>
            <a:off x="5306470" y="2485177"/>
            <a:ext cx="789529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header</a:t>
            </a:r>
            <a:endParaRPr kumimoji="1"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6BD0386-F9DE-9897-1BC4-DF7F07080165}"/>
              </a:ext>
            </a:extLst>
          </p:cNvPr>
          <p:cNvSpPr/>
          <p:nvPr/>
        </p:nvSpPr>
        <p:spPr>
          <a:xfrm>
            <a:off x="5306470" y="2709961"/>
            <a:ext cx="3352171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packet(data)</a:t>
            </a:r>
            <a:endParaRPr kumimoji="1"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691F9A-28A3-DED9-28BE-BA49960719AA}"/>
              </a:ext>
            </a:extLst>
          </p:cNvPr>
          <p:cNvSpPr/>
          <p:nvPr/>
        </p:nvSpPr>
        <p:spPr>
          <a:xfrm>
            <a:off x="4516940" y="2709961"/>
            <a:ext cx="789529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header</a:t>
            </a:r>
            <a:endParaRPr kumimoji="1" lang="ko-KR" altLang="en-US" sz="1400" dirty="0"/>
          </a:p>
        </p:txBody>
      </p:sp>
      <p:sp>
        <p:nvSpPr>
          <p:cNvPr id="48" name="사각형: 둥근 모서리 46">
            <a:extLst>
              <a:ext uri="{FF2B5EF4-FFF2-40B4-BE49-F238E27FC236}">
                <a16:creationId xmlns:a16="http://schemas.microsoft.com/office/drawing/2014/main" id="{06D6C5CD-2A10-DB76-586E-A1DF9DDDC80E}"/>
              </a:ext>
            </a:extLst>
          </p:cNvPr>
          <p:cNvSpPr/>
          <p:nvPr/>
        </p:nvSpPr>
        <p:spPr>
          <a:xfrm>
            <a:off x="501649" y="4016450"/>
            <a:ext cx="12403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말풍선: 타원형 11">
            <a:extLst>
              <a:ext uri="{FF2B5EF4-FFF2-40B4-BE49-F238E27FC236}">
                <a16:creationId xmlns:a16="http://schemas.microsoft.com/office/drawing/2014/main" id="{26A8F337-4EB0-E7FD-1CE9-6A24A04126F5}"/>
              </a:ext>
            </a:extLst>
          </p:cNvPr>
          <p:cNvSpPr/>
          <p:nvPr/>
        </p:nvSpPr>
        <p:spPr>
          <a:xfrm>
            <a:off x="606851" y="1906277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하트 100">
            <a:extLst>
              <a:ext uri="{FF2B5EF4-FFF2-40B4-BE49-F238E27FC236}">
                <a16:creationId xmlns:a16="http://schemas.microsoft.com/office/drawing/2014/main" id="{CB5C1D36-F448-FD7F-941B-AD1509BD730B}"/>
              </a:ext>
            </a:extLst>
          </p:cNvPr>
          <p:cNvSpPr/>
          <p:nvPr/>
        </p:nvSpPr>
        <p:spPr>
          <a:xfrm>
            <a:off x="598518" y="1369304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C4D597C3-4712-42C1-5055-3626CC7C4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565802"/>
              </p:ext>
            </p:extLst>
          </p:nvPr>
        </p:nvGraphicFramePr>
        <p:xfrm>
          <a:off x="841849" y="1173105"/>
          <a:ext cx="948779" cy="540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before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word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application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presentation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session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transport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network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data link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physical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70489"/>
                  </a:ext>
                </a:extLst>
              </a:tr>
            </a:tbl>
          </a:graphicData>
        </a:graphic>
      </p:graphicFrame>
      <p:pic>
        <p:nvPicPr>
          <p:cNvPr id="52" name="그림 51">
            <a:extLst>
              <a:ext uri="{FF2B5EF4-FFF2-40B4-BE49-F238E27FC236}">
                <a16:creationId xmlns:a16="http://schemas.microsoft.com/office/drawing/2014/main" id="{13526697-6A8B-E60C-ED58-706A90972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2" y="2369081"/>
            <a:ext cx="237461" cy="23746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E54AF2D-DFDA-7E1D-283C-3112CB6FA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45" y="2921153"/>
            <a:ext cx="288826" cy="28882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910E1D2-D8A7-2EF6-8FD7-8D7B4D56FC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4" y="3503288"/>
            <a:ext cx="260519" cy="260519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E7D18023-8AE2-1F1D-BFA7-0A2B02130A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4" y="4084094"/>
            <a:ext cx="236859" cy="236859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16E8D485-08FB-DB55-2A72-908ECDEA42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3" y="4570640"/>
            <a:ext cx="287018" cy="287018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727ED8B7-0379-50F4-7574-3C46F6AD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25" y="5124468"/>
            <a:ext cx="225703" cy="225703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85EE351-9C92-F9A0-F5C0-AEC887DC77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5681614"/>
            <a:ext cx="161659" cy="161659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40174A16-4F27-97CC-0282-54D4E17F5A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6175804"/>
            <a:ext cx="233436" cy="2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82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40821" y="0"/>
            <a:ext cx="8551179" cy="6858000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endParaRPr lang="en-US" altLang="ko-KR" sz="2000" b="1" i="1" kern="0" dirty="0"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22784-F8C9-7545-C77C-AF868FD9E6E1}"/>
              </a:ext>
            </a:extLst>
          </p:cNvPr>
          <p:cNvSpPr txBox="1"/>
          <p:nvPr/>
        </p:nvSpPr>
        <p:spPr>
          <a:xfrm>
            <a:off x="2072080" y="2470530"/>
            <a:ext cx="156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전송 계층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7338A6-64D8-5C8D-C4B1-E461CE20A8CC}"/>
              </a:ext>
            </a:extLst>
          </p:cNvPr>
          <p:cNvSpPr txBox="1"/>
          <p:nvPr/>
        </p:nvSpPr>
        <p:spPr>
          <a:xfrm>
            <a:off x="3640821" y="2634251"/>
            <a:ext cx="2978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8C96B1"/>
                </a:solidFill>
              </a:rPr>
              <a:t>Transport Layer</a:t>
            </a:r>
            <a:endParaRPr kumimoji="1" lang="ko-KR" altLang="en-US" sz="2400" dirty="0">
              <a:solidFill>
                <a:srgbClr val="8C96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71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Transport</a:t>
            </a:r>
            <a:r>
              <a:rPr lang="ko-KR" altLang="en-US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C22E0-93E9-70E9-000F-77CAFC539F1E}"/>
              </a:ext>
            </a:extLst>
          </p:cNvPr>
          <p:cNvSpPr txBox="1"/>
          <p:nvPr/>
        </p:nvSpPr>
        <p:spPr>
          <a:xfrm>
            <a:off x="2037679" y="1369304"/>
            <a:ext cx="549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전송 계층의 역할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9F29A9-EEAD-AE80-1D61-BF587DDB73B9}"/>
              </a:ext>
            </a:extLst>
          </p:cNvPr>
          <p:cNvSpPr/>
          <p:nvPr/>
        </p:nvSpPr>
        <p:spPr>
          <a:xfrm>
            <a:off x="2194839" y="2085638"/>
            <a:ext cx="9341266" cy="188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전송 계층 프로토콜은 서로 다른 호스트에서 동작하는 프로세스 간의 </a:t>
            </a: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논리적 통신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을 제공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프로세스는 데이터 운반에 사용되는 물리적인 하위 구조의 세부 사항에 상관없이 송수신을 위해 논리적 통신을 사용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전송 계층 프로토콜은 라우터가 아닌 종단 시스템에서 구현됨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송신을 할 때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전송 계층에서 메시지를 전송 계층 패킷으로 변환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변환된 패킷에 헤더를 붙인 후 네트워크 계층으로 패킷을 전달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8" name="사각형: 둥근 모서리 46">
            <a:extLst>
              <a:ext uri="{FF2B5EF4-FFF2-40B4-BE49-F238E27FC236}">
                <a16:creationId xmlns:a16="http://schemas.microsoft.com/office/drawing/2014/main" id="{B2B56D17-17D6-20D7-74BB-DCED9F77ACD1}"/>
              </a:ext>
            </a:extLst>
          </p:cNvPr>
          <p:cNvSpPr/>
          <p:nvPr/>
        </p:nvSpPr>
        <p:spPr>
          <a:xfrm>
            <a:off x="501649" y="4552478"/>
            <a:ext cx="12403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말풍선: 타원형 11">
            <a:extLst>
              <a:ext uri="{FF2B5EF4-FFF2-40B4-BE49-F238E27FC236}">
                <a16:creationId xmlns:a16="http://schemas.microsoft.com/office/drawing/2014/main" id="{70A7857E-7F3D-01D0-57C9-222E8CF68BC5}"/>
              </a:ext>
            </a:extLst>
          </p:cNvPr>
          <p:cNvSpPr/>
          <p:nvPr/>
        </p:nvSpPr>
        <p:spPr>
          <a:xfrm>
            <a:off x="606851" y="1906277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하트 100">
            <a:extLst>
              <a:ext uri="{FF2B5EF4-FFF2-40B4-BE49-F238E27FC236}">
                <a16:creationId xmlns:a16="http://schemas.microsoft.com/office/drawing/2014/main" id="{727055D4-2568-E112-F7A4-7AB7A6B10691}"/>
              </a:ext>
            </a:extLst>
          </p:cNvPr>
          <p:cNvSpPr/>
          <p:nvPr/>
        </p:nvSpPr>
        <p:spPr>
          <a:xfrm>
            <a:off x="598518" y="1369304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4349DD0-1C49-D105-D41E-A38B165DD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879542"/>
              </p:ext>
            </p:extLst>
          </p:nvPr>
        </p:nvGraphicFramePr>
        <p:xfrm>
          <a:off x="841849" y="1173105"/>
          <a:ext cx="948779" cy="540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before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word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application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presentation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session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transport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network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data link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physical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70489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id="{8775917B-88A0-D5C4-1C67-CF8283CD0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2" y="2369081"/>
            <a:ext cx="237461" cy="23746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9477A5C-668B-4183-B2F6-B5E3783FD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45" y="2921153"/>
            <a:ext cx="288826" cy="28882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6FE437F-E84A-D635-D6B1-52242099E5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4" y="3503288"/>
            <a:ext cx="260519" cy="26051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5FC9935-3654-F155-DA8D-A6B23FD764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4" y="4084094"/>
            <a:ext cx="236859" cy="23685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D003EE5-BCD9-0CB0-94FA-3C1A63ACC7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3" y="4570640"/>
            <a:ext cx="287018" cy="28701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44273AE-8B56-F828-E993-E95B2E222D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25" y="5124468"/>
            <a:ext cx="225703" cy="22570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ADD3E94-E2D7-D93C-E56B-5DB80937E8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5681614"/>
            <a:ext cx="161659" cy="16165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1A8C4FD-BFC0-F30B-A5C3-D2411AA802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6175804"/>
            <a:ext cx="233436" cy="2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35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Transport</a:t>
            </a:r>
            <a:r>
              <a:rPr lang="ko-KR" altLang="en-US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C22E0-93E9-70E9-000F-77CAFC539F1E}"/>
              </a:ext>
            </a:extLst>
          </p:cNvPr>
          <p:cNvSpPr txBox="1"/>
          <p:nvPr/>
        </p:nvSpPr>
        <p:spPr>
          <a:xfrm>
            <a:off x="2037679" y="1369304"/>
            <a:ext cx="549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전송 계층과 네트워크 계층 사이의 관계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9F29A9-EEAD-AE80-1D61-BF587DDB73B9}"/>
              </a:ext>
            </a:extLst>
          </p:cNvPr>
          <p:cNvSpPr/>
          <p:nvPr/>
        </p:nvSpPr>
        <p:spPr>
          <a:xfrm>
            <a:off x="2194839" y="2085638"/>
            <a:ext cx="9341266" cy="2988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전송 계층 프로토콜은 서로 다른 호스트에서 동작하는 </a:t>
            </a: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프로세스들 사이의 논리적 통신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제공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네트워크 계층 프로토콜은 </a:t>
            </a: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호스트들 사이의 논리적 통신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을 제공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관계 예시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두 집안이 있다고 가정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한 집안은 의정부에 한 집안은 제주도에 거주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–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각각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12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명의 아이들이 있음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두 집안은 사촌 관계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 –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사이가 매우 좋아서 서로 매주 편지를 써서 우편 서비스로 배달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(144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통의 편지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각 집안의 우편 수거 및 배부 담당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–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제주도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길동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),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의정부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동길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우편 서비스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-&gt;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두 집 간에 논리 통신 제공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2670C8C3-6EEA-14D1-86B0-C8AF0B98FE79}"/>
              </a:ext>
            </a:extLst>
          </p:cNvPr>
          <p:cNvSpPr/>
          <p:nvPr/>
        </p:nvSpPr>
        <p:spPr>
          <a:xfrm>
            <a:off x="2751513" y="5195455"/>
            <a:ext cx="7245648" cy="12137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DA7EEF-CFDE-84F7-C2FD-0255DCC94E00}"/>
              </a:ext>
            </a:extLst>
          </p:cNvPr>
          <p:cNvSpPr txBox="1"/>
          <p:nvPr/>
        </p:nvSpPr>
        <p:spPr>
          <a:xfrm>
            <a:off x="3084021" y="5350171"/>
            <a:ext cx="307571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애플리케이션 메시지 </a:t>
            </a:r>
            <a:r>
              <a:rPr kumimoji="1" lang="en-US" altLang="ko-KR" sz="1200" dirty="0"/>
              <a:t>=</a:t>
            </a:r>
            <a:r>
              <a:rPr kumimoji="1" lang="ko-KR" altLang="en-US" sz="1200" dirty="0"/>
              <a:t> 봉투 안의 편지</a:t>
            </a:r>
            <a:endParaRPr kumimoji="1"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프로세스 </a:t>
            </a:r>
            <a:r>
              <a:rPr kumimoji="1" lang="en-US" altLang="ko-KR" sz="1200" dirty="0"/>
              <a:t>=</a:t>
            </a:r>
            <a:r>
              <a:rPr kumimoji="1" lang="ko-KR" altLang="en-US" sz="1200" dirty="0"/>
              <a:t> 사촌 형제</a:t>
            </a:r>
            <a:endParaRPr kumimoji="1"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호스트 </a:t>
            </a:r>
            <a:r>
              <a:rPr kumimoji="1" lang="en-US" altLang="ko-KR" sz="1200" dirty="0"/>
              <a:t>=</a:t>
            </a:r>
            <a:r>
              <a:rPr kumimoji="1" lang="ko-KR" altLang="en-US" sz="1200" dirty="0"/>
              <a:t> 집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5E34D7-E8C7-98F0-2003-621893DB237E}"/>
              </a:ext>
            </a:extLst>
          </p:cNvPr>
          <p:cNvSpPr txBox="1"/>
          <p:nvPr/>
        </p:nvSpPr>
        <p:spPr>
          <a:xfrm>
            <a:off x="6278880" y="5349717"/>
            <a:ext cx="3075710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계층 프로토콜 </a:t>
            </a:r>
            <a:r>
              <a:rPr kumimoji="1" lang="en-US" altLang="ko-KR" sz="1200" dirty="0"/>
              <a:t>=</a:t>
            </a:r>
            <a:r>
              <a:rPr kumimoji="1" lang="ko-KR" altLang="en-US" sz="1200" dirty="0"/>
              <a:t> 길동이와 동길이</a:t>
            </a:r>
            <a:endParaRPr kumimoji="1"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네트워크 프로토콜 </a:t>
            </a:r>
            <a:r>
              <a:rPr kumimoji="1" lang="en-US" altLang="ko-KR" sz="1200" dirty="0"/>
              <a:t>=</a:t>
            </a:r>
            <a:r>
              <a:rPr kumimoji="1" lang="ko-KR" altLang="en-US" sz="1200" dirty="0"/>
              <a:t> 우편 서비스</a:t>
            </a:r>
            <a:endParaRPr kumimoji="1" lang="en-US" altLang="ko-KR" sz="1200" dirty="0"/>
          </a:p>
        </p:txBody>
      </p:sp>
      <p:sp>
        <p:nvSpPr>
          <p:cNvPr id="31" name="사각형: 둥근 모서리 46">
            <a:extLst>
              <a:ext uri="{FF2B5EF4-FFF2-40B4-BE49-F238E27FC236}">
                <a16:creationId xmlns:a16="http://schemas.microsoft.com/office/drawing/2014/main" id="{05E04BE8-89C9-23BA-3789-C4F93764E9FC}"/>
              </a:ext>
            </a:extLst>
          </p:cNvPr>
          <p:cNvSpPr/>
          <p:nvPr/>
        </p:nvSpPr>
        <p:spPr>
          <a:xfrm>
            <a:off x="501649" y="4552478"/>
            <a:ext cx="12403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말풍선: 타원형 11">
            <a:extLst>
              <a:ext uri="{FF2B5EF4-FFF2-40B4-BE49-F238E27FC236}">
                <a16:creationId xmlns:a16="http://schemas.microsoft.com/office/drawing/2014/main" id="{3823F5AE-CAAE-7A2B-FD9F-6B190017C771}"/>
              </a:ext>
            </a:extLst>
          </p:cNvPr>
          <p:cNvSpPr/>
          <p:nvPr/>
        </p:nvSpPr>
        <p:spPr>
          <a:xfrm>
            <a:off x="606851" y="1906277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하트 100">
            <a:extLst>
              <a:ext uri="{FF2B5EF4-FFF2-40B4-BE49-F238E27FC236}">
                <a16:creationId xmlns:a16="http://schemas.microsoft.com/office/drawing/2014/main" id="{C53C54C3-4E1C-B73A-D77C-8BB63F02E3D7}"/>
              </a:ext>
            </a:extLst>
          </p:cNvPr>
          <p:cNvSpPr/>
          <p:nvPr/>
        </p:nvSpPr>
        <p:spPr>
          <a:xfrm>
            <a:off x="598518" y="1369304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EB388A7-36FE-4D80-33CE-1D1C318A7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8585"/>
              </p:ext>
            </p:extLst>
          </p:nvPr>
        </p:nvGraphicFramePr>
        <p:xfrm>
          <a:off x="841849" y="1173105"/>
          <a:ext cx="948779" cy="540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before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word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application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presentation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session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transport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network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data link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physical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70489"/>
                  </a:ext>
                </a:extLst>
              </a:tr>
            </a:tbl>
          </a:graphicData>
        </a:graphic>
      </p:graphicFrame>
      <p:pic>
        <p:nvPicPr>
          <p:cNvPr id="35" name="그림 34">
            <a:extLst>
              <a:ext uri="{FF2B5EF4-FFF2-40B4-BE49-F238E27FC236}">
                <a16:creationId xmlns:a16="http://schemas.microsoft.com/office/drawing/2014/main" id="{DE369649-DAF2-8206-19EF-0A7150CBE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2" y="2369081"/>
            <a:ext cx="237461" cy="23746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5D8DD14-D496-AA12-C445-4837C9C67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45" y="2921153"/>
            <a:ext cx="288826" cy="28882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5D43CC0-97FD-3D81-3251-CA20906896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4" y="3503288"/>
            <a:ext cx="260519" cy="26051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F9BFA03-ED71-50D5-35A4-CD89825D7A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4" y="4084094"/>
            <a:ext cx="236859" cy="2368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A6C1903-6929-80DF-69E4-EB296E478F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3" y="4570640"/>
            <a:ext cx="287018" cy="287018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2F57853-65D9-0B0C-1A81-A00296A231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25" y="5124468"/>
            <a:ext cx="225703" cy="2257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A10AFC9-3774-093C-32BF-769EEE1488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5681614"/>
            <a:ext cx="161659" cy="16165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C927778-3F4E-6D6F-461E-80A941EE11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6175804"/>
            <a:ext cx="233436" cy="2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3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2530318" y="2303741"/>
            <a:ext cx="1263770" cy="1263770"/>
          </a:xfrm>
          <a:prstGeom prst="ellipse">
            <a:avLst/>
          </a:prstGeom>
          <a:solidFill>
            <a:srgbClr val="5B9BD5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2397072" y="2170495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3036202" y="4132114"/>
            <a:ext cx="252000" cy="252000"/>
          </a:xfrm>
          <a:prstGeom prst="ellipse">
            <a:avLst/>
          </a:pr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3097776" y="4193688"/>
            <a:ext cx="128852" cy="128852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2019478" y="4609270"/>
            <a:ext cx="230328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srgbClr val="44546A">
                    <a:lumMod val="75000"/>
                  </a:srgbClr>
                </a:solidFill>
              </a:rPr>
              <a:t>Words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5057985" y="2303741"/>
            <a:ext cx="1263770" cy="1263770"/>
          </a:xfrm>
          <a:prstGeom prst="ellipse">
            <a:avLst/>
          </a:prstGeom>
          <a:solidFill>
            <a:schemeClr val="bg1"/>
          </a:solidFill>
          <a:ln>
            <a:solidFill>
              <a:srgbClr val="5B9BD5"/>
            </a:solidFill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4924739" y="2170495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5563869" y="4132114"/>
            <a:ext cx="252000" cy="252000"/>
          </a:xfrm>
          <a:prstGeom prst="ellipse">
            <a:avLst/>
          </a:pr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5625443" y="4193688"/>
            <a:ext cx="128852" cy="128852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4547145" y="4609270"/>
            <a:ext cx="230328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Application Layer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7585652" y="2303741"/>
            <a:ext cx="1263770" cy="1263770"/>
          </a:xfrm>
          <a:prstGeom prst="ellipse">
            <a:avLst/>
          </a:prstGeom>
          <a:solidFill>
            <a:schemeClr val="bg1"/>
          </a:solidFill>
          <a:ln>
            <a:solidFill>
              <a:srgbClr val="5B9BD5"/>
            </a:solidFill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7452406" y="2170495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8091536" y="4132114"/>
            <a:ext cx="252000" cy="252000"/>
          </a:xfrm>
          <a:prstGeom prst="ellipse">
            <a:avLst/>
          </a:pr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8153110" y="4193688"/>
            <a:ext cx="128852" cy="128852"/>
          </a:xfrm>
          <a:prstGeom prst="ellipse">
            <a:avLst/>
          </a:prstGeom>
          <a:solidFill>
            <a:schemeClr val="bg1"/>
          </a:solidFill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7074812" y="4609270"/>
            <a:ext cx="230328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44546A">
                    <a:lumMod val="75000"/>
                  </a:srgbClr>
                </a:solidFill>
              </a:rPr>
              <a:t>Presentaion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 Layer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10113319" y="2303741"/>
            <a:ext cx="1263770" cy="1263770"/>
          </a:xfrm>
          <a:prstGeom prst="ellipse">
            <a:avLst/>
          </a:prstGeom>
          <a:solidFill>
            <a:schemeClr val="bg1"/>
          </a:solidFill>
          <a:ln>
            <a:solidFill>
              <a:srgbClr val="5B9BD5"/>
            </a:solidFill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9980073" y="2170495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0619203" y="4132114"/>
            <a:ext cx="252000" cy="252000"/>
          </a:xfrm>
          <a:prstGeom prst="ellipse">
            <a:avLst/>
          </a:pr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0680777" y="4193688"/>
            <a:ext cx="128852" cy="128852"/>
          </a:xfrm>
          <a:prstGeom prst="ellipse">
            <a:avLst/>
          </a:prstGeom>
          <a:solidFill>
            <a:schemeClr val="bg1"/>
          </a:solidFill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9602479" y="4609270"/>
            <a:ext cx="229286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Session Layer</a:t>
            </a:r>
          </a:p>
        </p:txBody>
      </p:sp>
      <p:grpSp>
        <p:nvGrpSpPr>
          <p:cNvPr id="79" name="Group 16">
            <a:extLst>
              <a:ext uri="{FF2B5EF4-FFF2-40B4-BE49-F238E27FC236}">
                <a16:creationId xmlns:a16="http://schemas.microsoft.com/office/drawing/2014/main" id="{6F2DB7B0-136F-4215-A971-B2B205A3FC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07176" y="2786966"/>
            <a:ext cx="252672" cy="290421"/>
            <a:chOff x="1039" y="1681"/>
            <a:chExt cx="1071" cy="1231"/>
          </a:xfrm>
          <a:solidFill>
            <a:srgbClr val="5B9BD5"/>
          </a:solidFill>
        </p:grpSpPr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A167DE8-261F-4143-B646-B9767B56EB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841F4A-CCAC-4C56-BA40-8BB0E1E25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73859074-4243-4DFF-8197-BD2FE1520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C0B5E169-70B1-4CB8-95CB-779DB0747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4" name="Group 23">
            <a:extLst>
              <a:ext uri="{FF2B5EF4-FFF2-40B4-BE49-F238E27FC236}">
                <a16:creationId xmlns:a16="http://schemas.microsoft.com/office/drawing/2014/main" id="{346E8981-E52B-4078-993F-3B351BD9F49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19203" y="2812926"/>
            <a:ext cx="313348" cy="287615"/>
            <a:chOff x="2577" y="1104"/>
            <a:chExt cx="414" cy="380"/>
          </a:xfrm>
          <a:solidFill>
            <a:srgbClr val="5B9BD5"/>
          </a:solidFill>
        </p:grpSpPr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C92F2A2F-0853-4A96-9E99-3A2B30A2E2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25B89CE6-723C-46A3-B6BC-6ACE048A8D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26">
              <a:extLst>
                <a:ext uri="{FF2B5EF4-FFF2-40B4-BE49-F238E27FC236}">
                  <a16:creationId xmlns:a16="http://schemas.microsoft.com/office/drawing/2014/main" id="{F6BBF5AF-BE13-4380-881A-268016D52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27">
              <a:extLst>
                <a:ext uri="{FF2B5EF4-FFF2-40B4-BE49-F238E27FC236}">
                  <a16:creationId xmlns:a16="http://schemas.microsoft.com/office/drawing/2014/main" id="{8587A683-C612-4C46-BA9A-F3FD50FE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28">
              <a:extLst>
                <a:ext uri="{FF2B5EF4-FFF2-40B4-BE49-F238E27FC236}">
                  <a16:creationId xmlns:a16="http://schemas.microsoft.com/office/drawing/2014/main" id="{DC0A4386-679B-4FE0-9727-897F0BB5B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0" name="Group 36">
            <a:extLst>
              <a:ext uri="{FF2B5EF4-FFF2-40B4-BE49-F238E27FC236}">
                <a16:creationId xmlns:a16="http://schemas.microsoft.com/office/drawing/2014/main" id="{CE41E39C-5455-4948-9A2F-F3E7681E1EF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36294" y="2690444"/>
            <a:ext cx="162482" cy="419745"/>
            <a:chOff x="2375" y="2182"/>
            <a:chExt cx="144" cy="372"/>
          </a:xfrm>
          <a:solidFill>
            <a:srgbClr val="5B9BD5"/>
          </a:solidFill>
        </p:grpSpPr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30B68779-E5F5-4DE1-B82B-08E7737EB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Rectangle 38">
              <a:extLst>
                <a:ext uri="{FF2B5EF4-FFF2-40B4-BE49-F238E27FC236}">
                  <a16:creationId xmlns:a16="http://schemas.microsoft.com/office/drawing/2014/main" id="{C200F098-30A8-439D-B05B-0859A2946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Rectangle 39">
              <a:extLst>
                <a:ext uri="{FF2B5EF4-FFF2-40B4-BE49-F238E27FC236}">
                  <a16:creationId xmlns:a16="http://schemas.microsoft.com/office/drawing/2014/main" id="{3F61559A-1782-415A-BA04-71FBBDC44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Rectangle 40">
              <a:extLst>
                <a:ext uri="{FF2B5EF4-FFF2-40B4-BE49-F238E27FC236}">
                  <a16:creationId xmlns:a16="http://schemas.microsoft.com/office/drawing/2014/main" id="{DD352A9D-52A2-4BD1-8C18-C9E0E9B75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41">
              <a:extLst>
                <a:ext uri="{FF2B5EF4-FFF2-40B4-BE49-F238E27FC236}">
                  <a16:creationId xmlns:a16="http://schemas.microsoft.com/office/drawing/2014/main" id="{6FB5AE26-4179-45B2-BADA-432ADB93B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6" name="타원 95">
            <a:extLst>
              <a:ext uri="{FF2B5EF4-FFF2-40B4-BE49-F238E27FC236}">
                <a16:creationId xmlns:a16="http://schemas.microsoft.com/office/drawing/2014/main" id="{7CC15F0B-C02B-1DFE-F96A-28D330E6DF07}"/>
              </a:ext>
            </a:extLst>
          </p:cNvPr>
          <p:cNvSpPr/>
          <p:nvPr/>
        </p:nvSpPr>
        <p:spPr>
          <a:xfrm>
            <a:off x="5057984" y="2310180"/>
            <a:ext cx="1263770" cy="1263770"/>
          </a:xfrm>
          <a:prstGeom prst="ellipse">
            <a:avLst/>
          </a:prstGeom>
          <a:solidFill>
            <a:srgbClr val="5B9BD5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FDBD310D-A8CF-C467-D175-F4E44B15D47F}"/>
              </a:ext>
            </a:extLst>
          </p:cNvPr>
          <p:cNvSpPr/>
          <p:nvPr/>
        </p:nvSpPr>
        <p:spPr>
          <a:xfrm>
            <a:off x="7585086" y="2312208"/>
            <a:ext cx="1263770" cy="1263770"/>
          </a:xfrm>
          <a:prstGeom prst="ellipse">
            <a:avLst/>
          </a:prstGeom>
          <a:solidFill>
            <a:srgbClr val="5B9BD5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456E529-5191-D525-BB13-EA08E46380B2}"/>
              </a:ext>
            </a:extLst>
          </p:cNvPr>
          <p:cNvSpPr/>
          <p:nvPr/>
        </p:nvSpPr>
        <p:spPr>
          <a:xfrm>
            <a:off x="10113319" y="2312208"/>
            <a:ext cx="1263770" cy="1263770"/>
          </a:xfrm>
          <a:prstGeom prst="ellipse">
            <a:avLst/>
          </a:prstGeom>
          <a:solidFill>
            <a:srgbClr val="5B9BD5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13B281-C60E-54BD-51A4-1AD8CCA36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78" y="2646802"/>
            <a:ext cx="577648" cy="5776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52B4355-FF94-6540-10FB-A7C17C0AC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316" y="2594846"/>
            <a:ext cx="709105" cy="7091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76FAD5-F35A-4E04-5260-C79055CD14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089" y="2676183"/>
            <a:ext cx="531763" cy="5317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8A458BB-EB67-8FDE-EF4D-A7E7125F50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753" y="2683111"/>
            <a:ext cx="596900" cy="596900"/>
          </a:xfrm>
          <a:prstGeom prst="rect">
            <a:avLst/>
          </a:prstGeom>
        </p:spPr>
      </p:pic>
      <p:sp>
        <p:nvSpPr>
          <p:cNvPr id="125" name="사각형: 둥근 모서리 46">
            <a:extLst>
              <a:ext uri="{FF2B5EF4-FFF2-40B4-BE49-F238E27FC236}">
                <a16:creationId xmlns:a16="http://schemas.microsoft.com/office/drawing/2014/main" id="{B2754675-4DCA-5DE9-BF55-5B33F8985EB7}"/>
              </a:ext>
            </a:extLst>
          </p:cNvPr>
          <p:cNvSpPr/>
          <p:nvPr/>
        </p:nvSpPr>
        <p:spPr>
          <a:xfrm>
            <a:off x="501649" y="1294279"/>
            <a:ext cx="12403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7" name="말풍선: 타원형 11">
            <a:extLst>
              <a:ext uri="{FF2B5EF4-FFF2-40B4-BE49-F238E27FC236}">
                <a16:creationId xmlns:a16="http://schemas.microsoft.com/office/drawing/2014/main" id="{E301B069-17F4-83AD-7B4A-FB3A79243104}"/>
              </a:ext>
            </a:extLst>
          </p:cNvPr>
          <p:cNvSpPr/>
          <p:nvPr/>
        </p:nvSpPr>
        <p:spPr>
          <a:xfrm>
            <a:off x="606851" y="1906277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8" name="하트 100">
            <a:extLst>
              <a:ext uri="{FF2B5EF4-FFF2-40B4-BE49-F238E27FC236}">
                <a16:creationId xmlns:a16="http://schemas.microsoft.com/office/drawing/2014/main" id="{24A36AC8-0583-965C-BAAD-70A07D6EFB08}"/>
              </a:ext>
            </a:extLst>
          </p:cNvPr>
          <p:cNvSpPr/>
          <p:nvPr/>
        </p:nvSpPr>
        <p:spPr>
          <a:xfrm>
            <a:off x="598518" y="1369304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48" name="표 147">
            <a:extLst>
              <a:ext uri="{FF2B5EF4-FFF2-40B4-BE49-F238E27FC236}">
                <a16:creationId xmlns:a16="http://schemas.microsoft.com/office/drawing/2014/main" id="{394E0BC8-7CF7-6C5C-4075-C37346EB6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25470"/>
              </p:ext>
            </p:extLst>
          </p:nvPr>
        </p:nvGraphicFramePr>
        <p:xfrm>
          <a:off x="841849" y="1173105"/>
          <a:ext cx="948779" cy="540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before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word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application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presentation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session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transport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network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data link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physical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70489"/>
                  </a:ext>
                </a:extLst>
              </a:tr>
            </a:tbl>
          </a:graphicData>
        </a:graphic>
      </p:graphicFrame>
      <p:pic>
        <p:nvPicPr>
          <p:cNvPr id="150" name="그림 149">
            <a:extLst>
              <a:ext uri="{FF2B5EF4-FFF2-40B4-BE49-F238E27FC236}">
                <a16:creationId xmlns:a16="http://schemas.microsoft.com/office/drawing/2014/main" id="{E73BD481-00C4-53A0-1B78-9E5D09174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2" y="2369081"/>
            <a:ext cx="237461" cy="237461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25156F8F-03CF-2750-7258-9A322CA6D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45" y="2921153"/>
            <a:ext cx="288826" cy="288826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3269B1C1-B28C-35EE-C87F-5F6120DDE2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4" y="3503288"/>
            <a:ext cx="260519" cy="260519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id="{D593798C-8F31-E089-8002-12A0057DBB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4" y="4084094"/>
            <a:ext cx="236859" cy="236859"/>
          </a:xfrm>
          <a:prstGeom prst="rect">
            <a:avLst/>
          </a:prstGeom>
        </p:spPr>
      </p:pic>
      <p:pic>
        <p:nvPicPr>
          <p:cNvPr id="154" name="그림 153">
            <a:extLst>
              <a:ext uri="{FF2B5EF4-FFF2-40B4-BE49-F238E27FC236}">
                <a16:creationId xmlns:a16="http://schemas.microsoft.com/office/drawing/2014/main" id="{6F1DC8EE-FF02-0473-F72D-752E298EEF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3" y="4570640"/>
            <a:ext cx="287018" cy="287018"/>
          </a:xfrm>
          <a:prstGeom prst="rect">
            <a:avLst/>
          </a:prstGeom>
        </p:spPr>
      </p:pic>
      <p:pic>
        <p:nvPicPr>
          <p:cNvPr id="155" name="그림 154">
            <a:extLst>
              <a:ext uri="{FF2B5EF4-FFF2-40B4-BE49-F238E27FC236}">
                <a16:creationId xmlns:a16="http://schemas.microsoft.com/office/drawing/2014/main" id="{2D056AF1-39A7-AAF9-3408-106A893648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25" y="5124468"/>
            <a:ext cx="225703" cy="225703"/>
          </a:xfrm>
          <a:prstGeom prst="rect">
            <a:avLst/>
          </a:prstGeom>
        </p:spPr>
      </p:pic>
      <p:pic>
        <p:nvPicPr>
          <p:cNvPr id="156" name="그림 155">
            <a:extLst>
              <a:ext uri="{FF2B5EF4-FFF2-40B4-BE49-F238E27FC236}">
                <a16:creationId xmlns:a16="http://schemas.microsoft.com/office/drawing/2014/main" id="{A85B1211-0FCF-6A2A-523F-9D89415376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5681614"/>
            <a:ext cx="161659" cy="161659"/>
          </a:xfrm>
          <a:prstGeom prst="rect">
            <a:avLst/>
          </a:prstGeom>
        </p:spPr>
      </p:pic>
      <p:pic>
        <p:nvPicPr>
          <p:cNvPr id="157" name="그림 156">
            <a:extLst>
              <a:ext uri="{FF2B5EF4-FFF2-40B4-BE49-F238E27FC236}">
                <a16:creationId xmlns:a16="http://schemas.microsoft.com/office/drawing/2014/main" id="{CD8F3DEF-80F7-0383-7032-676CAB93EB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6175804"/>
            <a:ext cx="233436" cy="2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56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Transport</a:t>
            </a:r>
            <a:r>
              <a:rPr lang="ko-KR" altLang="en-US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C22E0-93E9-70E9-000F-77CAFC539F1E}"/>
              </a:ext>
            </a:extLst>
          </p:cNvPr>
          <p:cNvSpPr txBox="1"/>
          <p:nvPr/>
        </p:nvSpPr>
        <p:spPr>
          <a:xfrm>
            <a:off x="2037679" y="1369304"/>
            <a:ext cx="549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44546A">
                    <a:lumMod val="75000"/>
                  </a:srgbClr>
                </a:solidFill>
              </a:rPr>
              <a:t>데이터 상황</a:t>
            </a:r>
            <a:r>
              <a:rPr kumimoji="1" lang="en-US" altLang="ko-KR" b="1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kumimoji="1" lang="ko-KR" altLang="en-US" b="1" dirty="0">
                <a:solidFill>
                  <a:srgbClr val="44546A">
                    <a:lumMod val="75000"/>
                  </a:srgbClr>
                </a:solidFill>
              </a:rPr>
              <a:t>데이터를 보낼 때</a:t>
            </a:r>
            <a:r>
              <a:rPr kumimoji="1" lang="en-US" altLang="ko-KR" b="1" dirty="0">
                <a:solidFill>
                  <a:srgbClr val="44546A">
                    <a:lumMod val="75000"/>
                  </a:srgbClr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D391D0-95AC-95BA-7469-1BD358D5BDA1}"/>
              </a:ext>
            </a:extLst>
          </p:cNvPr>
          <p:cNvSpPr/>
          <p:nvPr/>
        </p:nvSpPr>
        <p:spPr>
          <a:xfrm>
            <a:off x="6888031" y="2252984"/>
            <a:ext cx="1770611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packet(data)</a:t>
            </a:r>
            <a:endParaRPr kumimoji="1"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171087-8224-FDB0-1BC7-D58CD918DA4C}"/>
              </a:ext>
            </a:extLst>
          </p:cNvPr>
          <p:cNvSpPr/>
          <p:nvPr/>
        </p:nvSpPr>
        <p:spPr>
          <a:xfrm>
            <a:off x="6095999" y="2252984"/>
            <a:ext cx="789529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header</a:t>
            </a:r>
            <a:endParaRPr kumimoji="1"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8E0C0F-CA0B-EF86-FCB6-FFCF4F941E3E}"/>
              </a:ext>
            </a:extLst>
          </p:cNvPr>
          <p:cNvSpPr/>
          <p:nvPr/>
        </p:nvSpPr>
        <p:spPr>
          <a:xfrm>
            <a:off x="4854632" y="3787525"/>
            <a:ext cx="3804009" cy="2151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윗</a:t>
            </a:r>
            <a:r>
              <a:rPr kumimoji="1" lang="ko-KR" altLang="en-US" dirty="0"/>
              <a:t> 계층에서 아직 데이터를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받지 못한 다른 계층들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BC10B9-B27C-9B33-DC25-E3E31E857078}"/>
              </a:ext>
            </a:extLst>
          </p:cNvPr>
          <p:cNvSpPr/>
          <p:nvPr/>
        </p:nvSpPr>
        <p:spPr>
          <a:xfrm>
            <a:off x="6095999" y="2482132"/>
            <a:ext cx="2562643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packet(data)</a:t>
            </a:r>
            <a:endParaRPr kumimoji="1"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632FB7-B074-197D-4C1D-4976DBBE5D26}"/>
              </a:ext>
            </a:extLst>
          </p:cNvPr>
          <p:cNvSpPr/>
          <p:nvPr/>
        </p:nvSpPr>
        <p:spPr>
          <a:xfrm>
            <a:off x="5306470" y="2485177"/>
            <a:ext cx="789529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header</a:t>
            </a:r>
            <a:endParaRPr kumimoji="1"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6BD0386-F9DE-9897-1BC4-DF7F07080165}"/>
              </a:ext>
            </a:extLst>
          </p:cNvPr>
          <p:cNvSpPr/>
          <p:nvPr/>
        </p:nvSpPr>
        <p:spPr>
          <a:xfrm>
            <a:off x="5306470" y="2709961"/>
            <a:ext cx="3352171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packet(data)</a:t>
            </a:r>
            <a:endParaRPr kumimoji="1"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691F9A-28A3-DED9-28BE-BA49960719AA}"/>
              </a:ext>
            </a:extLst>
          </p:cNvPr>
          <p:cNvSpPr/>
          <p:nvPr/>
        </p:nvSpPr>
        <p:spPr>
          <a:xfrm>
            <a:off x="4516940" y="2709961"/>
            <a:ext cx="789529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header</a:t>
            </a:r>
            <a:endParaRPr kumimoji="1"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09808B-2BBA-2984-5037-D477DC030B3F}"/>
              </a:ext>
            </a:extLst>
          </p:cNvPr>
          <p:cNvSpPr/>
          <p:nvPr/>
        </p:nvSpPr>
        <p:spPr>
          <a:xfrm>
            <a:off x="4516940" y="2938965"/>
            <a:ext cx="4141701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packet(data)</a:t>
            </a:r>
            <a:endParaRPr kumimoji="1"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3FD2E9-3242-9948-2F31-9B7DC6463213}"/>
              </a:ext>
            </a:extLst>
          </p:cNvPr>
          <p:cNvSpPr/>
          <p:nvPr/>
        </p:nvSpPr>
        <p:spPr>
          <a:xfrm>
            <a:off x="3727411" y="2941748"/>
            <a:ext cx="789529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header</a:t>
            </a:r>
            <a:endParaRPr kumimoji="1" lang="ko-KR" altLang="en-US" sz="1400" dirty="0"/>
          </a:p>
        </p:txBody>
      </p:sp>
      <p:sp>
        <p:nvSpPr>
          <p:cNvPr id="38" name="사각형: 둥근 모서리 46">
            <a:extLst>
              <a:ext uri="{FF2B5EF4-FFF2-40B4-BE49-F238E27FC236}">
                <a16:creationId xmlns:a16="http://schemas.microsoft.com/office/drawing/2014/main" id="{65015BA6-3DF4-885A-4045-AAA31C18BE88}"/>
              </a:ext>
            </a:extLst>
          </p:cNvPr>
          <p:cNvSpPr/>
          <p:nvPr/>
        </p:nvSpPr>
        <p:spPr>
          <a:xfrm>
            <a:off x="501649" y="4552478"/>
            <a:ext cx="12403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말풍선: 타원형 11">
            <a:extLst>
              <a:ext uri="{FF2B5EF4-FFF2-40B4-BE49-F238E27FC236}">
                <a16:creationId xmlns:a16="http://schemas.microsoft.com/office/drawing/2014/main" id="{D28F006A-1E64-9991-0ACD-72A54B41DD7D}"/>
              </a:ext>
            </a:extLst>
          </p:cNvPr>
          <p:cNvSpPr/>
          <p:nvPr/>
        </p:nvSpPr>
        <p:spPr>
          <a:xfrm>
            <a:off x="606851" y="1906277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하트 100">
            <a:extLst>
              <a:ext uri="{FF2B5EF4-FFF2-40B4-BE49-F238E27FC236}">
                <a16:creationId xmlns:a16="http://schemas.microsoft.com/office/drawing/2014/main" id="{EA9F5A9D-2765-8F3E-AD6D-98F1861DD44E}"/>
              </a:ext>
            </a:extLst>
          </p:cNvPr>
          <p:cNvSpPr/>
          <p:nvPr/>
        </p:nvSpPr>
        <p:spPr>
          <a:xfrm>
            <a:off x="598518" y="1369304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4BD02844-95B9-F12C-5A2D-76B9E6283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8585"/>
              </p:ext>
            </p:extLst>
          </p:nvPr>
        </p:nvGraphicFramePr>
        <p:xfrm>
          <a:off x="841849" y="1173105"/>
          <a:ext cx="948779" cy="540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before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word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application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presentation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session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transport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network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data link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physical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70489"/>
                  </a:ext>
                </a:extLst>
              </a:tr>
            </a:tbl>
          </a:graphicData>
        </a:graphic>
      </p:graphicFrame>
      <p:pic>
        <p:nvPicPr>
          <p:cNvPr id="42" name="그림 41">
            <a:extLst>
              <a:ext uri="{FF2B5EF4-FFF2-40B4-BE49-F238E27FC236}">
                <a16:creationId xmlns:a16="http://schemas.microsoft.com/office/drawing/2014/main" id="{61CEFA08-B60C-2E38-8C79-618D410C1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2" y="2369081"/>
            <a:ext cx="237461" cy="237461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983F6C74-2A87-33D7-C473-62EE02018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45" y="2921153"/>
            <a:ext cx="288826" cy="28882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22185F4C-09D8-F6AC-CD25-5B56FB0872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4" y="3503288"/>
            <a:ext cx="260519" cy="26051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560B0467-764B-0F62-CC3C-88E5BD60D9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4" y="4084094"/>
            <a:ext cx="236859" cy="236859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289080A3-7BCE-EEE3-6823-0CF1C6655D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3" y="4570640"/>
            <a:ext cx="287018" cy="287018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2C03204-4169-CE1D-78A4-868051C7BC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25" y="5124468"/>
            <a:ext cx="225703" cy="22570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6B4A6FDD-563F-6493-CF51-A1D4C6902B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5681614"/>
            <a:ext cx="161659" cy="16165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842B2A8-DB24-08D3-787A-E5FB608E5B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6175804"/>
            <a:ext cx="233436" cy="2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05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40821" y="0"/>
            <a:ext cx="8551179" cy="6858000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endParaRPr lang="en-US" altLang="ko-KR" sz="2000" b="1" i="1" kern="0" dirty="0"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22784-F8C9-7545-C77C-AF868FD9E6E1}"/>
              </a:ext>
            </a:extLst>
          </p:cNvPr>
          <p:cNvSpPr txBox="1"/>
          <p:nvPr/>
        </p:nvSpPr>
        <p:spPr>
          <a:xfrm>
            <a:off x="1463040" y="2470530"/>
            <a:ext cx="217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네트워크 계층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7338A6-64D8-5C8D-C4B1-E461CE20A8CC}"/>
              </a:ext>
            </a:extLst>
          </p:cNvPr>
          <p:cNvSpPr txBox="1"/>
          <p:nvPr/>
        </p:nvSpPr>
        <p:spPr>
          <a:xfrm>
            <a:off x="3640821" y="2634251"/>
            <a:ext cx="2978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8C96B1"/>
                </a:solidFill>
              </a:rPr>
              <a:t>Network Layer</a:t>
            </a:r>
            <a:endParaRPr kumimoji="1" lang="ko-KR" altLang="en-US" sz="2400" dirty="0">
              <a:solidFill>
                <a:srgbClr val="8C96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267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Network</a:t>
            </a:r>
            <a:r>
              <a:rPr lang="ko-KR" altLang="en-US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C22E0-93E9-70E9-000F-77CAFC539F1E}"/>
              </a:ext>
            </a:extLst>
          </p:cNvPr>
          <p:cNvSpPr txBox="1"/>
          <p:nvPr/>
        </p:nvSpPr>
        <p:spPr>
          <a:xfrm>
            <a:off x="2037679" y="1369304"/>
            <a:ext cx="549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네트워크 계층의 역할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9F29A9-EEAD-AE80-1D61-BF587DDB73B9}"/>
              </a:ext>
            </a:extLst>
          </p:cNvPr>
          <p:cNvSpPr/>
          <p:nvPr/>
        </p:nvSpPr>
        <p:spPr>
          <a:xfrm>
            <a:off x="2194839" y="2085638"/>
            <a:ext cx="9341266" cy="4096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네트워크 계층 프로토콜은 </a:t>
            </a: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호스트들 사이의 논리적 통신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을 제공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각각의 종단 시스템인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H1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과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H2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가 있다고 가정했을 때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데이터를 보내게 되면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데이터는 로컬 네트워크를 지나고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데이터는 수 많은 라우터를 지나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H2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의 로컬 네트워크를 들어가게 되고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H2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에 도달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이때 데이터를 받는 호스트까지 데이터가 잘 전달 되게끔 </a:t>
            </a: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로컬</a:t>
            </a: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 퍼 라우터</a:t>
            </a: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(per-routing) </a:t>
            </a: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포워딩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을 조정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즉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네트워크 계층은 데이터를 보냈을 때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데이터의 손실을 위해 트래픽 조정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입력 </a:t>
            </a:r>
            <a:r>
              <a:rPr lang="ko-KR" altLang="en-US" sz="1200" dirty="0" err="1">
                <a:solidFill>
                  <a:srgbClr val="44546A">
                    <a:lumMod val="75000"/>
                  </a:srgbClr>
                </a:solidFill>
              </a:rPr>
              <a:t>큐잉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출력 </a:t>
            </a:r>
            <a:r>
              <a:rPr lang="ko-KR" altLang="en-US" sz="1200" dirty="0" err="1">
                <a:solidFill>
                  <a:srgbClr val="44546A">
                    <a:lumMod val="75000"/>
                  </a:srgbClr>
                </a:solidFill>
              </a:rPr>
              <a:t>큐잉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패킷 스케줄링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FIFO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또는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FCFS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스케줄링 규칙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우선순위 </a:t>
            </a:r>
            <a:r>
              <a:rPr lang="ko-KR" altLang="en-US" sz="1200" dirty="0" err="1">
                <a:solidFill>
                  <a:srgbClr val="44546A">
                    <a:lumMod val="75000"/>
                  </a:srgbClr>
                </a:solidFill>
              </a:rPr>
              <a:t>큐잉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: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라운드 로빈 등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최단경로 선택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라우팅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)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–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제어 평면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SDN 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제어 평면 등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8" name="사각형: 둥근 모서리 46">
            <a:extLst>
              <a:ext uri="{FF2B5EF4-FFF2-40B4-BE49-F238E27FC236}">
                <a16:creationId xmlns:a16="http://schemas.microsoft.com/office/drawing/2014/main" id="{B2B56D17-17D6-20D7-74BB-DCED9F77ACD1}"/>
              </a:ext>
            </a:extLst>
          </p:cNvPr>
          <p:cNvSpPr/>
          <p:nvPr/>
        </p:nvSpPr>
        <p:spPr>
          <a:xfrm>
            <a:off x="501649" y="5067480"/>
            <a:ext cx="12403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말풍선: 타원형 11">
            <a:extLst>
              <a:ext uri="{FF2B5EF4-FFF2-40B4-BE49-F238E27FC236}">
                <a16:creationId xmlns:a16="http://schemas.microsoft.com/office/drawing/2014/main" id="{70A7857E-7F3D-01D0-57C9-222E8CF68BC5}"/>
              </a:ext>
            </a:extLst>
          </p:cNvPr>
          <p:cNvSpPr/>
          <p:nvPr/>
        </p:nvSpPr>
        <p:spPr>
          <a:xfrm>
            <a:off x="606851" y="1906277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하트 100">
            <a:extLst>
              <a:ext uri="{FF2B5EF4-FFF2-40B4-BE49-F238E27FC236}">
                <a16:creationId xmlns:a16="http://schemas.microsoft.com/office/drawing/2014/main" id="{727055D4-2568-E112-F7A4-7AB7A6B10691}"/>
              </a:ext>
            </a:extLst>
          </p:cNvPr>
          <p:cNvSpPr/>
          <p:nvPr/>
        </p:nvSpPr>
        <p:spPr>
          <a:xfrm>
            <a:off x="598518" y="1369304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4349DD0-1C49-D105-D41E-A38B165DD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368540"/>
              </p:ext>
            </p:extLst>
          </p:nvPr>
        </p:nvGraphicFramePr>
        <p:xfrm>
          <a:off x="841849" y="1173105"/>
          <a:ext cx="948779" cy="540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before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word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application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presentation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session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transport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network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data link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physical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70489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id="{8775917B-88A0-D5C4-1C67-CF8283CD0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2" y="2369081"/>
            <a:ext cx="237461" cy="23746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9477A5C-668B-4183-B2F6-B5E3783FD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45" y="2921153"/>
            <a:ext cx="288826" cy="28882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6FE437F-E84A-D635-D6B1-52242099E5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4" y="3503288"/>
            <a:ext cx="260519" cy="26051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5FC9935-3654-F155-DA8D-A6B23FD764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4" y="4084094"/>
            <a:ext cx="236859" cy="23685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D003EE5-BCD9-0CB0-94FA-3C1A63ACC7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3" y="4570640"/>
            <a:ext cx="287018" cy="28701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44273AE-8B56-F828-E993-E95B2E222D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25" y="5124468"/>
            <a:ext cx="225703" cy="22570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ADD3E94-E2D7-D93C-E56B-5DB80937E8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5681614"/>
            <a:ext cx="161659" cy="16165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1A8C4FD-BFC0-F30B-A5C3-D2411AA802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6175804"/>
            <a:ext cx="233436" cy="233436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0A21819-9444-4D01-4091-099832CEED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27" y="3602736"/>
            <a:ext cx="4300220" cy="317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26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Network</a:t>
            </a:r>
            <a:r>
              <a:rPr lang="ko-KR" altLang="en-US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C22E0-93E9-70E9-000F-77CAFC539F1E}"/>
              </a:ext>
            </a:extLst>
          </p:cNvPr>
          <p:cNvSpPr txBox="1"/>
          <p:nvPr/>
        </p:nvSpPr>
        <p:spPr>
          <a:xfrm>
            <a:off x="2037679" y="1369304"/>
            <a:ext cx="549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44546A">
                    <a:lumMod val="75000"/>
                  </a:srgbClr>
                </a:solidFill>
              </a:rPr>
              <a:t>데이터 상황</a:t>
            </a:r>
            <a:r>
              <a:rPr kumimoji="1" lang="en-US" altLang="ko-KR" b="1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kumimoji="1" lang="ko-KR" altLang="en-US" b="1" dirty="0">
                <a:solidFill>
                  <a:srgbClr val="44546A">
                    <a:lumMod val="75000"/>
                  </a:srgbClr>
                </a:solidFill>
              </a:rPr>
              <a:t>데이터를 보낼 때</a:t>
            </a:r>
            <a:r>
              <a:rPr kumimoji="1" lang="en-US" altLang="ko-KR" b="1" dirty="0">
                <a:solidFill>
                  <a:srgbClr val="44546A">
                    <a:lumMod val="75000"/>
                  </a:srgbClr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D391D0-95AC-95BA-7469-1BD358D5BDA1}"/>
              </a:ext>
            </a:extLst>
          </p:cNvPr>
          <p:cNvSpPr/>
          <p:nvPr/>
        </p:nvSpPr>
        <p:spPr>
          <a:xfrm>
            <a:off x="6888031" y="2252984"/>
            <a:ext cx="1770611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packet(data)</a:t>
            </a:r>
            <a:endParaRPr kumimoji="1"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171087-8224-FDB0-1BC7-D58CD918DA4C}"/>
              </a:ext>
            </a:extLst>
          </p:cNvPr>
          <p:cNvSpPr/>
          <p:nvPr/>
        </p:nvSpPr>
        <p:spPr>
          <a:xfrm>
            <a:off x="6095999" y="2252984"/>
            <a:ext cx="789529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header</a:t>
            </a:r>
            <a:endParaRPr kumimoji="1"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8E0C0F-CA0B-EF86-FCB6-FFCF4F941E3E}"/>
              </a:ext>
            </a:extLst>
          </p:cNvPr>
          <p:cNvSpPr/>
          <p:nvPr/>
        </p:nvSpPr>
        <p:spPr>
          <a:xfrm>
            <a:off x="4854632" y="3787525"/>
            <a:ext cx="3804009" cy="2151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윗</a:t>
            </a:r>
            <a:r>
              <a:rPr kumimoji="1" lang="ko-KR" altLang="en-US" dirty="0"/>
              <a:t> 계층에서 아직 데이터를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받지 못한 다른 계층들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BC10B9-B27C-9B33-DC25-E3E31E857078}"/>
              </a:ext>
            </a:extLst>
          </p:cNvPr>
          <p:cNvSpPr/>
          <p:nvPr/>
        </p:nvSpPr>
        <p:spPr>
          <a:xfrm>
            <a:off x="6095999" y="2482132"/>
            <a:ext cx="2562643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packet(data)</a:t>
            </a:r>
            <a:endParaRPr kumimoji="1"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632FB7-B074-197D-4C1D-4976DBBE5D26}"/>
              </a:ext>
            </a:extLst>
          </p:cNvPr>
          <p:cNvSpPr/>
          <p:nvPr/>
        </p:nvSpPr>
        <p:spPr>
          <a:xfrm>
            <a:off x="5306470" y="2485177"/>
            <a:ext cx="789529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header</a:t>
            </a:r>
            <a:endParaRPr kumimoji="1"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6BD0386-F9DE-9897-1BC4-DF7F07080165}"/>
              </a:ext>
            </a:extLst>
          </p:cNvPr>
          <p:cNvSpPr/>
          <p:nvPr/>
        </p:nvSpPr>
        <p:spPr>
          <a:xfrm>
            <a:off x="5306470" y="2709961"/>
            <a:ext cx="3352171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packet(data)</a:t>
            </a:r>
            <a:endParaRPr kumimoji="1"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691F9A-28A3-DED9-28BE-BA49960719AA}"/>
              </a:ext>
            </a:extLst>
          </p:cNvPr>
          <p:cNvSpPr/>
          <p:nvPr/>
        </p:nvSpPr>
        <p:spPr>
          <a:xfrm>
            <a:off x="4516940" y="2709961"/>
            <a:ext cx="789529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header</a:t>
            </a:r>
            <a:endParaRPr kumimoji="1"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09808B-2BBA-2984-5037-D477DC030B3F}"/>
              </a:ext>
            </a:extLst>
          </p:cNvPr>
          <p:cNvSpPr/>
          <p:nvPr/>
        </p:nvSpPr>
        <p:spPr>
          <a:xfrm>
            <a:off x="4516940" y="2938965"/>
            <a:ext cx="4141701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packet(data)</a:t>
            </a:r>
            <a:endParaRPr kumimoji="1"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3FD2E9-3242-9948-2F31-9B7DC6463213}"/>
              </a:ext>
            </a:extLst>
          </p:cNvPr>
          <p:cNvSpPr/>
          <p:nvPr/>
        </p:nvSpPr>
        <p:spPr>
          <a:xfrm>
            <a:off x="3727411" y="2941748"/>
            <a:ext cx="789529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header</a:t>
            </a:r>
            <a:endParaRPr kumimoji="1"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7C2FEBA-B136-E755-BE7C-539E2607F051}"/>
              </a:ext>
            </a:extLst>
          </p:cNvPr>
          <p:cNvSpPr/>
          <p:nvPr/>
        </p:nvSpPr>
        <p:spPr>
          <a:xfrm>
            <a:off x="3727411" y="3167969"/>
            <a:ext cx="4931229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packet(data)</a:t>
            </a:r>
            <a:endParaRPr kumimoji="1"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4C52A9-E076-4AE3-9F6B-B99043E11E1F}"/>
              </a:ext>
            </a:extLst>
          </p:cNvPr>
          <p:cNvSpPr/>
          <p:nvPr/>
        </p:nvSpPr>
        <p:spPr>
          <a:xfrm>
            <a:off x="2937881" y="3167969"/>
            <a:ext cx="789529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header</a:t>
            </a:r>
            <a:endParaRPr kumimoji="1" lang="ko-KR" altLang="en-US" sz="1400" dirty="0"/>
          </a:p>
        </p:txBody>
      </p:sp>
      <p:sp>
        <p:nvSpPr>
          <p:cNvPr id="41" name="사각형: 둥근 모서리 46">
            <a:extLst>
              <a:ext uri="{FF2B5EF4-FFF2-40B4-BE49-F238E27FC236}">
                <a16:creationId xmlns:a16="http://schemas.microsoft.com/office/drawing/2014/main" id="{0A5535AE-12EC-8D8B-3B2E-D82F4DE002F3}"/>
              </a:ext>
            </a:extLst>
          </p:cNvPr>
          <p:cNvSpPr/>
          <p:nvPr/>
        </p:nvSpPr>
        <p:spPr>
          <a:xfrm>
            <a:off x="501649" y="5067480"/>
            <a:ext cx="12403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말풍선: 타원형 11">
            <a:extLst>
              <a:ext uri="{FF2B5EF4-FFF2-40B4-BE49-F238E27FC236}">
                <a16:creationId xmlns:a16="http://schemas.microsoft.com/office/drawing/2014/main" id="{6AAF2478-1EBB-C4AB-25AF-3D8212D61BBC}"/>
              </a:ext>
            </a:extLst>
          </p:cNvPr>
          <p:cNvSpPr/>
          <p:nvPr/>
        </p:nvSpPr>
        <p:spPr>
          <a:xfrm>
            <a:off x="606851" y="1906277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하트 100">
            <a:extLst>
              <a:ext uri="{FF2B5EF4-FFF2-40B4-BE49-F238E27FC236}">
                <a16:creationId xmlns:a16="http://schemas.microsoft.com/office/drawing/2014/main" id="{FD63BB4E-75E3-C226-9B59-332D8E318AFD}"/>
              </a:ext>
            </a:extLst>
          </p:cNvPr>
          <p:cNvSpPr/>
          <p:nvPr/>
        </p:nvSpPr>
        <p:spPr>
          <a:xfrm>
            <a:off x="598518" y="1369304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F1CB23EE-1B9B-6540-12BE-8B2A85871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744694"/>
              </p:ext>
            </p:extLst>
          </p:nvPr>
        </p:nvGraphicFramePr>
        <p:xfrm>
          <a:off x="841849" y="1173105"/>
          <a:ext cx="948779" cy="540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before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word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application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presentation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session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transport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network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data link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physical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70489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D6303E12-DE25-E647-C660-AE8599D6C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2" y="2369081"/>
            <a:ext cx="237461" cy="237461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B499D3B6-CDA7-5BCF-0EAE-0BE656D90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45" y="2921153"/>
            <a:ext cx="288826" cy="28882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FDB0E4A1-4FB1-EBB1-CEC4-D4CCD6AF88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4" y="3503288"/>
            <a:ext cx="260519" cy="26051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26B0ECC-4E3F-BA88-DF3E-7DE50D9E3E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4" y="4084094"/>
            <a:ext cx="236859" cy="23685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8E557499-E099-C8F0-DB68-E275348F6B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3" y="4570640"/>
            <a:ext cx="287018" cy="287018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E0E3A78-5790-A2EF-AF2C-5A0907B11B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25" y="5124468"/>
            <a:ext cx="225703" cy="225703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E151A276-9735-0B32-2E3F-9987B4D130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5681614"/>
            <a:ext cx="161659" cy="161659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B8254D6-88EF-BD21-7D4E-C53DAFCAEF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6175804"/>
            <a:ext cx="233436" cy="2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74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40821" y="0"/>
            <a:ext cx="8551179" cy="6858000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endParaRPr lang="en-US" altLang="ko-KR" sz="2000" b="1" i="1" kern="0" dirty="0"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22784-F8C9-7545-C77C-AF868FD9E6E1}"/>
              </a:ext>
            </a:extLst>
          </p:cNvPr>
          <p:cNvSpPr txBox="1"/>
          <p:nvPr/>
        </p:nvSpPr>
        <p:spPr>
          <a:xfrm>
            <a:off x="1103586" y="2470530"/>
            <a:ext cx="2537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데이터 링크 계층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7338A6-64D8-5C8D-C4B1-E461CE20A8CC}"/>
              </a:ext>
            </a:extLst>
          </p:cNvPr>
          <p:cNvSpPr txBox="1"/>
          <p:nvPr/>
        </p:nvSpPr>
        <p:spPr>
          <a:xfrm>
            <a:off x="3640821" y="2634251"/>
            <a:ext cx="2978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>
                <a:solidFill>
                  <a:srgbClr val="8C96B1"/>
                </a:solidFill>
              </a:rPr>
              <a:t>Data Link </a:t>
            </a:r>
            <a:r>
              <a:rPr kumimoji="1" lang="en-US" altLang="ko-KR" sz="2400" b="1" dirty="0">
                <a:solidFill>
                  <a:srgbClr val="8C96B1"/>
                </a:solidFill>
              </a:rPr>
              <a:t>Layer</a:t>
            </a:r>
            <a:endParaRPr kumimoji="1" lang="ko-KR" altLang="en-US" sz="2400" dirty="0">
              <a:solidFill>
                <a:srgbClr val="8C96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733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Data Link</a:t>
            </a:r>
            <a:r>
              <a:rPr lang="ko-KR" altLang="en-US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C22E0-93E9-70E9-000F-77CAFC539F1E}"/>
              </a:ext>
            </a:extLst>
          </p:cNvPr>
          <p:cNvSpPr txBox="1"/>
          <p:nvPr/>
        </p:nvSpPr>
        <p:spPr>
          <a:xfrm>
            <a:off x="2037679" y="1369304"/>
            <a:ext cx="549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데이터 링크 계층의 역할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9F29A9-EEAD-AE80-1D61-BF587DDB73B9}"/>
              </a:ext>
            </a:extLst>
          </p:cNvPr>
          <p:cNvSpPr/>
          <p:nvPr/>
        </p:nvSpPr>
        <p:spPr>
          <a:xfrm>
            <a:off x="2194839" y="2085638"/>
            <a:ext cx="9341266" cy="3726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링크 계층 프로토콜을 실행하는 장치를 노드라 함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라우터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스위치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1200" dirty="0" err="1">
                <a:solidFill>
                  <a:srgbClr val="44546A">
                    <a:lumMod val="75000"/>
                  </a:srgbClr>
                </a:solidFill>
              </a:rPr>
              <a:t>WiFi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 AP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링크 </a:t>
            </a:r>
            <a:r>
              <a:rPr lang="ko-KR" altLang="en-US" sz="1200" dirty="0" err="1">
                <a:solidFill>
                  <a:srgbClr val="44546A">
                    <a:lumMod val="75000"/>
                  </a:srgbClr>
                </a:solidFill>
              </a:rPr>
              <a:t>게층의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기본 서비스는 단일 통신 링크상으로 </a:t>
            </a:r>
            <a:r>
              <a:rPr lang="ko-KR" altLang="en-US" sz="1200" dirty="0" err="1">
                <a:solidFill>
                  <a:srgbClr val="44546A">
                    <a:lumMod val="75000"/>
                  </a:srgbClr>
                </a:solidFill>
              </a:rPr>
              <a:t>데이터그램을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한 노드에서 인접 노드로 이동시키는 것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예를 들어서 유럽으로 여행을 가서 </a:t>
            </a:r>
            <a:r>
              <a:rPr lang="en-US" altLang="ko-KR" sz="1200" dirty="0" err="1">
                <a:solidFill>
                  <a:srgbClr val="44546A">
                    <a:lumMod val="75000"/>
                  </a:srgbClr>
                </a:solidFill>
              </a:rPr>
              <a:t>Hanghae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라는 여행사를 이용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인천 공항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-&gt;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비행기를 타고 유럽으로 이동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-&gt;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도착 후 여행사를 통해서 여행지 여행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비행기가 유럽으로 </a:t>
            </a:r>
            <a:r>
              <a:rPr lang="ko-KR" altLang="en-US" sz="1200" dirty="0" err="1">
                <a:solidFill>
                  <a:srgbClr val="44546A">
                    <a:lumMod val="75000"/>
                  </a:srgbClr>
                </a:solidFill>
              </a:rPr>
              <a:t>이동시켜줌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노드에서 노드로 이동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여행사가 여행지로 </a:t>
            </a:r>
            <a:r>
              <a:rPr lang="ko-KR" altLang="en-US" sz="1200" dirty="0" err="1">
                <a:solidFill>
                  <a:srgbClr val="44546A">
                    <a:lumMod val="75000"/>
                  </a:srgbClr>
                </a:solidFill>
              </a:rPr>
              <a:t>이동시켜줌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노드에서 노드로 이동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즉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종단 노드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라우터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)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에서 인접한 노드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라우터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)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로 데이터를 </a:t>
            </a:r>
            <a:r>
              <a:rPr lang="ko-KR" altLang="en-US" sz="1200" dirty="0" err="1">
                <a:solidFill>
                  <a:srgbClr val="44546A">
                    <a:lumMod val="75000"/>
                  </a:srgbClr>
                </a:solidFill>
              </a:rPr>
              <a:t>이동시켜줌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두 라우터는 같은 로컬 네트워크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랜에서 데이터를 정상적으로 주고받기 위해 필요한 계층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이더넷 규칙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8" name="사각형: 둥근 모서리 46">
            <a:extLst>
              <a:ext uri="{FF2B5EF4-FFF2-40B4-BE49-F238E27FC236}">
                <a16:creationId xmlns:a16="http://schemas.microsoft.com/office/drawing/2014/main" id="{B2B56D17-17D6-20D7-74BB-DCED9F77ACD1}"/>
              </a:ext>
            </a:extLst>
          </p:cNvPr>
          <p:cNvSpPr/>
          <p:nvPr/>
        </p:nvSpPr>
        <p:spPr>
          <a:xfrm>
            <a:off x="501649" y="5603505"/>
            <a:ext cx="12403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말풍선: 타원형 11">
            <a:extLst>
              <a:ext uri="{FF2B5EF4-FFF2-40B4-BE49-F238E27FC236}">
                <a16:creationId xmlns:a16="http://schemas.microsoft.com/office/drawing/2014/main" id="{70A7857E-7F3D-01D0-57C9-222E8CF68BC5}"/>
              </a:ext>
            </a:extLst>
          </p:cNvPr>
          <p:cNvSpPr/>
          <p:nvPr/>
        </p:nvSpPr>
        <p:spPr>
          <a:xfrm>
            <a:off x="606851" y="1906277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하트 100">
            <a:extLst>
              <a:ext uri="{FF2B5EF4-FFF2-40B4-BE49-F238E27FC236}">
                <a16:creationId xmlns:a16="http://schemas.microsoft.com/office/drawing/2014/main" id="{727055D4-2568-E112-F7A4-7AB7A6B10691}"/>
              </a:ext>
            </a:extLst>
          </p:cNvPr>
          <p:cNvSpPr/>
          <p:nvPr/>
        </p:nvSpPr>
        <p:spPr>
          <a:xfrm>
            <a:off x="598518" y="1369304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4349DD0-1C49-D105-D41E-A38B165DD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47053"/>
              </p:ext>
            </p:extLst>
          </p:nvPr>
        </p:nvGraphicFramePr>
        <p:xfrm>
          <a:off x="841849" y="1173105"/>
          <a:ext cx="948779" cy="540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before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word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application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presentation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session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transport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network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data link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physical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70489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id="{8775917B-88A0-D5C4-1C67-CF8283CD0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2" y="2369081"/>
            <a:ext cx="237461" cy="23746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9477A5C-668B-4183-B2F6-B5E3783FD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45" y="2921153"/>
            <a:ext cx="288826" cy="28882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6FE437F-E84A-D635-D6B1-52242099E5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4" y="3503288"/>
            <a:ext cx="260519" cy="26051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5FC9935-3654-F155-DA8D-A6B23FD764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4" y="4084094"/>
            <a:ext cx="236859" cy="23685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D003EE5-BCD9-0CB0-94FA-3C1A63ACC7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3" y="4570640"/>
            <a:ext cx="287018" cy="28701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44273AE-8B56-F828-E993-E95B2E222D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25" y="5124468"/>
            <a:ext cx="225703" cy="22570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ADD3E94-E2D7-D93C-E56B-5DB80937E8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5681614"/>
            <a:ext cx="161659" cy="16165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1A8C4FD-BFC0-F30B-A5C3-D2411AA802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6175804"/>
            <a:ext cx="233436" cy="2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33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Data Link</a:t>
            </a:r>
            <a:r>
              <a:rPr lang="ko-KR" altLang="en-US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C22E0-93E9-70E9-000F-77CAFC539F1E}"/>
              </a:ext>
            </a:extLst>
          </p:cNvPr>
          <p:cNvSpPr txBox="1"/>
          <p:nvPr/>
        </p:nvSpPr>
        <p:spPr>
          <a:xfrm>
            <a:off x="2037679" y="1369304"/>
            <a:ext cx="549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44546A">
                    <a:lumMod val="75000"/>
                  </a:srgbClr>
                </a:solidFill>
              </a:rPr>
              <a:t>데이터 상황</a:t>
            </a:r>
            <a:r>
              <a:rPr kumimoji="1" lang="en-US" altLang="ko-KR" b="1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kumimoji="1" lang="ko-KR" altLang="en-US" b="1" dirty="0">
                <a:solidFill>
                  <a:srgbClr val="44546A">
                    <a:lumMod val="75000"/>
                  </a:srgbClr>
                </a:solidFill>
              </a:rPr>
              <a:t>데이터를 보낼 때</a:t>
            </a:r>
            <a:r>
              <a:rPr kumimoji="1" lang="en-US" altLang="ko-KR" b="1" dirty="0">
                <a:solidFill>
                  <a:srgbClr val="44546A">
                    <a:lumMod val="75000"/>
                  </a:srgbClr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D391D0-95AC-95BA-7469-1BD358D5BDA1}"/>
              </a:ext>
            </a:extLst>
          </p:cNvPr>
          <p:cNvSpPr/>
          <p:nvPr/>
        </p:nvSpPr>
        <p:spPr>
          <a:xfrm>
            <a:off x="6888031" y="2252984"/>
            <a:ext cx="1770611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packet(data)</a:t>
            </a:r>
            <a:endParaRPr kumimoji="1"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171087-8224-FDB0-1BC7-D58CD918DA4C}"/>
              </a:ext>
            </a:extLst>
          </p:cNvPr>
          <p:cNvSpPr/>
          <p:nvPr/>
        </p:nvSpPr>
        <p:spPr>
          <a:xfrm>
            <a:off x="6095999" y="2252984"/>
            <a:ext cx="789529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header</a:t>
            </a:r>
            <a:endParaRPr kumimoji="1"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8E0C0F-CA0B-EF86-FCB6-FFCF4F941E3E}"/>
              </a:ext>
            </a:extLst>
          </p:cNvPr>
          <p:cNvSpPr/>
          <p:nvPr/>
        </p:nvSpPr>
        <p:spPr>
          <a:xfrm>
            <a:off x="4854632" y="3787525"/>
            <a:ext cx="3804009" cy="2151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물리 계층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BC10B9-B27C-9B33-DC25-E3E31E857078}"/>
              </a:ext>
            </a:extLst>
          </p:cNvPr>
          <p:cNvSpPr/>
          <p:nvPr/>
        </p:nvSpPr>
        <p:spPr>
          <a:xfrm>
            <a:off x="6095999" y="2482132"/>
            <a:ext cx="2562643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packet(data)</a:t>
            </a:r>
            <a:endParaRPr kumimoji="1"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632FB7-B074-197D-4C1D-4976DBBE5D26}"/>
              </a:ext>
            </a:extLst>
          </p:cNvPr>
          <p:cNvSpPr/>
          <p:nvPr/>
        </p:nvSpPr>
        <p:spPr>
          <a:xfrm>
            <a:off x="5306470" y="2485177"/>
            <a:ext cx="789529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header</a:t>
            </a:r>
            <a:endParaRPr kumimoji="1"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6BD0386-F9DE-9897-1BC4-DF7F07080165}"/>
              </a:ext>
            </a:extLst>
          </p:cNvPr>
          <p:cNvSpPr/>
          <p:nvPr/>
        </p:nvSpPr>
        <p:spPr>
          <a:xfrm>
            <a:off x="5306470" y="2709961"/>
            <a:ext cx="3352171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packet(data)</a:t>
            </a:r>
            <a:endParaRPr kumimoji="1"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691F9A-28A3-DED9-28BE-BA49960719AA}"/>
              </a:ext>
            </a:extLst>
          </p:cNvPr>
          <p:cNvSpPr/>
          <p:nvPr/>
        </p:nvSpPr>
        <p:spPr>
          <a:xfrm>
            <a:off x="4516940" y="2709961"/>
            <a:ext cx="789529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header</a:t>
            </a:r>
            <a:endParaRPr kumimoji="1"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09808B-2BBA-2984-5037-D477DC030B3F}"/>
              </a:ext>
            </a:extLst>
          </p:cNvPr>
          <p:cNvSpPr/>
          <p:nvPr/>
        </p:nvSpPr>
        <p:spPr>
          <a:xfrm>
            <a:off x="4516940" y="2938965"/>
            <a:ext cx="4141701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packet(data)</a:t>
            </a:r>
            <a:endParaRPr kumimoji="1"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3FD2E9-3242-9948-2F31-9B7DC6463213}"/>
              </a:ext>
            </a:extLst>
          </p:cNvPr>
          <p:cNvSpPr/>
          <p:nvPr/>
        </p:nvSpPr>
        <p:spPr>
          <a:xfrm>
            <a:off x="3727411" y="2941748"/>
            <a:ext cx="789529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header</a:t>
            </a:r>
            <a:endParaRPr kumimoji="1"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7C2FEBA-B136-E755-BE7C-539E2607F051}"/>
              </a:ext>
            </a:extLst>
          </p:cNvPr>
          <p:cNvSpPr/>
          <p:nvPr/>
        </p:nvSpPr>
        <p:spPr>
          <a:xfrm>
            <a:off x="3727411" y="3167969"/>
            <a:ext cx="4931229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packet(data)</a:t>
            </a:r>
            <a:endParaRPr kumimoji="1"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4C52A9-E076-4AE3-9F6B-B99043E11E1F}"/>
              </a:ext>
            </a:extLst>
          </p:cNvPr>
          <p:cNvSpPr/>
          <p:nvPr/>
        </p:nvSpPr>
        <p:spPr>
          <a:xfrm>
            <a:off x="2937881" y="3167969"/>
            <a:ext cx="789529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header</a:t>
            </a:r>
            <a:endParaRPr kumimoji="1"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7ACC265-2EC5-64FF-D55A-93EF1790F80D}"/>
              </a:ext>
            </a:extLst>
          </p:cNvPr>
          <p:cNvSpPr/>
          <p:nvPr/>
        </p:nvSpPr>
        <p:spPr>
          <a:xfrm>
            <a:off x="2937880" y="3393784"/>
            <a:ext cx="5720759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packet(data)</a:t>
            </a:r>
            <a:endParaRPr kumimoji="1" lang="ko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9B7106F-A49C-C0BD-1577-247A435ADB6E}"/>
              </a:ext>
            </a:extLst>
          </p:cNvPr>
          <p:cNvSpPr/>
          <p:nvPr/>
        </p:nvSpPr>
        <p:spPr>
          <a:xfrm>
            <a:off x="2148350" y="3393784"/>
            <a:ext cx="789529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header</a:t>
            </a:r>
            <a:endParaRPr kumimoji="1" lang="ko-KR" altLang="en-US" sz="1400" dirty="0"/>
          </a:p>
        </p:txBody>
      </p:sp>
      <p:sp>
        <p:nvSpPr>
          <p:cNvPr id="42" name="사각형: 둥근 모서리 46">
            <a:extLst>
              <a:ext uri="{FF2B5EF4-FFF2-40B4-BE49-F238E27FC236}">
                <a16:creationId xmlns:a16="http://schemas.microsoft.com/office/drawing/2014/main" id="{6A46206D-5F24-EB96-BC47-6D09DB302337}"/>
              </a:ext>
            </a:extLst>
          </p:cNvPr>
          <p:cNvSpPr/>
          <p:nvPr/>
        </p:nvSpPr>
        <p:spPr>
          <a:xfrm>
            <a:off x="501649" y="5603505"/>
            <a:ext cx="12403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말풍선: 타원형 11">
            <a:extLst>
              <a:ext uri="{FF2B5EF4-FFF2-40B4-BE49-F238E27FC236}">
                <a16:creationId xmlns:a16="http://schemas.microsoft.com/office/drawing/2014/main" id="{4B0CC173-CA9F-643E-EB43-C629DF80A4E7}"/>
              </a:ext>
            </a:extLst>
          </p:cNvPr>
          <p:cNvSpPr/>
          <p:nvPr/>
        </p:nvSpPr>
        <p:spPr>
          <a:xfrm>
            <a:off x="606851" y="1906277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하트 100">
            <a:extLst>
              <a:ext uri="{FF2B5EF4-FFF2-40B4-BE49-F238E27FC236}">
                <a16:creationId xmlns:a16="http://schemas.microsoft.com/office/drawing/2014/main" id="{69C8395C-276F-C9CD-53C3-45E0D2FBB1F1}"/>
              </a:ext>
            </a:extLst>
          </p:cNvPr>
          <p:cNvSpPr/>
          <p:nvPr/>
        </p:nvSpPr>
        <p:spPr>
          <a:xfrm>
            <a:off x="598518" y="1369304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E441C0A5-3367-3707-D13E-61B135495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75736"/>
              </p:ext>
            </p:extLst>
          </p:nvPr>
        </p:nvGraphicFramePr>
        <p:xfrm>
          <a:off x="841849" y="1173105"/>
          <a:ext cx="948779" cy="540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before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word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application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presentation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session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transport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network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data link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physical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70489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:a16="http://schemas.microsoft.com/office/drawing/2014/main" id="{6B2C78B7-89B0-132D-9848-B33BF2C36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2" y="2369081"/>
            <a:ext cx="237461" cy="23746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5079B73-C6E7-DEC1-9E83-788085E3F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45" y="2921153"/>
            <a:ext cx="288826" cy="28882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76EE325F-05E1-9250-E6FB-67E97625BA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4" y="3503288"/>
            <a:ext cx="260519" cy="26051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82DA6988-8B67-00FF-29A7-CC63FFCC6D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4" y="4084094"/>
            <a:ext cx="236859" cy="236859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F4D662EB-A04A-63BA-F016-BAC6DD391E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3" y="4570640"/>
            <a:ext cx="287018" cy="28701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52E54AF5-D4A5-6758-2765-3F8A724702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25" y="5124468"/>
            <a:ext cx="225703" cy="225703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5E17C5B7-BA41-CF3C-FC4B-682C626972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5681614"/>
            <a:ext cx="161659" cy="16165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3CBA6D5-4A3E-B0D1-94BE-7F5B5DE44F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6175804"/>
            <a:ext cx="233436" cy="2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95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40821" y="0"/>
            <a:ext cx="8551179" cy="6858000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endParaRPr lang="en-US" altLang="ko-KR" sz="2000" b="1" i="1" kern="0" dirty="0"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22784-F8C9-7545-C77C-AF868FD9E6E1}"/>
              </a:ext>
            </a:extLst>
          </p:cNvPr>
          <p:cNvSpPr txBox="1"/>
          <p:nvPr/>
        </p:nvSpPr>
        <p:spPr>
          <a:xfrm>
            <a:off x="2112579" y="2470530"/>
            <a:ext cx="1528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물리 계층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7338A6-64D8-5C8D-C4B1-E461CE20A8CC}"/>
              </a:ext>
            </a:extLst>
          </p:cNvPr>
          <p:cNvSpPr txBox="1"/>
          <p:nvPr/>
        </p:nvSpPr>
        <p:spPr>
          <a:xfrm>
            <a:off x="3640821" y="2634251"/>
            <a:ext cx="2978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8C96B1"/>
                </a:solidFill>
              </a:rPr>
              <a:t>Physical Layer</a:t>
            </a:r>
            <a:endParaRPr kumimoji="1" lang="ko-KR" altLang="en-US" sz="2400" dirty="0">
              <a:solidFill>
                <a:srgbClr val="8C96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357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Physical</a:t>
            </a:r>
            <a:r>
              <a:rPr lang="ko-KR" altLang="en-US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C22E0-93E9-70E9-000F-77CAFC539F1E}"/>
              </a:ext>
            </a:extLst>
          </p:cNvPr>
          <p:cNvSpPr txBox="1"/>
          <p:nvPr/>
        </p:nvSpPr>
        <p:spPr>
          <a:xfrm>
            <a:off x="2037679" y="1369304"/>
            <a:ext cx="549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물리 계층의 역할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9F29A9-EEAD-AE80-1D61-BF587DDB73B9}"/>
              </a:ext>
            </a:extLst>
          </p:cNvPr>
          <p:cNvSpPr/>
          <p:nvPr/>
        </p:nvSpPr>
        <p:spPr>
          <a:xfrm>
            <a:off x="2194839" y="2085638"/>
            <a:ext cx="9341266" cy="3357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데이터를 전기 신호로 변환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데이터는 전기 신호로 변환되어 네트워크를 통해 전송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0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과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1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만으로 이루어진 비트열을 전기 신호로 변환을 하려면 물리 계층의 기술을 필요로 함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신호에는 아날로그 신호와 디지털 신호가 있음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아날로그 신호는 물결 모양의 신호로 전화 회선이나 라디오 방송에 사용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디지털 신호는 </a:t>
            </a:r>
            <a:r>
              <a:rPr lang="ko-KR" altLang="en-US" sz="1200" dirty="0" err="1">
                <a:solidFill>
                  <a:srgbClr val="44546A">
                    <a:lumMod val="75000"/>
                  </a:srgbClr>
                </a:solidFill>
              </a:rPr>
              <a:t>네트워트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간 데이터 이동을 할 때 사용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위 그림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데이터 송신 측은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0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과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1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로 된 </a:t>
            </a:r>
            <a:r>
              <a:rPr lang="ko-KR" altLang="en-US" sz="1200" dirty="0" err="1">
                <a:solidFill>
                  <a:srgbClr val="44546A">
                    <a:lumMod val="75000"/>
                  </a:srgbClr>
                </a:solidFill>
              </a:rPr>
              <a:t>비트열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데이터를 전기 신호로 변환되어 네트워크를 통해 수신 측 컴퓨터에 도착을 하고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전기 신호를 다시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0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과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1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로 된 </a:t>
            </a:r>
            <a:r>
              <a:rPr lang="ko-KR" altLang="en-US" sz="1200" dirty="0" err="1">
                <a:solidFill>
                  <a:srgbClr val="44546A">
                    <a:lumMod val="75000"/>
                  </a:srgbClr>
                </a:solidFill>
              </a:rPr>
              <a:t>비트열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데이터로 변환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대표적으로 랜 카드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8" name="사각형: 둥근 모서리 46">
            <a:extLst>
              <a:ext uri="{FF2B5EF4-FFF2-40B4-BE49-F238E27FC236}">
                <a16:creationId xmlns:a16="http://schemas.microsoft.com/office/drawing/2014/main" id="{B2B56D17-17D6-20D7-74BB-DCED9F77ACD1}"/>
              </a:ext>
            </a:extLst>
          </p:cNvPr>
          <p:cNvSpPr/>
          <p:nvPr/>
        </p:nvSpPr>
        <p:spPr>
          <a:xfrm>
            <a:off x="501649" y="6150043"/>
            <a:ext cx="12403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말풍선: 타원형 11">
            <a:extLst>
              <a:ext uri="{FF2B5EF4-FFF2-40B4-BE49-F238E27FC236}">
                <a16:creationId xmlns:a16="http://schemas.microsoft.com/office/drawing/2014/main" id="{70A7857E-7F3D-01D0-57C9-222E8CF68BC5}"/>
              </a:ext>
            </a:extLst>
          </p:cNvPr>
          <p:cNvSpPr/>
          <p:nvPr/>
        </p:nvSpPr>
        <p:spPr>
          <a:xfrm>
            <a:off x="606851" y="1906277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하트 100">
            <a:extLst>
              <a:ext uri="{FF2B5EF4-FFF2-40B4-BE49-F238E27FC236}">
                <a16:creationId xmlns:a16="http://schemas.microsoft.com/office/drawing/2014/main" id="{727055D4-2568-E112-F7A4-7AB7A6B10691}"/>
              </a:ext>
            </a:extLst>
          </p:cNvPr>
          <p:cNvSpPr/>
          <p:nvPr/>
        </p:nvSpPr>
        <p:spPr>
          <a:xfrm>
            <a:off x="598518" y="1369304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4349DD0-1C49-D105-D41E-A38B165DD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150039"/>
              </p:ext>
            </p:extLst>
          </p:nvPr>
        </p:nvGraphicFramePr>
        <p:xfrm>
          <a:off x="841849" y="1173105"/>
          <a:ext cx="948779" cy="540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before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word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application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presentation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session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transport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network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data link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physical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70489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id="{8775917B-88A0-D5C4-1C67-CF8283CD0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2" y="2369081"/>
            <a:ext cx="237461" cy="23746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9477A5C-668B-4183-B2F6-B5E3783FD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45" y="2921153"/>
            <a:ext cx="288826" cy="28882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6FE437F-E84A-D635-D6B1-52242099E5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4" y="3503288"/>
            <a:ext cx="260519" cy="26051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5FC9935-3654-F155-DA8D-A6B23FD764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4" y="4084094"/>
            <a:ext cx="236859" cy="23685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D003EE5-BCD9-0CB0-94FA-3C1A63ACC7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3" y="4570640"/>
            <a:ext cx="287018" cy="28701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44273AE-8B56-F828-E993-E95B2E222D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25" y="5124468"/>
            <a:ext cx="225703" cy="22570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ADD3E94-E2D7-D93C-E56B-5DB80937E8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5681614"/>
            <a:ext cx="161659" cy="16165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1A8C4FD-BFC0-F30B-A5C3-D2411AA802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6175804"/>
            <a:ext cx="233436" cy="2334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16C7FD-4B1E-6130-0EBD-EFEBF7E11C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472" y="347472"/>
            <a:ext cx="4885783" cy="261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29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Physical</a:t>
            </a:r>
            <a:r>
              <a:rPr lang="ko-KR" altLang="en-US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C22E0-93E9-70E9-000F-77CAFC539F1E}"/>
              </a:ext>
            </a:extLst>
          </p:cNvPr>
          <p:cNvSpPr txBox="1"/>
          <p:nvPr/>
        </p:nvSpPr>
        <p:spPr>
          <a:xfrm>
            <a:off x="2037679" y="1369304"/>
            <a:ext cx="549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44546A">
                    <a:lumMod val="75000"/>
                  </a:srgbClr>
                </a:solidFill>
              </a:rPr>
              <a:t>데이터 상황</a:t>
            </a:r>
            <a:r>
              <a:rPr kumimoji="1" lang="en-US" altLang="ko-KR" b="1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kumimoji="1" lang="ko-KR" altLang="en-US" b="1" dirty="0">
                <a:solidFill>
                  <a:srgbClr val="44546A">
                    <a:lumMod val="75000"/>
                  </a:srgbClr>
                </a:solidFill>
              </a:rPr>
              <a:t>데이터를 보낼 때</a:t>
            </a:r>
            <a:r>
              <a:rPr kumimoji="1" lang="en-US" altLang="ko-KR" b="1" dirty="0">
                <a:solidFill>
                  <a:srgbClr val="44546A">
                    <a:lumMod val="75000"/>
                  </a:srgbClr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D391D0-95AC-95BA-7469-1BD358D5BDA1}"/>
              </a:ext>
            </a:extLst>
          </p:cNvPr>
          <p:cNvSpPr/>
          <p:nvPr/>
        </p:nvSpPr>
        <p:spPr>
          <a:xfrm>
            <a:off x="8457403" y="2258663"/>
            <a:ext cx="1770611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packet(data)</a:t>
            </a:r>
            <a:endParaRPr kumimoji="1"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171087-8224-FDB0-1BC7-D58CD918DA4C}"/>
              </a:ext>
            </a:extLst>
          </p:cNvPr>
          <p:cNvSpPr/>
          <p:nvPr/>
        </p:nvSpPr>
        <p:spPr>
          <a:xfrm>
            <a:off x="7665371" y="2258663"/>
            <a:ext cx="789529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header</a:t>
            </a:r>
            <a:endParaRPr kumimoji="1"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BC10B9-B27C-9B33-DC25-E3E31E857078}"/>
              </a:ext>
            </a:extLst>
          </p:cNvPr>
          <p:cNvSpPr/>
          <p:nvPr/>
        </p:nvSpPr>
        <p:spPr>
          <a:xfrm>
            <a:off x="7665371" y="2487811"/>
            <a:ext cx="2562643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packet(data)</a:t>
            </a:r>
            <a:endParaRPr kumimoji="1"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632FB7-B074-197D-4C1D-4976DBBE5D26}"/>
              </a:ext>
            </a:extLst>
          </p:cNvPr>
          <p:cNvSpPr/>
          <p:nvPr/>
        </p:nvSpPr>
        <p:spPr>
          <a:xfrm>
            <a:off x="6875842" y="2490856"/>
            <a:ext cx="789529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header</a:t>
            </a:r>
            <a:endParaRPr kumimoji="1"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6BD0386-F9DE-9897-1BC4-DF7F07080165}"/>
              </a:ext>
            </a:extLst>
          </p:cNvPr>
          <p:cNvSpPr/>
          <p:nvPr/>
        </p:nvSpPr>
        <p:spPr>
          <a:xfrm>
            <a:off x="6875842" y="2715640"/>
            <a:ext cx="3352171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packet(data)</a:t>
            </a:r>
            <a:endParaRPr kumimoji="1"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691F9A-28A3-DED9-28BE-BA49960719AA}"/>
              </a:ext>
            </a:extLst>
          </p:cNvPr>
          <p:cNvSpPr/>
          <p:nvPr/>
        </p:nvSpPr>
        <p:spPr>
          <a:xfrm>
            <a:off x="6086312" y="2715640"/>
            <a:ext cx="789529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header</a:t>
            </a:r>
            <a:endParaRPr kumimoji="1"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09808B-2BBA-2984-5037-D477DC030B3F}"/>
              </a:ext>
            </a:extLst>
          </p:cNvPr>
          <p:cNvSpPr/>
          <p:nvPr/>
        </p:nvSpPr>
        <p:spPr>
          <a:xfrm>
            <a:off x="6086312" y="2944644"/>
            <a:ext cx="4141701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packet(data)</a:t>
            </a:r>
            <a:endParaRPr kumimoji="1"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3FD2E9-3242-9948-2F31-9B7DC6463213}"/>
              </a:ext>
            </a:extLst>
          </p:cNvPr>
          <p:cNvSpPr/>
          <p:nvPr/>
        </p:nvSpPr>
        <p:spPr>
          <a:xfrm>
            <a:off x="5296783" y="2947427"/>
            <a:ext cx="789529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header</a:t>
            </a:r>
            <a:endParaRPr kumimoji="1"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7C2FEBA-B136-E755-BE7C-539E2607F051}"/>
              </a:ext>
            </a:extLst>
          </p:cNvPr>
          <p:cNvSpPr/>
          <p:nvPr/>
        </p:nvSpPr>
        <p:spPr>
          <a:xfrm>
            <a:off x="5296783" y="3173648"/>
            <a:ext cx="4931229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packet(data)</a:t>
            </a:r>
            <a:endParaRPr kumimoji="1"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4C52A9-E076-4AE3-9F6B-B99043E11E1F}"/>
              </a:ext>
            </a:extLst>
          </p:cNvPr>
          <p:cNvSpPr/>
          <p:nvPr/>
        </p:nvSpPr>
        <p:spPr>
          <a:xfrm>
            <a:off x="4507253" y="3173648"/>
            <a:ext cx="789529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header</a:t>
            </a:r>
            <a:endParaRPr kumimoji="1"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7ACC265-2EC5-64FF-D55A-93EF1790F80D}"/>
              </a:ext>
            </a:extLst>
          </p:cNvPr>
          <p:cNvSpPr/>
          <p:nvPr/>
        </p:nvSpPr>
        <p:spPr>
          <a:xfrm>
            <a:off x="4507252" y="3399463"/>
            <a:ext cx="5720759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packet(data)</a:t>
            </a:r>
            <a:endParaRPr kumimoji="1" lang="ko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9B7106F-A49C-C0BD-1577-247A435ADB6E}"/>
              </a:ext>
            </a:extLst>
          </p:cNvPr>
          <p:cNvSpPr/>
          <p:nvPr/>
        </p:nvSpPr>
        <p:spPr>
          <a:xfrm>
            <a:off x="3717722" y="3399463"/>
            <a:ext cx="789529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header</a:t>
            </a:r>
            <a:endParaRPr kumimoji="1" lang="ko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29D3212-E385-8641-0698-9B95117D22F0}"/>
              </a:ext>
            </a:extLst>
          </p:cNvPr>
          <p:cNvSpPr/>
          <p:nvPr/>
        </p:nvSpPr>
        <p:spPr>
          <a:xfrm>
            <a:off x="3717721" y="3625824"/>
            <a:ext cx="6510289" cy="250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packet(data)</a:t>
            </a:r>
            <a:endParaRPr kumimoji="1"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E2CD137-54A2-C062-EAC9-A745C37B644F}"/>
              </a:ext>
            </a:extLst>
          </p:cNvPr>
          <p:cNvSpPr/>
          <p:nvPr/>
        </p:nvSpPr>
        <p:spPr>
          <a:xfrm>
            <a:off x="2928192" y="3617309"/>
            <a:ext cx="789529" cy="2589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header</a:t>
            </a:r>
            <a:endParaRPr kumimoji="1" lang="ko-KR" altLang="en-US" sz="1400" dirty="0"/>
          </a:p>
        </p:txBody>
      </p:sp>
      <p:sp>
        <p:nvSpPr>
          <p:cNvPr id="46" name="사각형: 둥근 모서리 46">
            <a:extLst>
              <a:ext uri="{FF2B5EF4-FFF2-40B4-BE49-F238E27FC236}">
                <a16:creationId xmlns:a16="http://schemas.microsoft.com/office/drawing/2014/main" id="{88259CDE-CA83-E3BA-73B6-2441A383020D}"/>
              </a:ext>
            </a:extLst>
          </p:cNvPr>
          <p:cNvSpPr/>
          <p:nvPr/>
        </p:nvSpPr>
        <p:spPr>
          <a:xfrm>
            <a:off x="501649" y="6150043"/>
            <a:ext cx="12403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말풍선: 타원형 11">
            <a:extLst>
              <a:ext uri="{FF2B5EF4-FFF2-40B4-BE49-F238E27FC236}">
                <a16:creationId xmlns:a16="http://schemas.microsoft.com/office/drawing/2014/main" id="{93B3140F-0EFE-476C-BF92-7A915442CBE4}"/>
              </a:ext>
            </a:extLst>
          </p:cNvPr>
          <p:cNvSpPr/>
          <p:nvPr/>
        </p:nvSpPr>
        <p:spPr>
          <a:xfrm>
            <a:off x="606851" y="1906277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하트 100">
            <a:extLst>
              <a:ext uri="{FF2B5EF4-FFF2-40B4-BE49-F238E27FC236}">
                <a16:creationId xmlns:a16="http://schemas.microsoft.com/office/drawing/2014/main" id="{B5840DD4-9397-5BB3-EF97-1E161179A11B}"/>
              </a:ext>
            </a:extLst>
          </p:cNvPr>
          <p:cNvSpPr/>
          <p:nvPr/>
        </p:nvSpPr>
        <p:spPr>
          <a:xfrm>
            <a:off x="598518" y="1369304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8C081C80-2344-2C56-0585-61D81D834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61932"/>
              </p:ext>
            </p:extLst>
          </p:nvPr>
        </p:nvGraphicFramePr>
        <p:xfrm>
          <a:off x="841849" y="1173105"/>
          <a:ext cx="948779" cy="540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before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word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application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presentation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session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transport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network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data link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physical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70489"/>
                  </a:ext>
                </a:extLst>
              </a:tr>
            </a:tbl>
          </a:graphicData>
        </a:graphic>
      </p:graphicFrame>
      <p:pic>
        <p:nvPicPr>
          <p:cNvPr id="50" name="그림 49">
            <a:extLst>
              <a:ext uri="{FF2B5EF4-FFF2-40B4-BE49-F238E27FC236}">
                <a16:creationId xmlns:a16="http://schemas.microsoft.com/office/drawing/2014/main" id="{371AA383-B82F-EE4A-2C39-FDD80A70E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2" y="2369081"/>
            <a:ext cx="237461" cy="23746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41A4A5E8-0C8F-D79B-B04A-6B31F0460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45" y="2921153"/>
            <a:ext cx="288826" cy="288826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D15E9804-4AEF-C626-9202-E54046BFD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4" y="3503288"/>
            <a:ext cx="260519" cy="26051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57D366E-251D-EA4B-B326-28F198EDF6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4" y="4084094"/>
            <a:ext cx="236859" cy="23685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E701E1CB-54B8-7543-D83E-0631E07420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3" y="4570640"/>
            <a:ext cx="287018" cy="287018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3D3DE574-3106-E075-9D2D-E2B8CD3ED3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25" y="5124468"/>
            <a:ext cx="225703" cy="225703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636146B3-2847-0A56-912B-B1273E96BC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5681614"/>
            <a:ext cx="161659" cy="161659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23E06055-E1AD-DFE5-EFBA-0051AB2B44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6175804"/>
            <a:ext cx="233436" cy="2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2530318" y="2303741"/>
            <a:ext cx="1263770" cy="1263770"/>
          </a:xfrm>
          <a:prstGeom prst="ellipse">
            <a:avLst/>
          </a:prstGeom>
          <a:solidFill>
            <a:srgbClr val="5B9BD5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2397072" y="2170495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3036202" y="4132114"/>
            <a:ext cx="252000" cy="252000"/>
          </a:xfrm>
          <a:prstGeom prst="ellipse">
            <a:avLst/>
          </a:pr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3097776" y="4193688"/>
            <a:ext cx="128852" cy="128852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2019478" y="4609270"/>
            <a:ext cx="230328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Transport Layer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5057985" y="2303741"/>
            <a:ext cx="1263770" cy="1263770"/>
          </a:xfrm>
          <a:prstGeom prst="ellipse">
            <a:avLst/>
          </a:prstGeom>
          <a:solidFill>
            <a:schemeClr val="bg1"/>
          </a:solidFill>
          <a:ln>
            <a:solidFill>
              <a:srgbClr val="5B9BD5"/>
            </a:solidFill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4924739" y="2170495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5563869" y="4132114"/>
            <a:ext cx="252000" cy="252000"/>
          </a:xfrm>
          <a:prstGeom prst="ellipse">
            <a:avLst/>
          </a:pr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5625443" y="4193688"/>
            <a:ext cx="128852" cy="128852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4547145" y="4609270"/>
            <a:ext cx="230328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Network Layer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7585652" y="2303741"/>
            <a:ext cx="1263770" cy="1263770"/>
          </a:xfrm>
          <a:prstGeom prst="ellipse">
            <a:avLst/>
          </a:prstGeom>
          <a:solidFill>
            <a:schemeClr val="bg1"/>
          </a:solidFill>
          <a:ln>
            <a:solidFill>
              <a:srgbClr val="5B9BD5"/>
            </a:solidFill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7452406" y="2170495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8091536" y="4132114"/>
            <a:ext cx="252000" cy="252000"/>
          </a:xfrm>
          <a:prstGeom prst="ellipse">
            <a:avLst/>
          </a:pr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8153110" y="4193688"/>
            <a:ext cx="128852" cy="128852"/>
          </a:xfrm>
          <a:prstGeom prst="ellipse">
            <a:avLst/>
          </a:prstGeom>
          <a:solidFill>
            <a:schemeClr val="bg1"/>
          </a:solidFill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7074812" y="4609270"/>
            <a:ext cx="230328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Data Link Layer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10113319" y="2303741"/>
            <a:ext cx="1263770" cy="1263770"/>
          </a:xfrm>
          <a:prstGeom prst="ellipse">
            <a:avLst/>
          </a:prstGeom>
          <a:solidFill>
            <a:schemeClr val="bg1"/>
          </a:solidFill>
          <a:ln>
            <a:solidFill>
              <a:srgbClr val="5B9BD5"/>
            </a:solidFill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9980073" y="2170495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0619203" y="4132114"/>
            <a:ext cx="252000" cy="252000"/>
          </a:xfrm>
          <a:prstGeom prst="ellipse">
            <a:avLst/>
          </a:pr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0680777" y="4193688"/>
            <a:ext cx="128852" cy="128852"/>
          </a:xfrm>
          <a:prstGeom prst="ellipse">
            <a:avLst/>
          </a:prstGeom>
          <a:solidFill>
            <a:schemeClr val="bg1"/>
          </a:solidFill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9602479" y="4609270"/>
            <a:ext cx="229286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Physical Layer</a:t>
            </a:r>
          </a:p>
        </p:txBody>
      </p:sp>
      <p:grpSp>
        <p:nvGrpSpPr>
          <p:cNvPr id="79" name="Group 16">
            <a:extLst>
              <a:ext uri="{FF2B5EF4-FFF2-40B4-BE49-F238E27FC236}">
                <a16:creationId xmlns:a16="http://schemas.microsoft.com/office/drawing/2014/main" id="{6F2DB7B0-136F-4215-A971-B2B205A3FC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07176" y="2786966"/>
            <a:ext cx="252672" cy="290421"/>
            <a:chOff x="1039" y="1681"/>
            <a:chExt cx="1071" cy="1231"/>
          </a:xfrm>
          <a:solidFill>
            <a:srgbClr val="5B9BD5"/>
          </a:solidFill>
        </p:grpSpPr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A167DE8-261F-4143-B646-B9767B56EB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841F4A-CCAC-4C56-BA40-8BB0E1E25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73859074-4243-4DFF-8197-BD2FE1520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C0B5E169-70B1-4CB8-95CB-779DB0747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0" name="Group 36">
            <a:extLst>
              <a:ext uri="{FF2B5EF4-FFF2-40B4-BE49-F238E27FC236}">
                <a16:creationId xmlns:a16="http://schemas.microsoft.com/office/drawing/2014/main" id="{CE41E39C-5455-4948-9A2F-F3E7681E1EF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36294" y="2690444"/>
            <a:ext cx="162482" cy="419745"/>
            <a:chOff x="2375" y="2182"/>
            <a:chExt cx="144" cy="372"/>
          </a:xfrm>
          <a:solidFill>
            <a:srgbClr val="5B9BD5"/>
          </a:solidFill>
        </p:grpSpPr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30B68779-E5F5-4DE1-B82B-08E7737EB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Rectangle 38">
              <a:extLst>
                <a:ext uri="{FF2B5EF4-FFF2-40B4-BE49-F238E27FC236}">
                  <a16:creationId xmlns:a16="http://schemas.microsoft.com/office/drawing/2014/main" id="{C200F098-30A8-439D-B05B-0859A2946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Rectangle 39">
              <a:extLst>
                <a:ext uri="{FF2B5EF4-FFF2-40B4-BE49-F238E27FC236}">
                  <a16:creationId xmlns:a16="http://schemas.microsoft.com/office/drawing/2014/main" id="{3F61559A-1782-415A-BA04-71FBBDC44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Rectangle 40">
              <a:extLst>
                <a:ext uri="{FF2B5EF4-FFF2-40B4-BE49-F238E27FC236}">
                  <a16:creationId xmlns:a16="http://schemas.microsoft.com/office/drawing/2014/main" id="{DD352A9D-52A2-4BD1-8C18-C9E0E9B75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41">
              <a:extLst>
                <a:ext uri="{FF2B5EF4-FFF2-40B4-BE49-F238E27FC236}">
                  <a16:creationId xmlns:a16="http://schemas.microsoft.com/office/drawing/2014/main" id="{6FB5AE26-4179-45B2-BADA-432ADB93B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6" name="타원 95">
            <a:extLst>
              <a:ext uri="{FF2B5EF4-FFF2-40B4-BE49-F238E27FC236}">
                <a16:creationId xmlns:a16="http://schemas.microsoft.com/office/drawing/2014/main" id="{2FD52803-5A10-43A7-EB41-95F28DAA87BE}"/>
              </a:ext>
            </a:extLst>
          </p:cNvPr>
          <p:cNvSpPr/>
          <p:nvPr/>
        </p:nvSpPr>
        <p:spPr>
          <a:xfrm>
            <a:off x="5061317" y="2312446"/>
            <a:ext cx="1263770" cy="1263770"/>
          </a:xfrm>
          <a:prstGeom prst="ellipse">
            <a:avLst/>
          </a:prstGeom>
          <a:solidFill>
            <a:srgbClr val="5B9BD5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A08A39D9-CCEA-D69C-47F5-C1BCF4020068}"/>
              </a:ext>
            </a:extLst>
          </p:cNvPr>
          <p:cNvSpPr/>
          <p:nvPr/>
        </p:nvSpPr>
        <p:spPr>
          <a:xfrm>
            <a:off x="7586182" y="2304612"/>
            <a:ext cx="1263770" cy="1263770"/>
          </a:xfrm>
          <a:prstGeom prst="ellipse">
            <a:avLst/>
          </a:prstGeom>
          <a:solidFill>
            <a:srgbClr val="5B9BD5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1BFDE6F7-BF07-E0D7-5770-4250BB40BB88}"/>
              </a:ext>
            </a:extLst>
          </p:cNvPr>
          <p:cNvSpPr/>
          <p:nvPr/>
        </p:nvSpPr>
        <p:spPr>
          <a:xfrm>
            <a:off x="10113453" y="2304612"/>
            <a:ext cx="1263770" cy="1263770"/>
          </a:xfrm>
          <a:prstGeom prst="ellipse">
            <a:avLst/>
          </a:prstGeom>
          <a:solidFill>
            <a:srgbClr val="5B9BD5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86BD88AF-2E0D-86D3-F935-3453498B7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631" y="2627628"/>
            <a:ext cx="615995" cy="6159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7B9471-9DDA-A0F6-7C25-C83306604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523" y="2500902"/>
            <a:ext cx="729357" cy="7293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27A9054-4E48-0CC6-C8FC-F5A1D7E078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206" y="2528223"/>
            <a:ext cx="827683" cy="8276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D1C28F5-6483-3203-D3F7-BD9730D50E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292" y="2578183"/>
            <a:ext cx="729357" cy="729357"/>
          </a:xfrm>
          <a:prstGeom prst="rect">
            <a:avLst/>
          </a:prstGeom>
        </p:spPr>
      </p:pic>
      <p:sp>
        <p:nvSpPr>
          <p:cNvPr id="54" name="사각형: 둥근 모서리 46">
            <a:extLst>
              <a:ext uri="{FF2B5EF4-FFF2-40B4-BE49-F238E27FC236}">
                <a16:creationId xmlns:a16="http://schemas.microsoft.com/office/drawing/2014/main" id="{9604FED7-0D50-A7F6-0AB3-9F18D90E623A}"/>
              </a:ext>
            </a:extLst>
          </p:cNvPr>
          <p:cNvSpPr/>
          <p:nvPr/>
        </p:nvSpPr>
        <p:spPr>
          <a:xfrm>
            <a:off x="501649" y="1294279"/>
            <a:ext cx="12403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말풍선: 타원형 11">
            <a:extLst>
              <a:ext uri="{FF2B5EF4-FFF2-40B4-BE49-F238E27FC236}">
                <a16:creationId xmlns:a16="http://schemas.microsoft.com/office/drawing/2014/main" id="{D481518C-0F2A-51AF-056C-AA39FCE70CF8}"/>
              </a:ext>
            </a:extLst>
          </p:cNvPr>
          <p:cNvSpPr/>
          <p:nvPr/>
        </p:nvSpPr>
        <p:spPr>
          <a:xfrm>
            <a:off x="606851" y="1906277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하트 100">
            <a:extLst>
              <a:ext uri="{FF2B5EF4-FFF2-40B4-BE49-F238E27FC236}">
                <a16:creationId xmlns:a16="http://schemas.microsoft.com/office/drawing/2014/main" id="{5207B79F-42AB-4E01-C664-8CBA926D39D0}"/>
              </a:ext>
            </a:extLst>
          </p:cNvPr>
          <p:cNvSpPr/>
          <p:nvPr/>
        </p:nvSpPr>
        <p:spPr>
          <a:xfrm>
            <a:off x="598518" y="1369304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3A2E3E25-A370-A251-530A-E535C2137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979840"/>
              </p:ext>
            </p:extLst>
          </p:nvPr>
        </p:nvGraphicFramePr>
        <p:xfrm>
          <a:off x="841849" y="1173105"/>
          <a:ext cx="948779" cy="540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before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word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application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presentation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session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transport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network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data link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physical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70489"/>
                  </a:ext>
                </a:extLst>
              </a:tr>
            </a:tbl>
          </a:graphicData>
        </a:graphic>
      </p:graphicFrame>
      <p:pic>
        <p:nvPicPr>
          <p:cNvPr id="62" name="그림 61">
            <a:extLst>
              <a:ext uri="{FF2B5EF4-FFF2-40B4-BE49-F238E27FC236}">
                <a16:creationId xmlns:a16="http://schemas.microsoft.com/office/drawing/2014/main" id="{66FD8BF4-9E18-C3A4-A86C-8F0636739F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2" y="2369081"/>
            <a:ext cx="237461" cy="237461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86EA4775-719A-DCE4-BBD9-D9CC962DEB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45" y="2921153"/>
            <a:ext cx="288826" cy="288826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F70A0BB2-F25E-EA1F-25DD-0620EB926B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4" y="3503288"/>
            <a:ext cx="260519" cy="260519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54178534-7A33-2E2C-822E-8765987880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4" y="4084094"/>
            <a:ext cx="236859" cy="236859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45A065F5-EACE-F28C-366C-2A29CA9CC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3" y="4570640"/>
            <a:ext cx="287018" cy="287018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312A1E60-A482-C4A5-582C-514B545EE6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25" y="5124468"/>
            <a:ext cx="225703" cy="225703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DA5791B2-6125-8C07-83F7-33563E79F7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5681614"/>
            <a:ext cx="161659" cy="161659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844ED192-7C12-FAFB-7475-00387DE23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6175804"/>
            <a:ext cx="233436" cy="2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06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endParaRPr lang="en-US" altLang="ko-KR" sz="2000" b="1" i="1" kern="0" dirty="0"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C22E0-93E9-70E9-000F-77CAFC539F1E}"/>
              </a:ext>
            </a:extLst>
          </p:cNvPr>
          <p:cNvSpPr txBox="1"/>
          <p:nvPr/>
        </p:nvSpPr>
        <p:spPr>
          <a:xfrm>
            <a:off x="5143430" y="3310348"/>
            <a:ext cx="2270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>
                <a:solidFill>
                  <a:srgbClr val="44546A">
                    <a:lumMod val="75000"/>
                  </a:srgbClr>
                </a:solidFill>
              </a:rPr>
              <a:t>Thank you</a:t>
            </a: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9957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ko-KR" altLang="en-US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시작하기 전에</a:t>
            </a:r>
            <a:endParaRPr lang="en-US" altLang="ko-KR" sz="2000" b="1" i="1" kern="0" dirty="0"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7393480" y="2239243"/>
            <a:ext cx="4193411" cy="2689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OSI 7-Layers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의 구조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OSI 7-Layers</a:t>
            </a:r>
            <a:r>
              <a:rPr lang="ko-KR" altLang="en-US" sz="1400" b="1" dirty="0" err="1">
                <a:solidFill>
                  <a:srgbClr val="44546A">
                    <a:lumMod val="75000"/>
                  </a:srgbClr>
                </a:solidFill>
              </a:rPr>
              <a:t>를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 설명하기 전에 간단하게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       네트워크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용어에 대한 설명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각 계층의 역할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발표 형식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: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Top-down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 방식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172983-5312-1DD3-2233-E6DE7B81D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894" y="1895629"/>
            <a:ext cx="4747157" cy="3466529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99522DAC-4D4B-6ECA-A3BA-56DF29B204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3314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사각형: 둥근 모서리 46">
            <a:extLst>
              <a:ext uri="{FF2B5EF4-FFF2-40B4-BE49-F238E27FC236}">
                <a16:creationId xmlns:a16="http://schemas.microsoft.com/office/drawing/2014/main" id="{BEB156B0-F05A-D83F-8A03-45B1799E6000}"/>
              </a:ext>
            </a:extLst>
          </p:cNvPr>
          <p:cNvSpPr/>
          <p:nvPr/>
        </p:nvSpPr>
        <p:spPr>
          <a:xfrm>
            <a:off x="501649" y="1819794"/>
            <a:ext cx="12403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말풍선: 타원형 11">
            <a:extLst>
              <a:ext uri="{FF2B5EF4-FFF2-40B4-BE49-F238E27FC236}">
                <a16:creationId xmlns:a16="http://schemas.microsoft.com/office/drawing/2014/main" id="{9C8F22B5-8C01-B42D-991D-91B7D216A2D2}"/>
              </a:ext>
            </a:extLst>
          </p:cNvPr>
          <p:cNvSpPr/>
          <p:nvPr/>
        </p:nvSpPr>
        <p:spPr>
          <a:xfrm>
            <a:off x="606851" y="1906277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하트 100">
            <a:extLst>
              <a:ext uri="{FF2B5EF4-FFF2-40B4-BE49-F238E27FC236}">
                <a16:creationId xmlns:a16="http://schemas.microsoft.com/office/drawing/2014/main" id="{A6B08557-8FE6-EBCA-A603-C9D590E28225}"/>
              </a:ext>
            </a:extLst>
          </p:cNvPr>
          <p:cNvSpPr/>
          <p:nvPr/>
        </p:nvSpPr>
        <p:spPr>
          <a:xfrm>
            <a:off x="598518" y="1369304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B61A3042-2B4B-6066-5DF4-26DCD0FAE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736039"/>
              </p:ext>
            </p:extLst>
          </p:nvPr>
        </p:nvGraphicFramePr>
        <p:xfrm>
          <a:off x="841849" y="1173105"/>
          <a:ext cx="948779" cy="540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word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application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presentation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session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transport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network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data link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physical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70489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FD452693-7D68-662B-9C25-72010D74D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2" y="2369081"/>
            <a:ext cx="237461" cy="23746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CCA85D8-1326-5C57-7B6F-1B9BB3874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45" y="2921153"/>
            <a:ext cx="288826" cy="28882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06AA03D-4CCC-66DA-6F9A-2153C79474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4" y="3503288"/>
            <a:ext cx="260519" cy="26051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6E2A95A-8987-D08E-75BB-4351B185B7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4" y="4084094"/>
            <a:ext cx="236859" cy="23685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ADE5D6B-5F4D-148B-F495-E60FDCE7EE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3" y="4570640"/>
            <a:ext cx="287018" cy="28701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A2025A5-FD49-B39D-3C13-7DD0AA5565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25" y="5124468"/>
            <a:ext cx="225703" cy="2257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514118-DCBD-F319-D315-BF1B3CCC7A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5681614"/>
            <a:ext cx="161659" cy="16165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093A41D-FFF5-D11D-7624-2439176FE1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6175804"/>
            <a:ext cx="233436" cy="2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8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Word</a:t>
            </a:r>
          </a:p>
        </p:txBody>
      </p:sp>
      <p:pic>
        <p:nvPicPr>
          <p:cNvPr id="1026" name="Picture 2" descr="Static host route example network">
            <a:extLst>
              <a:ext uri="{FF2B5EF4-FFF2-40B4-BE49-F238E27FC236}">
                <a16:creationId xmlns:a16="http://schemas.microsoft.com/office/drawing/2014/main" id="{4B9A3E89-0FC6-799C-4F27-3B969104B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005" y="2452187"/>
            <a:ext cx="4758973" cy="246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4AADF7-647F-B9FF-8EEB-B0B1E1B5FF6E}"/>
              </a:ext>
            </a:extLst>
          </p:cNvPr>
          <p:cNvSpPr/>
          <p:nvPr/>
        </p:nvSpPr>
        <p:spPr>
          <a:xfrm>
            <a:off x="6982634" y="520270"/>
            <a:ext cx="4193411" cy="594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네트워크</a:t>
            </a: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(Network)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: 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컴퓨터를 두 대 이상 연결하여 서로 데이터를 전송할 수 있는 통신망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세그먼트</a:t>
            </a: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(Segment)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: 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데이터를 보내면 세그먼트라는 단위로 쪼갬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각 세그먼트에 헤더를 붙임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패킷</a:t>
            </a: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(Packet)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: 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헤더가 붙여진 정보 패키지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헤더</a:t>
            </a: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(Header)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: 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패킷 앞부분에 전송할 때 필요한 정보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프로토콜</a:t>
            </a: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(Protocol)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: 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통신을 하기 위한 규칙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포워딩</a:t>
            </a: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1200" b="1" dirty="0" err="1">
                <a:solidFill>
                  <a:srgbClr val="44546A">
                    <a:lumMod val="75000"/>
                  </a:srgbClr>
                </a:solidFill>
              </a:rPr>
              <a:t>Forwading</a:t>
            </a: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전달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데이터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패킷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)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가 라우터의 입력 링크에 도달했을 때 라우터는 그 패킷을 적절한 출력 링크로 이동 시킴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err="1">
                <a:solidFill>
                  <a:srgbClr val="44546A">
                    <a:lumMod val="75000"/>
                  </a:srgbClr>
                </a:solidFill>
              </a:rPr>
              <a:t>라우트</a:t>
            </a: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(Route)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: 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출발지에서 목적지까지 데이터가 가는 경로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(Routing)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최단경로탐색 알고리즘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–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Dijkstra algorithm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44546A">
                    <a:lumMod val="75000"/>
                  </a:srgbClr>
                </a:solidFill>
              </a:rPr>
              <a:t>라우트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해주는 기계를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‘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라우터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’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라 함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7" name="사각형: 둥근 모서리 46">
            <a:extLst>
              <a:ext uri="{FF2B5EF4-FFF2-40B4-BE49-F238E27FC236}">
                <a16:creationId xmlns:a16="http://schemas.microsoft.com/office/drawing/2014/main" id="{75DDCC41-7F32-15A6-F202-0802FBC1D8C5}"/>
              </a:ext>
            </a:extLst>
          </p:cNvPr>
          <p:cNvSpPr/>
          <p:nvPr/>
        </p:nvSpPr>
        <p:spPr>
          <a:xfrm>
            <a:off x="501649" y="2334799"/>
            <a:ext cx="12403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말풍선: 타원형 11">
            <a:extLst>
              <a:ext uri="{FF2B5EF4-FFF2-40B4-BE49-F238E27FC236}">
                <a16:creationId xmlns:a16="http://schemas.microsoft.com/office/drawing/2014/main" id="{0112D816-A97D-4DD1-D737-FBCE4242F8BA}"/>
              </a:ext>
            </a:extLst>
          </p:cNvPr>
          <p:cNvSpPr/>
          <p:nvPr/>
        </p:nvSpPr>
        <p:spPr>
          <a:xfrm>
            <a:off x="606851" y="1906277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하트 100">
            <a:extLst>
              <a:ext uri="{FF2B5EF4-FFF2-40B4-BE49-F238E27FC236}">
                <a16:creationId xmlns:a16="http://schemas.microsoft.com/office/drawing/2014/main" id="{E2687C5B-2933-9565-6CD3-5BD6FB2452A6}"/>
              </a:ext>
            </a:extLst>
          </p:cNvPr>
          <p:cNvSpPr/>
          <p:nvPr/>
        </p:nvSpPr>
        <p:spPr>
          <a:xfrm>
            <a:off x="598518" y="1369304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06AD345-645E-EA9A-0B8F-A91F53F0F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275845"/>
              </p:ext>
            </p:extLst>
          </p:nvPr>
        </p:nvGraphicFramePr>
        <p:xfrm>
          <a:off x="841849" y="1173105"/>
          <a:ext cx="948779" cy="540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before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word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application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presentation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session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transport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network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data link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physical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70489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CBF36598-5B22-9A9E-7CF2-BBBF15DA8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2" y="2369081"/>
            <a:ext cx="237461" cy="23746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531F9D8-91F0-9F4D-BF38-458E3E1D3C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45" y="2921153"/>
            <a:ext cx="288826" cy="28882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A5A0C41-9CA6-9684-56F1-5B7AD2AEB5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4" y="3503288"/>
            <a:ext cx="260519" cy="26051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B52CE5E-F697-8B12-D545-5538AFBCCF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4" y="4084094"/>
            <a:ext cx="236859" cy="23685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05329C0-9471-20E3-D634-D4304F2BAC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3" y="4570640"/>
            <a:ext cx="287018" cy="28701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4F4ECA4-FAC3-59A6-1F57-1139D06BC6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25" y="5124468"/>
            <a:ext cx="225703" cy="22570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9300F18-9109-5079-1588-78BDE1C53F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5681614"/>
            <a:ext cx="161659" cy="16165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2358A15-B9A6-5C25-91E3-96852E57FA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6175804"/>
            <a:ext cx="233436" cy="2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2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40821" y="0"/>
            <a:ext cx="8551179" cy="6858000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endParaRPr lang="en-US" altLang="ko-KR" sz="2000" b="1" i="1" kern="0" dirty="0"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22784-F8C9-7545-C77C-AF868FD9E6E1}"/>
              </a:ext>
            </a:extLst>
          </p:cNvPr>
          <p:cNvSpPr txBox="1"/>
          <p:nvPr/>
        </p:nvSpPr>
        <p:spPr>
          <a:xfrm>
            <a:off x="2072080" y="2470530"/>
            <a:ext cx="156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응용 계층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7338A6-64D8-5C8D-C4B1-E461CE20A8CC}"/>
              </a:ext>
            </a:extLst>
          </p:cNvPr>
          <p:cNvSpPr txBox="1"/>
          <p:nvPr/>
        </p:nvSpPr>
        <p:spPr>
          <a:xfrm>
            <a:off x="3640821" y="2634251"/>
            <a:ext cx="278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8C96B1"/>
                </a:solidFill>
              </a:rPr>
              <a:t>Application Layer</a:t>
            </a:r>
            <a:endParaRPr kumimoji="1" lang="ko-KR" altLang="en-US" sz="2400" dirty="0">
              <a:solidFill>
                <a:srgbClr val="8C96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81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Application</a:t>
            </a:r>
            <a:r>
              <a:rPr lang="ko-KR" altLang="en-US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Layer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4AADF7-647F-B9FF-8EEB-B0B1E1B5FF6E}"/>
              </a:ext>
            </a:extLst>
          </p:cNvPr>
          <p:cNvSpPr/>
          <p:nvPr/>
        </p:nvSpPr>
        <p:spPr>
          <a:xfrm>
            <a:off x="2194839" y="2085638"/>
            <a:ext cx="9341266" cy="4465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세션계층에서 응용계층까지의 상위계층의 주된 기능은 데이터를 송수신하는 양쪽의 종점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종단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)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컴퓨터 내의 </a:t>
            </a: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프로세스 간의 통신 프로콜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이라 할 수 있음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네트워크 애플리케이션은 컴퓨터 네트워크의 존재 이유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웹 서핑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검색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메시징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P2P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파일 공유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페이스북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1200" dirty="0" err="1">
                <a:solidFill>
                  <a:srgbClr val="44546A">
                    <a:lumMod val="75000"/>
                  </a:srgbClr>
                </a:solidFill>
              </a:rPr>
              <a:t>넷플릭스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인스타그램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트위터 등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즉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애플리케이션이 동작하는 계층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이라서 응용 계층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응용 계층에서는 클라이언트의 요청을 전달하기 위해 </a:t>
            </a: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서버가 이해할 수 있는 메시지로 변환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하고 표현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1200" dirty="0" err="1">
                <a:solidFill>
                  <a:srgbClr val="44546A">
                    <a:lumMod val="75000"/>
                  </a:srgbClr>
                </a:solidFill>
              </a:rPr>
              <a:t>Presentaion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계층에 데이터를 보냄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반대로 데이터를 받는 상황이면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클라이언트가 이해할 수 있는 메시지로 변환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클라이언트 측 애플리케이션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웹 브라우저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메일 프로그램 등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)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이 서버 측 애플리케이션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웹 서버 프로그램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메일 서버 프로그램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)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과 통신을 하려면 </a:t>
            </a: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응용 계층의 프로토콜을 필요로 함</a:t>
            </a:r>
            <a:endParaRPr lang="en-US" altLang="ko-KR" sz="1200" b="1" dirty="0">
              <a:solidFill>
                <a:srgbClr val="44546A">
                  <a:lumMod val="75000"/>
                </a:srgb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HTTP/HTTPS(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웹 사이트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), FTP(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파일을 전송할 때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), SMTP(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메일을 보낼 때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), POP3(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메일을 받을 때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), DNS(IP 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주소 해석</a:t>
            </a:r>
            <a:r>
              <a:rPr lang="en-US" altLang="ko-KR" sz="1200" dirty="0">
                <a:solidFill>
                  <a:srgbClr val="44546A">
                    <a:lumMod val="75000"/>
                  </a:srgbClr>
                </a:solidFill>
              </a:rPr>
              <a:t>)</a:t>
            </a: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 등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C22E0-93E9-70E9-000F-77CAFC539F1E}"/>
              </a:ext>
            </a:extLst>
          </p:cNvPr>
          <p:cNvSpPr txBox="1"/>
          <p:nvPr/>
        </p:nvSpPr>
        <p:spPr>
          <a:xfrm>
            <a:off x="2037679" y="1369304"/>
            <a:ext cx="212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응용 계층의 역할</a:t>
            </a:r>
            <a:endParaRPr kumimoji="1" lang="ko-KR" altLang="en-US" dirty="0"/>
          </a:p>
        </p:txBody>
      </p:sp>
      <p:sp>
        <p:nvSpPr>
          <p:cNvPr id="17" name="사각형: 둥근 모서리 46">
            <a:extLst>
              <a:ext uri="{FF2B5EF4-FFF2-40B4-BE49-F238E27FC236}">
                <a16:creationId xmlns:a16="http://schemas.microsoft.com/office/drawing/2014/main" id="{E409FF80-EF50-5F8F-8A98-E0BECF5A8B7C}"/>
              </a:ext>
            </a:extLst>
          </p:cNvPr>
          <p:cNvSpPr/>
          <p:nvPr/>
        </p:nvSpPr>
        <p:spPr>
          <a:xfrm>
            <a:off x="501649" y="2902360"/>
            <a:ext cx="12403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말풍선: 타원형 11">
            <a:extLst>
              <a:ext uri="{FF2B5EF4-FFF2-40B4-BE49-F238E27FC236}">
                <a16:creationId xmlns:a16="http://schemas.microsoft.com/office/drawing/2014/main" id="{C0137A8B-A9FB-2CBF-8E4F-20E1FCE5D7E0}"/>
              </a:ext>
            </a:extLst>
          </p:cNvPr>
          <p:cNvSpPr/>
          <p:nvPr/>
        </p:nvSpPr>
        <p:spPr>
          <a:xfrm>
            <a:off x="606851" y="1906277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하트 100">
            <a:extLst>
              <a:ext uri="{FF2B5EF4-FFF2-40B4-BE49-F238E27FC236}">
                <a16:creationId xmlns:a16="http://schemas.microsoft.com/office/drawing/2014/main" id="{2CDC4E49-1B12-5BA9-B64F-D09AE79F1D3E}"/>
              </a:ext>
            </a:extLst>
          </p:cNvPr>
          <p:cNvSpPr/>
          <p:nvPr/>
        </p:nvSpPr>
        <p:spPr>
          <a:xfrm>
            <a:off x="598518" y="1369304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71F34C13-10C0-FE28-E8C3-6BAF37B7D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567941"/>
              </p:ext>
            </p:extLst>
          </p:nvPr>
        </p:nvGraphicFramePr>
        <p:xfrm>
          <a:off x="841849" y="1173105"/>
          <a:ext cx="948779" cy="540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before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word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application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presentation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session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transport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network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data link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physical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70489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E6439864-32DC-92B9-8E67-F54102AF0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2" y="2369081"/>
            <a:ext cx="237461" cy="23746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12F8851-F09E-994B-15C6-E23C1DA11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45" y="2921153"/>
            <a:ext cx="288826" cy="28882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FB1C991-44F0-DA0F-A81F-B435A457CE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4" y="3503288"/>
            <a:ext cx="260519" cy="26051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55C13AD-645E-FC6C-FDBF-8B83E1F3F2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4" y="4084094"/>
            <a:ext cx="236859" cy="23685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15313CD-A676-C219-EBA4-F642B453E3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3" y="4570640"/>
            <a:ext cx="287018" cy="28701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7F6F2AC-6D03-108C-F0D9-33B886AD33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25" y="5124468"/>
            <a:ext cx="225703" cy="22570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4A13550-3052-51E8-D862-670CA82E6A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5681614"/>
            <a:ext cx="161659" cy="16165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FC9641F-9702-FA0A-7F11-1AFAABCEB7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6175804"/>
            <a:ext cx="233436" cy="2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Application</a:t>
            </a:r>
            <a:r>
              <a:rPr lang="ko-KR" altLang="en-US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Layer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4AADF7-647F-B9FF-8EEB-B0B1E1B5FF6E}"/>
              </a:ext>
            </a:extLst>
          </p:cNvPr>
          <p:cNvSpPr/>
          <p:nvPr/>
        </p:nvSpPr>
        <p:spPr>
          <a:xfrm>
            <a:off x="2850734" y="5135932"/>
            <a:ext cx="9341266" cy="772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항상 켜져 있는 웹 서버는 클라이언트로부터 요청이 올 때까지 대기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클라이언트로부터 객체를 요청 받으면 서버는 클라이언트에 요청된 객체를 보내 응답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C22E0-93E9-70E9-000F-77CAFC539F1E}"/>
              </a:ext>
            </a:extLst>
          </p:cNvPr>
          <p:cNvSpPr txBox="1"/>
          <p:nvPr/>
        </p:nvSpPr>
        <p:spPr>
          <a:xfrm>
            <a:off x="2037679" y="1369304"/>
            <a:ext cx="549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응용 계층의 구조</a:t>
            </a:r>
            <a:r>
              <a:rPr lang="en-US" altLang="ko-KR" b="1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클라이언트 </a:t>
            </a:r>
            <a:r>
              <a:rPr lang="en-US" altLang="ko-KR" b="1" dirty="0">
                <a:solidFill>
                  <a:srgbClr val="44546A">
                    <a:lumMod val="75000"/>
                  </a:srgbClr>
                </a:solidFill>
              </a:rPr>
              <a:t>–</a:t>
            </a: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 서버</a:t>
            </a:r>
            <a:r>
              <a:rPr lang="en-US" altLang="ko-KR" b="1" dirty="0">
                <a:solidFill>
                  <a:srgbClr val="44546A">
                    <a:lumMod val="75000"/>
                  </a:srgbClr>
                </a:solidFill>
              </a:rPr>
              <a:t>)</a:t>
            </a: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D3E9FE-9BAF-AAF8-A136-1BD926E67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08" y="1899735"/>
            <a:ext cx="5725850" cy="3058529"/>
          </a:xfrm>
          <a:prstGeom prst="rect">
            <a:avLst/>
          </a:prstGeom>
        </p:spPr>
      </p:pic>
      <p:sp>
        <p:nvSpPr>
          <p:cNvPr id="30" name="사각형: 둥근 모서리 46">
            <a:extLst>
              <a:ext uri="{FF2B5EF4-FFF2-40B4-BE49-F238E27FC236}">
                <a16:creationId xmlns:a16="http://schemas.microsoft.com/office/drawing/2014/main" id="{FCE87CFA-95FC-3795-F13F-E78CAD192AB7}"/>
              </a:ext>
            </a:extLst>
          </p:cNvPr>
          <p:cNvSpPr/>
          <p:nvPr/>
        </p:nvSpPr>
        <p:spPr>
          <a:xfrm>
            <a:off x="501649" y="2902360"/>
            <a:ext cx="12403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말풍선: 타원형 11">
            <a:extLst>
              <a:ext uri="{FF2B5EF4-FFF2-40B4-BE49-F238E27FC236}">
                <a16:creationId xmlns:a16="http://schemas.microsoft.com/office/drawing/2014/main" id="{D1A2BC15-1EDE-28DF-2AFF-211AFA5224C7}"/>
              </a:ext>
            </a:extLst>
          </p:cNvPr>
          <p:cNvSpPr/>
          <p:nvPr/>
        </p:nvSpPr>
        <p:spPr>
          <a:xfrm>
            <a:off x="606851" y="1906277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하트 100">
            <a:extLst>
              <a:ext uri="{FF2B5EF4-FFF2-40B4-BE49-F238E27FC236}">
                <a16:creationId xmlns:a16="http://schemas.microsoft.com/office/drawing/2014/main" id="{6FA5A1C8-5FFB-F0E9-D0F7-DC6808649796}"/>
              </a:ext>
            </a:extLst>
          </p:cNvPr>
          <p:cNvSpPr/>
          <p:nvPr/>
        </p:nvSpPr>
        <p:spPr>
          <a:xfrm>
            <a:off x="598518" y="1369304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A7F7B8E-0DF0-7CFC-4A8B-752B3D7E4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825795"/>
              </p:ext>
            </p:extLst>
          </p:nvPr>
        </p:nvGraphicFramePr>
        <p:xfrm>
          <a:off x="841849" y="1173105"/>
          <a:ext cx="948779" cy="540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before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word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application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presentation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session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transport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network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data link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physical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70489"/>
                  </a:ext>
                </a:extLst>
              </a:tr>
            </a:tbl>
          </a:graphicData>
        </a:graphic>
      </p:graphicFrame>
      <p:pic>
        <p:nvPicPr>
          <p:cNvPr id="35" name="그림 34">
            <a:extLst>
              <a:ext uri="{FF2B5EF4-FFF2-40B4-BE49-F238E27FC236}">
                <a16:creationId xmlns:a16="http://schemas.microsoft.com/office/drawing/2014/main" id="{F966091A-CD34-FCA0-BA05-5EF1B9C2A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2" y="2369081"/>
            <a:ext cx="237461" cy="23746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A4D091F-6012-1135-D454-BCE4A436AD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45" y="2921153"/>
            <a:ext cx="288826" cy="28882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1790E3F-5DBF-CF1C-645A-368205AFCB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4" y="3503288"/>
            <a:ext cx="260519" cy="26051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477B39D2-2E74-9A78-64B3-93F5723079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4" y="4084094"/>
            <a:ext cx="236859" cy="2368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7AE2F54-50F5-4FF6-9A6F-6B7219A021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3" y="4570640"/>
            <a:ext cx="287018" cy="287018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E7BCC2C-D154-F237-1D3A-1A83224893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25" y="5124468"/>
            <a:ext cx="225703" cy="2257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0BE1533-EFCA-4D92-A964-18B8BF4276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5681614"/>
            <a:ext cx="161659" cy="16165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261732B5-B2D8-0E9D-F837-5A76CEEAE2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6175804"/>
            <a:ext cx="233436" cy="2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0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Application</a:t>
            </a:r>
            <a:r>
              <a:rPr lang="ko-KR" altLang="en-US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b="1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C22E0-93E9-70E9-000F-77CAFC539F1E}"/>
              </a:ext>
            </a:extLst>
          </p:cNvPr>
          <p:cNvSpPr txBox="1"/>
          <p:nvPr/>
        </p:nvSpPr>
        <p:spPr>
          <a:xfrm>
            <a:off x="2037679" y="1369304"/>
            <a:ext cx="549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44546A">
                    <a:lumMod val="75000"/>
                  </a:srgbClr>
                </a:solidFill>
              </a:rPr>
              <a:t>데이터 상황</a:t>
            </a:r>
            <a:r>
              <a:rPr kumimoji="1" lang="en-US" altLang="ko-KR" b="1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kumimoji="1" lang="ko-KR" altLang="en-US" b="1" dirty="0">
                <a:solidFill>
                  <a:srgbClr val="44546A">
                    <a:lumMod val="75000"/>
                  </a:srgbClr>
                </a:solidFill>
              </a:rPr>
              <a:t>데이터를 보낼 때</a:t>
            </a:r>
            <a:r>
              <a:rPr kumimoji="1" lang="en-US" altLang="ko-KR" b="1" dirty="0">
                <a:solidFill>
                  <a:srgbClr val="44546A">
                    <a:lumMod val="75000"/>
                  </a:srgbClr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D391D0-95AC-95BA-7469-1BD358D5BDA1}"/>
              </a:ext>
            </a:extLst>
          </p:cNvPr>
          <p:cNvSpPr/>
          <p:nvPr/>
        </p:nvSpPr>
        <p:spPr>
          <a:xfrm>
            <a:off x="6888031" y="2252984"/>
            <a:ext cx="1770611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packet(data)</a:t>
            </a:r>
            <a:endParaRPr kumimoji="1"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171087-8224-FDB0-1BC7-D58CD918DA4C}"/>
              </a:ext>
            </a:extLst>
          </p:cNvPr>
          <p:cNvSpPr/>
          <p:nvPr/>
        </p:nvSpPr>
        <p:spPr>
          <a:xfrm>
            <a:off x="6095999" y="2252984"/>
            <a:ext cx="789529" cy="2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header</a:t>
            </a:r>
            <a:endParaRPr kumimoji="1"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8E0C0F-CA0B-EF86-FCB6-FFCF4F941E3E}"/>
              </a:ext>
            </a:extLst>
          </p:cNvPr>
          <p:cNvSpPr/>
          <p:nvPr/>
        </p:nvSpPr>
        <p:spPr>
          <a:xfrm>
            <a:off x="4854633" y="2921153"/>
            <a:ext cx="3804009" cy="2922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윗</a:t>
            </a:r>
            <a:r>
              <a:rPr kumimoji="1" lang="ko-KR" altLang="en-US" dirty="0"/>
              <a:t> 계층에서 아직 데이터를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받지 못한 다른 계층들</a:t>
            </a:r>
          </a:p>
        </p:txBody>
      </p:sp>
      <p:sp>
        <p:nvSpPr>
          <p:cNvPr id="46" name="사각형: 둥근 모서리 46">
            <a:extLst>
              <a:ext uri="{FF2B5EF4-FFF2-40B4-BE49-F238E27FC236}">
                <a16:creationId xmlns:a16="http://schemas.microsoft.com/office/drawing/2014/main" id="{595C4D16-855E-2A7A-B65B-887E809D7060}"/>
              </a:ext>
            </a:extLst>
          </p:cNvPr>
          <p:cNvSpPr/>
          <p:nvPr/>
        </p:nvSpPr>
        <p:spPr>
          <a:xfrm>
            <a:off x="501649" y="2902360"/>
            <a:ext cx="12403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말풍선: 타원형 11">
            <a:extLst>
              <a:ext uri="{FF2B5EF4-FFF2-40B4-BE49-F238E27FC236}">
                <a16:creationId xmlns:a16="http://schemas.microsoft.com/office/drawing/2014/main" id="{FD3757B8-51F5-A076-39DD-F21627EC6E32}"/>
              </a:ext>
            </a:extLst>
          </p:cNvPr>
          <p:cNvSpPr/>
          <p:nvPr/>
        </p:nvSpPr>
        <p:spPr>
          <a:xfrm>
            <a:off x="606851" y="1906277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하트 100">
            <a:extLst>
              <a:ext uri="{FF2B5EF4-FFF2-40B4-BE49-F238E27FC236}">
                <a16:creationId xmlns:a16="http://schemas.microsoft.com/office/drawing/2014/main" id="{F04BE188-253B-E8F2-6119-4C8C4DF3390B}"/>
              </a:ext>
            </a:extLst>
          </p:cNvPr>
          <p:cNvSpPr/>
          <p:nvPr/>
        </p:nvSpPr>
        <p:spPr>
          <a:xfrm>
            <a:off x="598518" y="1369304"/>
            <a:ext cx="154414" cy="154414"/>
          </a:xfrm>
          <a:prstGeom prst="hear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C79228B6-8662-F41A-22F0-2343758F1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825795"/>
              </p:ext>
            </p:extLst>
          </p:nvPr>
        </p:nvGraphicFramePr>
        <p:xfrm>
          <a:off x="841849" y="1173105"/>
          <a:ext cx="948779" cy="540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contents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before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word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application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presentation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session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transport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network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data link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physical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70489"/>
                  </a:ext>
                </a:extLst>
              </a:tr>
            </a:tbl>
          </a:graphicData>
        </a:graphic>
      </p:graphicFrame>
      <p:pic>
        <p:nvPicPr>
          <p:cNvPr id="50" name="그림 49">
            <a:extLst>
              <a:ext uri="{FF2B5EF4-FFF2-40B4-BE49-F238E27FC236}">
                <a16:creationId xmlns:a16="http://schemas.microsoft.com/office/drawing/2014/main" id="{F9FB849E-59D1-B552-3645-CFE1CA02C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2" y="2369081"/>
            <a:ext cx="237461" cy="23746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4EA113F9-6C54-5B8C-F02E-0074ACABE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45" y="2921153"/>
            <a:ext cx="288826" cy="288826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31EF51E3-04DE-98D2-5B28-392746E24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4" y="3503288"/>
            <a:ext cx="260519" cy="26051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AE0DBA7A-D523-E255-E1B8-169536B00E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4" y="4084094"/>
            <a:ext cx="236859" cy="23685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D118DE8-C965-C734-1B96-6E1AA602DD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3" y="4570640"/>
            <a:ext cx="287018" cy="287018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5C13E988-BC33-A8B7-31A8-305EF4F341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25" y="5124468"/>
            <a:ext cx="225703" cy="225703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9BF9DF81-0B1A-A46C-2192-C9ED95ADF7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5681614"/>
            <a:ext cx="161659" cy="161659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74A9954C-05F9-F943-BAC6-7559CE642C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5" y="6175804"/>
            <a:ext cx="233436" cy="2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734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2516</Words>
  <Application>Microsoft Macintosh PowerPoint</Application>
  <PresentationFormat>와이드스크린</PresentationFormat>
  <Paragraphs>623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Tmon몬소리 Black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jin jeongwoo</cp:lastModifiedBy>
  <cp:revision>240</cp:revision>
  <dcterms:created xsi:type="dcterms:W3CDTF">2022-05-10T14:42:24Z</dcterms:created>
  <dcterms:modified xsi:type="dcterms:W3CDTF">2022-05-27T01:53:30Z</dcterms:modified>
</cp:coreProperties>
</file>