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5" r:id="rId3"/>
    <p:sldId id="295" r:id="rId4"/>
    <p:sldId id="280" r:id="rId5"/>
    <p:sldId id="294" r:id="rId6"/>
    <p:sldId id="261" r:id="rId7"/>
    <p:sldId id="259" r:id="rId8"/>
    <p:sldId id="277" r:id="rId9"/>
    <p:sldId id="287" r:id="rId10"/>
    <p:sldId id="270" r:id="rId11"/>
    <p:sldId id="281" r:id="rId12"/>
    <p:sldId id="293" r:id="rId13"/>
    <p:sldId id="279" r:id="rId14"/>
    <p:sldId id="271" r:id="rId15"/>
    <p:sldId id="272" r:id="rId16"/>
    <p:sldId id="273" r:id="rId17"/>
    <p:sldId id="274" r:id="rId18"/>
    <p:sldId id="275" r:id="rId19"/>
    <p:sldId id="282" r:id="rId20"/>
    <p:sldId id="269" r:id="rId21"/>
    <p:sldId id="285" r:id="rId22"/>
    <p:sldId id="286" r:id="rId23"/>
    <p:sldId id="289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81897" autoAdjust="0"/>
  </p:normalViewPr>
  <p:slideViewPr>
    <p:cSldViewPr snapToGrid="0">
      <p:cViewPr varScale="1">
        <p:scale>
          <a:sx n="94" d="100"/>
          <a:sy n="94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317598502351013E-2"/>
          <c:y val="3.5830432728365579E-2"/>
          <c:w val="0.91903488194551708"/>
          <c:h val="0.868483386211404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F7C80"/>
              </a:solidFill>
            </a:ln>
            <a:effectLst/>
          </c:spPr>
          <c:marker>
            <c:symbol val="none"/>
          </c:marker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Sheet1!$A$2:$A$16</c:f>
              <c:numCache>
                <c:formatCode>General</c:formatCod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500000</c:v>
                </c:pt>
                <c:pt idx="1">
                  <c:v>600000</c:v>
                </c:pt>
                <c:pt idx="2">
                  <c:v>600000</c:v>
                </c:pt>
                <c:pt idx="3">
                  <c:v>650000</c:v>
                </c:pt>
                <c:pt idx="4">
                  <c:v>700000</c:v>
                </c:pt>
                <c:pt idx="5">
                  <c:v>750000</c:v>
                </c:pt>
                <c:pt idx="6">
                  <c:v>1000000</c:v>
                </c:pt>
                <c:pt idx="7">
                  <c:v>1100000</c:v>
                </c:pt>
                <c:pt idx="8">
                  <c:v>1200000</c:v>
                </c:pt>
                <c:pt idx="9">
                  <c:v>1300000</c:v>
                </c:pt>
                <c:pt idx="10">
                  <c:v>1400000</c:v>
                </c:pt>
                <c:pt idx="11">
                  <c:v>1500000</c:v>
                </c:pt>
                <c:pt idx="12">
                  <c:v>1600000</c:v>
                </c:pt>
                <c:pt idx="13">
                  <c:v>1900000</c:v>
                </c:pt>
                <c:pt idx="14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ㄱ</c:v>
                </c:pt>
              </c:strCache>
            </c:strRef>
          </c:tx>
          <c:spPr>
            <a:ln w="28575">
              <a:solidFill>
                <a:srgbClr val="4EB6FC"/>
              </a:solidFill>
            </a:ln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600000</c:v>
                </c:pt>
                <c:pt idx="3">
                  <c:v>1000000</c:v>
                </c:pt>
                <c:pt idx="4">
                  <c:v>1200000</c:v>
                </c:pt>
                <c:pt idx="5">
                  <c:v>1400000</c:v>
                </c:pt>
                <c:pt idx="6">
                  <c:v>1700000</c:v>
                </c:pt>
                <c:pt idx="7">
                  <c:v>2000000</c:v>
                </c:pt>
                <c:pt idx="8">
                  <c:v>2700000</c:v>
                </c:pt>
                <c:pt idx="9">
                  <c:v>3000000</c:v>
                </c:pt>
                <c:pt idx="10">
                  <c:v>3600000</c:v>
                </c:pt>
                <c:pt idx="11">
                  <c:v>4000000</c:v>
                </c:pt>
                <c:pt idx="12">
                  <c:v>5000000</c:v>
                </c:pt>
                <c:pt idx="13">
                  <c:v>5700000</c:v>
                </c:pt>
                <c:pt idx="14">
                  <c:v>6000000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C8-48D2-A5D0-377F93A405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</c:v>
                </c:pt>
              </c:strCache>
            </c:strRef>
          </c:tx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6">
                  <c:v>1700000</c:v>
                </c:pt>
                <c:pt idx="7">
                  <c:v>3000000</c:v>
                </c:pt>
                <c:pt idx="8">
                  <c:v>4000000</c:v>
                </c:pt>
                <c:pt idx="9">
                  <c:v>5000000</c:v>
                </c:pt>
                <c:pt idx="10">
                  <c:v>6200000</c:v>
                </c:pt>
                <c:pt idx="11">
                  <c:v>8700000</c:v>
                </c:pt>
                <c:pt idx="12">
                  <c:v>11000000</c:v>
                </c:pt>
                <c:pt idx="13">
                  <c:v>13000000</c:v>
                </c:pt>
                <c:pt idx="14">
                  <c:v>17000000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60-461B-B825-52EB65788F1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ㅇㄹㄴ</c:v>
                </c:pt>
              </c:strCache>
            </c:strRef>
          </c:tx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Sheet1!$E$2:$E$16</c:f>
              <c:numCache>
                <c:formatCode>General</c:formatCode>
                <c:ptCount val="15"/>
                <c:pt idx="6">
                  <c:v>1700000</c:v>
                </c:pt>
                <c:pt idx="7">
                  <c:v>2000000</c:v>
                </c:pt>
                <c:pt idx="8">
                  <c:v>2900000</c:v>
                </c:pt>
                <c:pt idx="9">
                  <c:v>3800000</c:v>
                </c:pt>
                <c:pt idx="10">
                  <c:v>4800000</c:v>
                </c:pt>
                <c:pt idx="11">
                  <c:v>5500000</c:v>
                </c:pt>
                <c:pt idx="12">
                  <c:v>6200000</c:v>
                </c:pt>
                <c:pt idx="13">
                  <c:v>6800000</c:v>
                </c:pt>
                <c:pt idx="14">
                  <c:v>8000000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60-461B-B825-52EB65788F1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sdf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Sheet1!$F$2:$F$16</c:f>
              <c:numCache>
                <c:formatCode>General</c:formatCode>
                <c:ptCount val="15"/>
                <c:pt idx="7">
                  <c:v>3000000</c:v>
                </c:pt>
                <c:pt idx="8">
                  <c:v>4100000</c:v>
                </c:pt>
                <c:pt idx="9">
                  <c:v>5500000</c:v>
                </c:pt>
                <c:pt idx="10">
                  <c:v>7000000</c:v>
                </c:pt>
                <c:pt idx="11">
                  <c:v>9500000</c:v>
                </c:pt>
                <c:pt idx="12">
                  <c:v>12000000</c:v>
                </c:pt>
                <c:pt idx="13">
                  <c:v>15000000</c:v>
                </c:pt>
                <c:pt idx="14">
                  <c:v>19000000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60-461B-B825-52EB65788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1175840"/>
        <c:axId val="-31182368"/>
      </c:lineChart>
      <c:dateAx>
        <c:axId val="-3117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1182368"/>
        <c:crosses val="autoZero"/>
        <c:auto val="0"/>
        <c:lblOffset val="100"/>
        <c:baseTimeUnit val="days"/>
      </c:dateAx>
      <c:valAx>
        <c:axId val="-31182368"/>
        <c:scaling>
          <c:orientation val="minMax"/>
          <c:max val="2000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ko-KR"/>
          </a:p>
        </c:txPr>
        <c:crossAx val="-31175840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E184F-7719-41C9-A143-786FA79BB07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E0F34-C351-4693-8295-FB73AA937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6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78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</a:t>
            </a:r>
            <a:r>
              <a:rPr lang="en-US" altLang="ko-KR" dirty="0"/>
              <a:t> 11</a:t>
            </a:r>
            <a:r>
              <a:rPr lang="ko-KR" altLang="en-US" dirty="0"/>
              <a:t>주차 과제 코드로 만들었으며 과제와 다른 부분인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왼쪽 기준으로 첫번째 상자를 </a:t>
            </a:r>
            <a:r>
              <a:rPr lang="ko-KR" altLang="en-US" dirty="0" err="1"/>
              <a:t>가르키며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저희는 브로커를 두개 만들어서 연결할 </a:t>
            </a:r>
            <a:r>
              <a:rPr lang="en-US" altLang="ko-KR" dirty="0"/>
              <a:t>MQTT</a:t>
            </a:r>
            <a:r>
              <a:rPr lang="ko-KR" altLang="en-US" dirty="0"/>
              <a:t>서버 두개 인스턴스를 저장합니다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아래상자를 </a:t>
            </a:r>
            <a:r>
              <a:rPr lang="ko-KR" altLang="en-US" dirty="0" err="1"/>
              <a:t>가르키며</a:t>
            </a:r>
            <a:r>
              <a:rPr lang="en-US" altLang="ko-KR" dirty="0"/>
              <a:t>) </a:t>
            </a:r>
            <a:r>
              <a:rPr lang="ko-KR" altLang="en-US" dirty="0"/>
              <a:t>저희가 배운 </a:t>
            </a:r>
            <a:r>
              <a:rPr lang="en-US" altLang="ko-KR" dirty="0" err="1"/>
              <a:t>mqtt</a:t>
            </a:r>
            <a:r>
              <a:rPr lang="ko-KR" altLang="en-US" dirty="0"/>
              <a:t>에 관련된 코드를 </a:t>
            </a:r>
            <a:r>
              <a:rPr lang="ko-KR" altLang="en-US" dirty="0" err="1"/>
              <a:t>두개씩</a:t>
            </a:r>
            <a:r>
              <a:rPr lang="ko-KR" altLang="en-US" dirty="0"/>
              <a:t>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오른쪽 상자를 </a:t>
            </a:r>
            <a:r>
              <a:rPr lang="ko-KR" altLang="en-US" dirty="0" err="1"/>
              <a:t>가르키며</a:t>
            </a:r>
            <a:r>
              <a:rPr lang="en-US" altLang="ko-KR" dirty="0"/>
              <a:t>)</a:t>
            </a:r>
            <a:r>
              <a:rPr lang="ko-KR" altLang="en-US" dirty="0"/>
              <a:t>첫번째 </a:t>
            </a:r>
            <a:r>
              <a:rPr lang="en-US" altLang="ko-KR" dirty="0" err="1"/>
              <a:t>mqtt</a:t>
            </a:r>
            <a:r>
              <a:rPr lang="ko-KR" altLang="en-US" dirty="0"/>
              <a:t>에 연결되면 두번째 </a:t>
            </a:r>
            <a:r>
              <a:rPr lang="en-US" altLang="ko-KR" dirty="0" err="1"/>
              <a:t>mqtt</a:t>
            </a:r>
            <a:r>
              <a:rPr lang="ko-KR" altLang="en-US" dirty="0"/>
              <a:t>에 연결되도록 조건문을 이용했습니다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아래</a:t>
            </a:r>
            <a:r>
              <a:rPr lang="en-US" altLang="ko-KR" dirty="0"/>
              <a:t>subscribe</a:t>
            </a:r>
            <a:r>
              <a:rPr lang="ko-KR" altLang="en-US" dirty="0"/>
              <a:t>가리키며</a:t>
            </a:r>
            <a:r>
              <a:rPr lang="en-US" altLang="ko-KR" dirty="0"/>
              <a:t>)speaker</a:t>
            </a:r>
            <a:r>
              <a:rPr lang="ko-KR" altLang="en-US" dirty="0"/>
              <a:t>에 관한 토픽을 </a:t>
            </a:r>
            <a:r>
              <a:rPr lang="en-US" altLang="ko-KR" dirty="0"/>
              <a:t>subscribe</a:t>
            </a:r>
            <a:r>
              <a:rPr lang="ko-KR" altLang="en-US" dirty="0"/>
              <a:t>합니다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0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상자를 </a:t>
            </a:r>
            <a:r>
              <a:rPr lang="ko-KR" altLang="en-US" dirty="0" err="1"/>
              <a:t>가르키며</a:t>
            </a:r>
            <a:r>
              <a:rPr lang="en-US" altLang="ko-KR" dirty="0"/>
              <a:t>) </a:t>
            </a:r>
            <a:r>
              <a:rPr lang="ko-KR" altLang="en-US" dirty="0"/>
              <a:t>저희가 아날로그 포트가 부족해 미세먼지 센서를 </a:t>
            </a:r>
            <a:r>
              <a:rPr lang="ko-KR" altLang="en-US" dirty="0" err="1"/>
              <a:t>우노</a:t>
            </a:r>
            <a:r>
              <a:rPr lang="ko-KR" altLang="en-US" dirty="0"/>
              <a:t> 보드에 연결해 </a:t>
            </a:r>
            <a:r>
              <a:rPr lang="ko-KR" altLang="en-US" dirty="0" err="1"/>
              <a:t>센서값을</a:t>
            </a:r>
            <a:r>
              <a:rPr lang="en-US" altLang="ko-KR" dirty="0"/>
              <a:t> </a:t>
            </a:r>
            <a:r>
              <a:rPr lang="ko-KR" altLang="en-US" dirty="0"/>
              <a:t>시리얼통신으로 받는데 센서 값을 한 </a:t>
            </a:r>
            <a:r>
              <a:rPr lang="ko-KR" altLang="en-US" dirty="0" err="1"/>
              <a:t>단어씩와</a:t>
            </a:r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배열을 이용해 미세먼지 값을 저장했습니다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변수설명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오른쪽 </a:t>
            </a:r>
            <a:r>
              <a:rPr lang="en-US" altLang="ko-KR" dirty="0"/>
              <a:t>a</a:t>
            </a:r>
            <a:r>
              <a:rPr lang="ko-KR" altLang="en-US" dirty="0"/>
              <a:t>변수를 가리키며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이변수는</a:t>
            </a:r>
            <a:r>
              <a:rPr lang="ko-KR" altLang="en-US" dirty="0"/>
              <a:t> </a:t>
            </a:r>
            <a:r>
              <a:rPr lang="en-US" altLang="ko-KR" dirty="0"/>
              <a:t>speaker</a:t>
            </a:r>
            <a:r>
              <a:rPr lang="ko-KR" altLang="en-US" dirty="0"/>
              <a:t>를 </a:t>
            </a:r>
            <a:r>
              <a:rPr lang="en-US" altLang="ko-KR" dirty="0"/>
              <a:t>subscribe</a:t>
            </a:r>
            <a:r>
              <a:rPr lang="ko-KR" altLang="en-US" dirty="0"/>
              <a:t>한 값이며 화재센서가 감지하면 </a:t>
            </a:r>
            <a:r>
              <a:rPr lang="en-US" altLang="ko-KR" dirty="0"/>
              <a:t>1</a:t>
            </a:r>
            <a:r>
              <a:rPr lang="ko-KR" altLang="en-US" dirty="0"/>
              <a:t>이 나와 스피커를 작동시킵니다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5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왼쪽아래는 </a:t>
            </a:r>
            <a:r>
              <a:rPr lang="ko-KR" altLang="en-US" dirty="0" err="1"/>
              <a:t>온습도</a:t>
            </a:r>
            <a:r>
              <a:rPr lang="ko-KR" altLang="en-US" dirty="0"/>
              <a:t> 함수이고 오른쪽은 조도와 </a:t>
            </a:r>
            <a:r>
              <a:rPr lang="en-US" altLang="ko-KR" dirty="0"/>
              <a:t>LED</a:t>
            </a:r>
            <a:r>
              <a:rPr lang="ko-KR" altLang="en-US" dirty="0"/>
              <a:t>에 관한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Esp8266A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코드입니다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8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토픽 </a:t>
            </a:r>
            <a:r>
              <a:rPr lang="en-US" altLang="ko-KR" dirty="0"/>
              <a:t>relay</a:t>
            </a:r>
            <a:r>
              <a:rPr lang="ko-KR" altLang="en-US" dirty="0"/>
              <a:t> 이름으로 </a:t>
            </a:r>
            <a:r>
              <a:rPr lang="en-US" altLang="ko-KR" dirty="0"/>
              <a:t>subscribe</a:t>
            </a:r>
            <a:r>
              <a:rPr lang="ko-KR" altLang="en-US" dirty="0"/>
              <a:t>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토픽</a:t>
            </a:r>
            <a:r>
              <a:rPr lang="en-US" altLang="ko-KR" dirty="0"/>
              <a:t>On</a:t>
            </a:r>
            <a:r>
              <a:rPr lang="ko-KR" altLang="en-US" dirty="0"/>
              <a:t>으로 </a:t>
            </a:r>
            <a:r>
              <a:rPr lang="ko-KR" altLang="en-US" dirty="0" err="1"/>
              <a:t>조도값을</a:t>
            </a:r>
            <a:r>
              <a:rPr lang="ko-KR" altLang="en-US" dirty="0"/>
              <a:t> </a:t>
            </a:r>
            <a:r>
              <a:rPr lang="en-US" altLang="ko-KR" dirty="0"/>
              <a:t>publish</a:t>
            </a:r>
            <a:r>
              <a:rPr lang="ko-KR" altLang="en-US" dirty="0"/>
              <a:t>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토픽</a:t>
            </a:r>
            <a:r>
              <a:rPr lang="en-US" altLang="ko-KR" dirty="0"/>
              <a:t>Relay subscribe</a:t>
            </a:r>
            <a:r>
              <a:rPr lang="ko-KR" altLang="en-US" dirty="0"/>
              <a:t>한 값 </a:t>
            </a:r>
            <a:r>
              <a:rPr lang="en-US" altLang="ko-KR" dirty="0"/>
              <a:t>a</a:t>
            </a:r>
            <a:r>
              <a:rPr lang="ko-KR" altLang="en-US" dirty="0"/>
              <a:t>로 저장되어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ON/OFF</a:t>
            </a:r>
            <a:r>
              <a:rPr lang="ko-KR" altLang="en-US" dirty="0"/>
              <a:t>합니다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20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토픽 </a:t>
            </a:r>
            <a:r>
              <a:rPr lang="en-US" altLang="ko-KR" dirty="0"/>
              <a:t>On</a:t>
            </a:r>
            <a:r>
              <a:rPr lang="ko-KR" altLang="en-US" dirty="0"/>
              <a:t>이 조도 값인데 </a:t>
            </a:r>
            <a:r>
              <a:rPr lang="en-US" altLang="ko-KR" dirty="0"/>
              <a:t>100</a:t>
            </a:r>
            <a:r>
              <a:rPr lang="ko-KR" altLang="en-US" dirty="0"/>
              <a:t>이하가 되면 </a:t>
            </a:r>
            <a:r>
              <a:rPr lang="en-US" altLang="ko-KR" dirty="0"/>
              <a:t>relay</a:t>
            </a:r>
            <a:r>
              <a:rPr lang="ko-KR" altLang="en-US" dirty="0"/>
              <a:t>토픽에 관해 </a:t>
            </a:r>
            <a:r>
              <a:rPr lang="en-US" altLang="ko-KR" dirty="0"/>
              <a:t>1</a:t>
            </a:r>
            <a:r>
              <a:rPr lang="ko-KR" altLang="en-US" dirty="0"/>
              <a:t>이 출력되고 </a:t>
            </a:r>
            <a:r>
              <a:rPr lang="en-US" altLang="ko-KR" dirty="0"/>
              <a:t>fire</a:t>
            </a:r>
            <a:r>
              <a:rPr lang="ko-KR" altLang="en-US" dirty="0"/>
              <a:t>는 화재감지 센서이며 </a:t>
            </a:r>
            <a:r>
              <a:rPr lang="en-US" altLang="ko-KR" dirty="0"/>
              <a:t>speaker</a:t>
            </a:r>
            <a:r>
              <a:rPr lang="ko-KR" altLang="en-US" dirty="0"/>
              <a:t>에 관한 토픽이 나옵니다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8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</a:t>
            </a:r>
            <a:r>
              <a:rPr lang="ko-KR" altLang="en-US" dirty="0" err="1"/>
              <a:t>라즈베리파이에서</a:t>
            </a:r>
            <a:r>
              <a:rPr lang="ko-KR" altLang="en-US" dirty="0"/>
              <a:t> </a:t>
            </a:r>
            <a:r>
              <a:rPr lang="ko-KR" altLang="en-US" dirty="0" err="1"/>
              <a:t>아두이노와</a:t>
            </a:r>
            <a:r>
              <a:rPr lang="ko-KR" altLang="en-US" dirty="0"/>
              <a:t> </a:t>
            </a:r>
            <a:r>
              <a:rPr lang="en-US" altLang="ko-KR" dirty="0" err="1"/>
              <a:t>mqtt</a:t>
            </a:r>
            <a:r>
              <a:rPr lang="en-US" altLang="ko-KR" dirty="0"/>
              <a:t> </a:t>
            </a:r>
            <a:r>
              <a:rPr lang="ko-KR" altLang="en-US" dirty="0"/>
              <a:t>통신을 위해 구현한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아두이노에서</a:t>
            </a:r>
            <a:r>
              <a:rPr lang="ko-KR" altLang="en-US" dirty="0"/>
              <a:t> </a:t>
            </a:r>
            <a:r>
              <a:rPr lang="en-US" altLang="ko-KR" dirty="0"/>
              <a:t>pub</a:t>
            </a:r>
            <a:r>
              <a:rPr lang="ko-KR" altLang="en-US" dirty="0"/>
              <a:t>과 </a:t>
            </a:r>
            <a:r>
              <a:rPr lang="en-US" altLang="ko-KR" dirty="0"/>
              <a:t>sub</a:t>
            </a:r>
            <a:r>
              <a:rPr lang="ko-KR" altLang="en-US" dirty="0"/>
              <a:t>를 한 것처럼 </a:t>
            </a:r>
            <a:r>
              <a:rPr lang="en-US" altLang="ko-KR" dirty="0"/>
              <a:t>sub </a:t>
            </a:r>
            <a:r>
              <a:rPr lang="ko-KR" altLang="en-US" dirty="0"/>
              <a:t>코드를 응용하였습니다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아두이노에서</a:t>
            </a:r>
            <a:r>
              <a:rPr lang="ko-KR" altLang="en-US" dirty="0"/>
              <a:t> 받아온 토픽 카메라의 값을 </a:t>
            </a:r>
            <a:r>
              <a:rPr lang="en-US" altLang="ko-KR" dirty="0" err="1"/>
              <a:t>recvData</a:t>
            </a:r>
            <a:r>
              <a:rPr lang="ko-KR" altLang="en-US" dirty="0"/>
              <a:t>로 저장해서 스피커가 울리게 되면 </a:t>
            </a:r>
            <a:r>
              <a:rPr lang="en-US" altLang="ko-KR" dirty="0"/>
              <a:t>1</a:t>
            </a:r>
            <a:r>
              <a:rPr lang="ko-KR" altLang="en-US" dirty="0"/>
              <a:t>로 저장이 되기 때문에 그 때 파이 캠의 녹화를 </a:t>
            </a:r>
            <a:r>
              <a:rPr lang="en-US" altLang="ko-KR" dirty="0"/>
              <a:t>‘final1.h264’</a:t>
            </a:r>
            <a:r>
              <a:rPr lang="ko-KR" altLang="en-US" dirty="0"/>
              <a:t>라는 파일 명으로</a:t>
            </a:r>
            <a:endParaRPr lang="en-US" altLang="ko-KR" dirty="0"/>
          </a:p>
          <a:p>
            <a:r>
              <a:rPr lang="ko-KR" altLang="en-US" dirty="0"/>
              <a:t>저장하겠다고 선언해주고 시작하게 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Time.sleep</a:t>
            </a:r>
            <a:r>
              <a:rPr lang="en-US" altLang="ko-KR" dirty="0"/>
              <a:t>(7)</a:t>
            </a:r>
            <a:r>
              <a:rPr lang="ko-KR" altLang="en-US" dirty="0"/>
              <a:t>을 통해 </a:t>
            </a:r>
            <a:r>
              <a:rPr lang="en-US" altLang="ko-KR" dirty="0"/>
              <a:t>7</a:t>
            </a:r>
            <a:r>
              <a:rPr lang="ko-KR" altLang="en-US" dirty="0"/>
              <a:t>초 동안 기다리면서 녹화를 진행하게 되고</a:t>
            </a:r>
            <a:r>
              <a:rPr lang="en-US" altLang="ko-KR" dirty="0"/>
              <a:t>, </a:t>
            </a:r>
            <a:r>
              <a:rPr lang="en-US" altLang="ko-KR" dirty="0" err="1"/>
              <a:t>stop_recording</a:t>
            </a:r>
            <a:r>
              <a:rPr lang="ko-KR" altLang="en-US" dirty="0"/>
              <a:t>을 통해 녹화를 중지하게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파이 캠의 사용을 </a:t>
            </a:r>
            <a:r>
              <a:rPr lang="ko-KR" altLang="en-US" dirty="0" err="1"/>
              <a:t>종료시켜주어야</a:t>
            </a:r>
            <a:r>
              <a:rPr lang="ko-KR" altLang="en-US" dirty="0"/>
              <a:t> 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9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4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16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2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0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홈 </a:t>
            </a:r>
            <a:r>
              <a:rPr lang="en-US" altLang="ko-KR" dirty="0" err="1"/>
              <a:t>Iot</a:t>
            </a:r>
            <a:r>
              <a:rPr lang="ko-KR" altLang="en-US" dirty="0"/>
              <a:t>의 현황을 보게 되면 최근 주목받고 있는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융합서비스 중에서 가장 으뜸인 분야로 </a:t>
            </a:r>
            <a:endParaRPr lang="en-US" altLang="ko-KR" dirty="0"/>
          </a:p>
          <a:p>
            <a:r>
              <a:rPr lang="ko-KR" altLang="en-US" dirty="0"/>
              <a:t>사람들의 안전에 대한 욕구 증가로 인해 홈 </a:t>
            </a:r>
            <a:r>
              <a:rPr lang="en-US" altLang="ko-KR" dirty="0" err="1"/>
              <a:t>cctv</a:t>
            </a:r>
            <a:r>
              <a:rPr lang="ko-KR" altLang="en-US" dirty="0"/>
              <a:t>의 열풍이 불게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lg</a:t>
            </a:r>
            <a:r>
              <a:rPr lang="ko-KR" altLang="en-US" dirty="0"/>
              <a:t>에서는 지능형 홈</a:t>
            </a:r>
            <a:r>
              <a:rPr lang="en-US" altLang="ko-KR" dirty="0" err="1"/>
              <a:t>cctv</a:t>
            </a:r>
            <a:r>
              <a:rPr lang="ko-KR" altLang="en-US" dirty="0"/>
              <a:t>로 침입감지 </a:t>
            </a:r>
            <a:r>
              <a:rPr lang="ko-KR" altLang="en-US" dirty="0" err="1"/>
              <a:t>알리미</a:t>
            </a:r>
            <a:r>
              <a:rPr lang="ko-KR" altLang="en-US" dirty="0"/>
              <a:t> 기능을 가진 홈</a:t>
            </a:r>
            <a:r>
              <a:rPr lang="en-US" altLang="ko-KR" dirty="0" err="1"/>
              <a:t>cctv</a:t>
            </a:r>
            <a:r>
              <a:rPr lang="ko-KR" altLang="en-US" dirty="0"/>
              <a:t>를 시장에 내놓기도 했습니다</a:t>
            </a:r>
            <a:endParaRPr lang="en-US" altLang="ko-KR" dirty="0"/>
          </a:p>
          <a:p>
            <a:r>
              <a:rPr lang="ko-KR" altLang="en-US" dirty="0"/>
              <a:t>따라서 여러 정보를 모아서 사고를 예방하고 문제가 생기면 영상 확인도 할 수 있는</a:t>
            </a:r>
            <a:endParaRPr lang="en-US" altLang="ko-KR" dirty="0"/>
          </a:p>
          <a:p>
            <a:r>
              <a:rPr lang="ko-KR" altLang="en-US" dirty="0"/>
              <a:t>이러한 프로젝트가 필요하다고 생각합니다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4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3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센서는</a:t>
            </a:r>
            <a:r>
              <a:rPr lang="en-US" altLang="ko-KR" dirty="0"/>
              <a:t>(</a:t>
            </a:r>
            <a:r>
              <a:rPr lang="ko-KR" altLang="en-US" dirty="0" err="1"/>
              <a:t>가르키면서</a:t>
            </a:r>
            <a:r>
              <a:rPr lang="ko-KR" altLang="en-US" dirty="0"/>
              <a:t> 말함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LED</a:t>
            </a:r>
            <a:r>
              <a:rPr lang="ko-KR" altLang="en-US" dirty="0"/>
              <a:t>는 저희가 수업에 사용한 릴레이로 가정하여 대체했습니다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전체적인 흐름은 이렇습니다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</a:t>
            </a:r>
            <a:r>
              <a:rPr lang="en-US" altLang="ko-KR" dirty="0"/>
              <a:t>ESP8266</a:t>
            </a:r>
            <a:r>
              <a:rPr lang="ko-KR" altLang="en-US" dirty="0"/>
              <a:t>에서 센서 값들을 </a:t>
            </a:r>
            <a:r>
              <a:rPr lang="en-US" altLang="ko-KR" dirty="0"/>
              <a:t>MQTT</a:t>
            </a:r>
            <a:r>
              <a:rPr lang="ko-KR" altLang="en-US" dirty="0"/>
              <a:t>에 </a:t>
            </a:r>
            <a:r>
              <a:rPr lang="en-US" altLang="ko-KR" dirty="0"/>
              <a:t>publish</a:t>
            </a:r>
            <a:r>
              <a:rPr lang="ko-KR" altLang="en-US" dirty="0"/>
              <a:t>해 </a:t>
            </a:r>
            <a:r>
              <a:rPr lang="ko-KR" altLang="en-US" dirty="0" err="1"/>
              <a:t>그라파나에</a:t>
            </a:r>
            <a:r>
              <a:rPr lang="ko-KR" altLang="en-US" dirty="0"/>
              <a:t> 올리고 </a:t>
            </a:r>
            <a:r>
              <a:rPr lang="ko-KR" altLang="en-US" dirty="0" err="1"/>
              <a:t>어두어지면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켜지며</a:t>
            </a:r>
            <a:endParaRPr lang="en-US" altLang="ko-KR" dirty="0"/>
          </a:p>
          <a:p>
            <a:r>
              <a:rPr lang="ko-KR" altLang="en-US" dirty="0"/>
              <a:t>화재가 감지되면 스피커로 알리고 라즈베리 파이를 통해 카메라에 화재발생 시점을 촬영해 컴퓨터에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위엣말</a:t>
            </a:r>
            <a:r>
              <a:rPr lang="ko-KR" altLang="en-US" dirty="0"/>
              <a:t> 읽으면 </a:t>
            </a:r>
            <a:r>
              <a:rPr lang="ko-KR" altLang="en-US" dirty="0" err="1"/>
              <a:t>될것같아요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7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 캠을 사용하기 위해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라즈베리파이를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사용하게 되었습니다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아두이노에서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publish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해주는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camer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토픽 내용을 받아오기 위해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4EB6F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아두이노와의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통신을 진행하였으며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부저가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울리게 되는 순간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subscribe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되게 되면서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4EB6F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초간 현장을 녹화하게 됩니다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내에서는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.h264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확장자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파일을 여는데 플레이어 문제가 있어서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mplayer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확인이 가능하며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Samba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윈도우와 파일 공유로 컴퓨터로 확인이 가능하게 됩니다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B6F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5965E-60AA-473B-ACA5-DB7E7B1876C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13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안드로이드 스튜디오를 이용하여 앱을 만들 순 없었지만</a:t>
            </a:r>
            <a:endParaRPr lang="en-US" altLang="ko-KR" dirty="0" smtClean="0"/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앱화면을</a:t>
            </a:r>
            <a:r>
              <a:rPr lang="ko-KR" altLang="en-US" dirty="0" smtClean="0"/>
              <a:t> 가리키며</a:t>
            </a:r>
            <a:r>
              <a:rPr lang="en-US" altLang="ko-KR" dirty="0" smtClean="0"/>
              <a:t>) MQTT TOOL</a:t>
            </a:r>
            <a:r>
              <a:rPr lang="ko-KR" altLang="en-US" dirty="0" smtClean="0"/>
              <a:t>앱을 이용하여 </a:t>
            </a:r>
            <a:endParaRPr lang="en-US" altLang="ko-KR" dirty="0" smtClean="0"/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스피커가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화재발생 이런 식으로 생각하여 밖에서도 내부상황에 대해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5965E-60AA-473B-ACA5-DB7E7B1876C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10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 err="1"/>
              <a:t>아두이노</a:t>
            </a:r>
            <a:r>
              <a:rPr lang="ko-KR" altLang="en-US" dirty="0"/>
              <a:t> 보드와 </a:t>
            </a:r>
            <a:r>
              <a:rPr lang="en-US" altLang="ko-KR" dirty="0"/>
              <a:t>ESP8266</a:t>
            </a:r>
            <a:r>
              <a:rPr lang="ko-KR" altLang="en-US" dirty="0"/>
              <a:t>보드를 연결할 때 시리얼 통신을 사용했습니다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시리얼 통신은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바이트의 데이터를 주고받는 직렬 통신 입니다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가리키며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이쪽 부분은 </a:t>
            </a:r>
            <a:r>
              <a:rPr lang="ko-KR" altLang="en-US" baseline="0" dirty="0" err="1" smtClean="0"/>
              <a:t>아두이노와</a:t>
            </a:r>
            <a:r>
              <a:rPr lang="ko-KR" altLang="en-US" baseline="0" dirty="0" smtClean="0"/>
              <a:t> 미세먼지 센서를 연결하는 코드이고</a:t>
            </a:r>
            <a:r>
              <a:rPr lang="en-US" altLang="ko-KR" baseline="0" dirty="0" smtClean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SoftwareSerial</a:t>
            </a:r>
            <a:r>
              <a:rPr lang="en-US" altLang="ko-KR" dirty="0" smtClean="0"/>
              <a:t> s(2,3)</a:t>
            </a:r>
            <a:r>
              <a:rPr lang="ko-KR" altLang="en-US" dirty="0" smtClean="0"/>
              <a:t>가리키며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소프트웨어 시리얼 통신을 하기 위해 </a:t>
            </a:r>
            <a:r>
              <a:rPr lang="en-US" altLang="ko-KR" dirty="0" smtClean="0"/>
              <a:t>Rx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Tx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핀으로 설정합니다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(void loop </a:t>
            </a:r>
            <a:r>
              <a:rPr lang="ko-KR" altLang="en-US" baseline="0" dirty="0" smtClean="0"/>
              <a:t>가리키며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미세먼지 센서 구현을 위해 코드를 이렇게 짰고</a:t>
            </a:r>
            <a:r>
              <a:rPr lang="en-US" altLang="ko-KR" baseline="0" dirty="0" smtClean="0"/>
              <a:t>, 8266</a:t>
            </a:r>
            <a:r>
              <a:rPr lang="ko-KR" altLang="en-US" baseline="0" dirty="0" smtClean="0"/>
              <a:t>보드로 전송하였습니다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(float </a:t>
            </a:r>
            <a:r>
              <a:rPr lang="en-US" altLang="ko-KR" baseline="0" dirty="0" err="1" smtClean="0"/>
              <a:t>get_dust_deinsity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가리키며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미세먼지 농도 </a:t>
            </a:r>
            <a:r>
              <a:rPr lang="ko-KR" altLang="en-US" baseline="0" dirty="0" err="1" smtClean="0"/>
              <a:t>공식기준을</a:t>
            </a:r>
            <a:r>
              <a:rPr lang="ko-KR" altLang="en-US" baseline="0" dirty="0" smtClean="0"/>
              <a:t> 이용했습니다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E0F34-C351-4693-8295-FB73AA9374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6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3.223.138.218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12404" y="3634975"/>
            <a:ext cx="2567192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2018146036 </a:t>
            </a:r>
            <a:r>
              <a:rPr lang="ko-KR" altLang="en-US" sz="1400" kern="0" dirty="0">
                <a:solidFill>
                  <a:prstClr val="white"/>
                </a:solidFill>
              </a:rPr>
              <a:t>황서영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13445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82CCFD"/>
                </a:solidFill>
              </a:rPr>
              <a:t>기말 프로젝트 발표</a:t>
            </a:r>
            <a:r>
              <a:rPr lang="en-US" altLang="ko-KR" sz="4000" b="1" i="1" kern="0" dirty="0">
                <a:solidFill>
                  <a:srgbClr val="82CCFD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홈 </a:t>
            </a:r>
            <a:r>
              <a:rPr lang="en-US" altLang="ko-KR" sz="1600" b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IoT</a:t>
            </a:r>
            <a:r>
              <a:rPr lang="en-US" altLang="ko-KR" sz="16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– ‘</a:t>
            </a:r>
            <a:r>
              <a:rPr lang="ko-KR" altLang="en-US" sz="1600" b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점수조</a:t>
            </a:r>
            <a:r>
              <a:rPr lang="en-US" altLang="ko-KR" sz="16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‘</a:t>
            </a:r>
            <a:endParaRPr lang="en-US" altLang="ko-KR" sz="1600" b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12404" y="4614453"/>
            <a:ext cx="2567192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2015110019 </a:t>
            </a:r>
            <a:r>
              <a:rPr lang="ko-KR" altLang="en-US" sz="1400" kern="0" dirty="0">
                <a:solidFill>
                  <a:prstClr val="white"/>
                </a:solidFill>
              </a:rPr>
              <a:t>박재성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12404" y="4124714"/>
            <a:ext cx="2567192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prstClr val="white"/>
                </a:solidFill>
              </a:rPr>
              <a:t>2018146024 </a:t>
            </a:r>
            <a:r>
              <a:rPr lang="ko-KR" altLang="en-US" sz="1400" kern="0">
                <a:solidFill>
                  <a:prstClr val="white"/>
                </a:solidFill>
              </a:rPr>
              <a:t>정유정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>
            <a:extLst>
              <a:ext uri="{FF2B5EF4-FFF2-40B4-BE49-F238E27FC236}">
                <a16:creationId xmlns:a16="http://schemas.microsoft.com/office/drawing/2014/main" id="{DC6B9EF9-0D73-45A9-844E-89766ECD7045}"/>
              </a:ext>
            </a:extLst>
          </p:cNvPr>
          <p:cNvSpPr/>
          <p:nvPr/>
        </p:nvSpPr>
        <p:spPr>
          <a:xfrm>
            <a:off x="6436442" y="2946796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모서리가 둥근 직사각형 4">
            <a:extLst>
              <a:ext uri="{FF2B5EF4-FFF2-40B4-BE49-F238E27FC236}">
                <a16:creationId xmlns:a16="http://schemas.microsoft.com/office/drawing/2014/main" id="{96D49D5E-DC74-4A8E-B6F8-BBCD602B2CA7}"/>
              </a:ext>
            </a:extLst>
          </p:cNvPr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구현 방법 </a:t>
            </a:r>
            <a:r>
              <a:rPr lang="en-US" altLang="ko-KR" b="1" i="1" kern="0" dirty="0">
                <a:solidFill>
                  <a:prstClr val="white"/>
                </a:solidFill>
              </a:rPr>
              <a:t>&amp; </a:t>
            </a:r>
            <a:r>
              <a:rPr lang="ko-KR" altLang="en-US" b="1" i="1" kern="0" dirty="0">
                <a:solidFill>
                  <a:prstClr val="white"/>
                </a:solidFill>
              </a:rPr>
              <a:t>코드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EF0EF00-764A-4DEF-B67E-EC2E70122DCB}"/>
              </a:ext>
            </a:extLst>
          </p:cNvPr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7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84D7925-435D-4DEF-B9A9-7A6A11B431CD}"/>
              </a:ext>
            </a:extLst>
          </p:cNvPr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33761F9-BE6B-434C-B443-05BF3A92C51C}"/>
              </a:ext>
            </a:extLst>
          </p:cNvPr>
          <p:cNvSpPr/>
          <p:nvPr/>
        </p:nvSpPr>
        <p:spPr>
          <a:xfrm>
            <a:off x="207660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F1BA42-119D-47AF-A593-0539C2BFB476}"/>
              </a:ext>
            </a:extLst>
          </p:cNvPr>
          <p:cNvGrpSpPr/>
          <p:nvPr/>
        </p:nvGrpSpPr>
        <p:grpSpPr>
          <a:xfrm>
            <a:off x="1766222" y="2640210"/>
            <a:ext cx="2228480" cy="2179920"/>
            <a:chOff x="2466536" y="1701801"/>
            <a:chExt cx="2228480" cy="2179920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F24F6526-D1D2-4DBE-9CA0-F32E0E80B700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DB439DB-A871-40BB-BE21-E20F00C0B237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6EFA5CC0-7585-4CC0-8F5D-A3CF082AB0A5}"/>
              </a:ext>
            </a:extLst>
          </p:cNvPr>
          <p:cNvSpPr/>
          <p:nvPr/>
        </p:nvSpPr>
        <p:spPr>
          <a:xfrm>
            <a:off x="4256522" y="2902030"/>
            <a:ext cx="1656280" cy="1656281"/>
          </a:xfrm>
          <a:prstGeom prst="ellipse">
            <a:avLst/>
          </a:prstGeom>
          <a:solidFill>
            <a:srgbClr val="82CCFD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 err="1">
                <a:solidFill>
                  <a:prstClr val="white"/>
                </a:solidFill>
              </a:rPr>
              <a:t>Mqtt</a:t>
            </a:r>
            <a:r>
              <a:rPr lang="en-US" altLang="ko-KR" b="1" dirty="0">
                <a:solidFill>
                  <a:prstClr val="white"/>
                </a:solidFill>
              </a:rPr>
              <a:t> broker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44D031B-C326-47EB-845A-92C044DF72C0}"/>
              </a:ext>
            </a:extLst>
          </p:cNvPr>
          <p:cNvGrpSpPr/>
          <p:nvPr/>
        </p:nvGrpSpPr>
        <p:grpSpPr>
          <a:xfrm flipV="1">
            <a:off x="3946142" y="2640210"/>
            <a:ext cx="2228480" cy="2179920"/>
            <a:chOff x="4646456" y="1701801"/>
            <a:chExt cx="2228480" cy="2179920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C4C98C09-7446-4A7B-B362-3B084F916A89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445A3B1-90C1-4C0F-8E19-6CC4C0093CB7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249AE39-EEE8-459A-95DB-A9CC1E9AB353}"/>
              </a:ext>
            </a:extLst>
          </p:cNvPr>
          <p:cNvGrpSpPr/>
          <p:nvPr/>
        </p:nvGrpSpPr>
        <p:grpSpPr>
          <a:xfrm>
            <a:off x="6126062" y="2640210"/>
            <a:ext cx="2228480" cy="2179920"/>
            <a:chOff x="2466536" y="1701801"/>
            <a:chExt cx="2228480" cy="2179920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B5542EE8-A0D4-4E25-91F4-E89EB5A2D21E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E88A8DF-16B7-45B9-9596-0DAF39B5D587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38CE4743-07B2-4B18-BD43-CE8D1D3FD08E}"/>
              </a:ext>
            </a:extLst>
          </p:cNvPr>
          <p:cNvSpPr/>
          <p:nvPr/>
        </p:nvSpPr>
        <p:spPr>
          <a:xfrm>
            <a:off x="861636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30374D4-77CD-4B06-BE0B-2B24909E2175}"/>
              </a:ext>
            </a:extLst>
          </p:cNvPr>
          <p:cNvGrpSpPr/>
          <p:nvPr/>
        </p:nvGrpSpPr>
        <p:grpSpPr>
          <a:xfrm flipV="1">
            <a:off x="8305982" y="2640210"/>
            <a:ext cx="2228480" cy="2179920"/>
            <a:chOff x="9006296" y="1701801"/>
            <a:chExt cx="2228480" cy="2179920"/>
          </a:xfrm>
        </p:grpSpPr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FA0CC738-2D68-4CF8-BC4E-27AEF85A5F13}"/>
                </a:ext>
              </a:extLst>
            </p:cNvPr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name="adj1" fmla="val 10977745"/>
                <a:gd name="adj2" fmla="val 21051207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CBE4DB6-8D4B-4F62-B5D2-6854FE0FC4B5}"/>
                </a:ext>
              </a:extLst>
            </p:cNvPr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F45512-B8EC-4877-A504-0A1D218E1C96}"/>
              </a:ext>
            </a:extLst>
          </p:cNvPr>
          <p:cNvSpPr/>
          <p:nvPr/>
        </p:nvSpPr>
        <p:spPr>
          <a:xfrm>
            <a:off x="1474383" y="5637680"/>
            <a:ext cx="303583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4E5D70"/>
                </a:solidFill>
              </a:rPr>
              <a:t>Esp8266A</a:t>
            </a:r>
            <a:r>
              <a:rPr lang="ko-KR" altLang="en-US" sz="1200" dirty="0">
                <a:solidFill>
                  <a:srgbClr val="4E5D70"/>
                </a:solidFill>
              </a:rPr>
              <a:t>에 연결된 화재경보센서와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온</a:t>
            </a:r>
            <a:r>
              <a:rPr lang="en-US" altLang="ko-KR" sz="1200" dirty="0">
                <a:solidFill>
                  <a:srgbClr val="4E5D70"/>
                </a:solidFill>
              </a:rPr>
              <a:t>/</a:t>
            </a:r>
            <a:r>
              <a:rPr lang="ko-KR" altLang="en-US" sz="1200" dirty="0">
                <a:solidFill>
                  <a:srgbClr val="4E5D70"/>
                </a:solidFill>
              </a:rPr>
              <a:t>습도</a:t>
            </a:r>
            <a:r>
              <a:rPr lang="en-US" altLang="ko-KR" sz="1200" dirty="0">
                <a:solidFill>
                  <a:srgbClr val="4E5D70"/>
                </a:solidFill>
              </a:rPr>
              <a:t>, </a:t>
            </a:r>
            <a:r>
              <a:rPr lang="ko-KR" altLang="en-US" sz="1200" dirty="0">
                <a:solidFill>
                  <a:srgbClr val="4E5D70"/>
                </a:solidFill>
              </a:rPr>
              <a:t>시리얼 통신으로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srgbClr val="4E5D70"/>
                </a:solidFill>
              </a:rPr>
              <a:t>우노</a:t>
            </a:r>
            <a:r>
              <a:rPr lang="ko-KR" altLang="en-US" sz="1200" dirty="0">
                <a:solidFill>
                  <a:srgbClr val="4E5D70"/>
                </a:solidFill>
              </a:rPr>
              <a:t> 보드에 있는 미세먼지 센서를 받음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4E5D70"/>
                </a:solidFill>
              </a:rPr>
              <a:t>Esp8266B</a:t>
            </a:r>
            <a:r>
              <a:rPr lang="ko-KR" altLang="en-US" sz="1200" dirty="0">
                <a:solidFill>
                  <a:srgbClr val="4E5D70"/>
                </a:solidFill>
              </a:rPr>
              <a:t>에</a:t>
            </a:r>
            <a:r>
              <a:rPr lang="en-US" altLang="ko-KR" sz="1200" dirty="0">
                <a:solidFill>
                  <a:srgbClr val="4E5D70"/>
                </a:solidFill>
              </a:rPr>
              <a:t> </a:t>
            </a:r>
            <a:r>
              <a:rPr lang="ko-KR" altLang="en-US" sz="1200" dirty="0">
                <a:solidFill>
                  <a:srgbClr val="4E5D70"/>
                </a:solidFill>
              </a:rPr>
              <a:t>조도 센서 값 받음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0F056E-AD9F-4183-B2B9-AB7F5FB458AE}"/>
              </a:ext>
            </a:extLst>
          </p:cNvPr>
          <p:cNvCxnSpPr>
            <a:cxnSpLocks/>
          </p:cNvCxnSpPr>
          <p:nvPr/>
        </p:nvCxnSpPr>
        <p:spPr>
          <a:xfrm>
            <a:off x="2890997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31">
            <a:extLst>
              <a:ext uri="{FF2B5EF4-FFF2-40B4-BE49-F238E27FC236}">
                <a16:creationId xmlns:a16="http://schemas.microsoft.com/office/drawing/2014/main" id="{EA0161C3-63E4-40B7-A09C-DEA2BBC17DF2}"/>
              </a:ext>
            </a:extLst>
          </p:cNvPr>
          <p:cNvSpPr/>
          <p:nvPr/>
        </p:nvSpPr>
        <p:spPr>
          <a:xfrm>
            <a:off x="2098405" y="5231347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rgbClr val="4E5D70"/>
                </a:solidFill>
              </a:rPr>
              <a:t>센서 값 받음</a:t>
            </a:r>
            <a:endParaRPr lang="en-US" altLang="ko-KR" sz="1200" b="1" dirty="0">
              <a:solidFill>
                <a:srgbClr val="4E5D70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4FB632F-DC8A-4FB6-935C-1A8C1EC5BA16}"/>
              </a:ext>
            </a:extLst>
          </p:cNvPr>
          <p:cNvCxnSpPr>
            <a:cxnSpLocks/>
          </p:cNvCxnSpPr>
          <p:nvPr/>
        </p:nvCxnSpPr>
        <p:spPr>
          <a:xfrm flipV="1">
            <a:off x="5049114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34">
            <a:extLst>
              <a:ext uri="{FF2B5EF4-FFF2-40B4-BE49-F238E27FC236}">
                <a16:creationId xmlns:a16="http://schemas.microsoft.com/office/drawing/2014/main" id="{041B90AB-6D16-452A-87E4-FE69B25008C4}"/>
              </a:ext>
            </a:extLst>
          </p:cNvPr>
          <p:cNvSpPr/>
          <p:nvPr/>
        </p:nvSpPr>
        <p:spPr>
          <a:xfrm>
            <a:off x="4256522" y="947900"/>
            <a:ext cx="1579432" cy="39600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Publish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B1B6F4-1C69-4C1F-9175-785E0F35835E}"/>
              </a:ext>
            </a:extLst>
          </p:cNvPr>
          <p:cNvSpPr/>
          <p:nvPr/>
        </p:nvSpPr>
        <p:spPr>
          <a:xfrm>
            <a:off x="5986281" y="5664456"/>
            <a:ext cx="26152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센서 값을 </a:t>
            </a:r>
            <a:r>
              <a:rPr lang="en-US" altLang="ko-KR" sz="1200" dirty="0">
                <a:solidFill>
                  <a:srgbClr val="4E5D70"/>
                </a:solidFill>
              </a:rPr>
              <a:t>Grafana</a:t>
            </a:r>
            <a:r>
              <a:rPr lang="ko-KR" altLang="en-US" sz="1200" dirty="0">
                <a:solidFill>
                  <a:srgbClr val="4E5D70"/>
                </a:solidFill>
              </a:rPr>
              <a:t>에</a:t>
            </a:r>
            <a:r>
              <a:rPr lang="en-US" altLang="ko-KR" sz="1200" dirty="0">
                <a:solidFill>
                  <a:srgbClr val="4E5D70"/>
                </a:solidFill>
              </a:rPr>
              <a:t> </a:t>
            </a:r>
            <a:r>
              <a:rPr lang="ko-KR" altLang="en-US" sz="1200" dirty="0">
                <a:solidFill>
                  <a:srgbClr val="4E5D70"/>
                </a:solidFill>
              </a:rPr>
              <a:t>보내고 조도와 화재경보 값을 보고 스피커와 </a:t>
            </a:r>
            <a:r>
              <a:rPr lang="en-US" altLang="ko-KR" sz="1200" dirty="0">
                <a:solidFill>
                  <a:srgbClr val="4E5D70"/>
                </a:solidFill>
              </a:rPr>
              <a:t>LED</a:t>
            </a:r>
            <a:r>
              <a:rPr lang="ko-KR" altLang="en-US" sz="1200" dirty="0">
                <a:solidFill>
                  <a:srgbClr val="4E5D70"/>
                </a:solidFill>
              </a:rPr>
              <a:t>카메라에 관련된 토픽을 </a:t>
            </a:r>
            <a:r>
              <a:rPr lang="en-US" altLang="ko-KR" sz="1200" dirty="0">
                <a:solidFill>
                  <a:srgbClr val="4E5D70"/>
                </a:solidFill>
              </a:rPr>
              <a:t>publish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EBD874-34DA-4C3A-BD12-9511176CAAB8}"/>
              </a:ext>
            </a:extLst>
          </p:cNvPr>
          <p:cNvCxnSpPr>
            <a:cxnSpLocks/>
          </p:cNvCxnSpPr>
          <p:nvPr/>
        </p:nvCxnSpPr>
        <p:spPr>
          <a:xfrm>
            <a:off x="7303420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37">
            <a:extLst>
              <a:ext uri="{FF2B5EF4-FFF2-40B4-BE49-F238E27FC236}">
                <a16:creationId xmlns:a16="http://schemas.microsoft.com/office/drawing/2014/main" id="{B801BDD4-BAC1-4691-BA7D-B6027B193AB5}"/>
              </a:ext>
            </a:extLst>
          </p:cNvPr>
          <p:cNvSpPr/>
          <p:nvPr/>
        </p:nvSpPr>
        <p:spPr>
          <a:xfrm>
            <a:off x="6504178" y="5220716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Publish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277669E-CFBF-4641-BF9A-7618F660260C}"/>
              </a:ext>
            </a:extLst>
          </p:cNvPr>
          <p:cNvCxnSpPr>
            <a:cxnSpLocks/>
          </p:cNvCxnSpPr>
          <p:nvPr/>
        </p:nvCxnSpPr>
        <p:spPr>
          <a:xfrm flipV="1">
            <a:off x="9461537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40">
            <a:extLst>
              <a:ext uri="{FF2B5EF4-FFF2-40B4-BE49-F238E27FC236}">
                <a16:creationId xmlns:a16="http://schemas.microsoft.com/office/drawing/2014/main" id="{6DEAC408-CA64-4920-B53D-BC4994068AE2}"/>
              </a:ext>
            </a:extLst>
          </p:cNvPr>
          <p:cNvSpPr/>
          <p:nvPr/>
        </p:nvSpPr>
        <p:spPr>
          <a:xfrm>
            <a:off x="8671821" y="947900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Subscribe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7A2B25-DB7F-4BDE-8760-363FC9990AFB}"/>
              </a:ext>
            </a:extLst>
          </p:cNvPr>
          <p:cNvSpPr/>
          <p:nvPr/>
        </p:nvSpPr>
        <p:spPr>
          <a:xfrm>
            <a:off x="3785666" y="1489547"/>
            <a:ext cx="252114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각 </a:t>
            </a:r>
            <a:r>
              <a:rPr lang="en-US" altLang="ko-KR" sz="1200" dirty="0">
                <a:solidFill>
                  <a:srgbClr val="4E5D70"/>
                </a:solidFill>
              </a:rPr>
              <a:t>Esp8266</a:t>
            </a:r>
            <a:r>
              <a:rPr lang="ko-KR" altLang="en-US" sz="1200" dirty="0">
                <a:solidFill>
                  <a:srgbClr val="4E5D70"/>
                </a:solidFill>
              </a:rPr>
              <a:t>보드의 센서 값을 </a:t>
            </a:r>
            <a:r>
              <a:rPr lang="en-US" altLang="ko-KR" sz="1200" dirty="0">
                <a:solidFill>
                  <a:srgbClr val="4E5D70"/>
                </a:solidFill>
              </a:rPr>
              <a:t>MQTT </a:t>
            </a:r>
            <a:r>
              <a:rPr lang="ko-KR" altLang="en-US" sz="1200" dirty="0">
                <a:solidFill>
                  <a:srgbClr val="4E5D70"/>
                </a:solidFill>
              </a:rPr>
              <a:t>브로커에 </a:t>
            </a:r>
            <a:r>
              <a:rPr lang="en-US" altLang="ko-KR" sz="1200" dirty="0">
                <a:solidFill>
                  <a:srgbClr val="4E5D70"/>
                </a:solidFill>
              </a:rPr>
              <a:t>publish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8374CC8E-92CE-4B0C-A71E-C0F30FA5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77" y="3355379"/>
            <a:ext cx="700087" cy="652462"/>
          </a:xfrm>
          <a:prstGeom prst="rect">
            <a:avLst/>
          </a:prstGeom>
        </p:spPr>
      </p:pic>
      <p:pic>
        <p:nvPicPr>
          <p:cNvPr id="72" name="Picture 4" descr="Grafana - Wikipedia">
            <a:extLst>
              <a:ext uri="{FF2B5EF4-FFF2-40B4-BE49-F238E27FC236}">
                <a16:creationId xmlns:a16="http://schemas.microsoft.com/office/drawing/2014/main" id="{410A36B5-CF21-4B27-88B9-F4DB2847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65" y="3321206"/>
            <a:ext cx="801834" cy="81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376AB5DA-BD43-4440-AC6F-5D7A8330F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02" y="3502404"/>
            <a:ext cx="631796" cy="50543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970D9B5-DB90-4B31-B0AF-A194C3F76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590" y="3440640"/>
            <a:ext cx="625552" cy="57905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2C4734-7DBF-44B4-9880-262B62562DA1}"/>
              </a:ext>
            </a:extLst>
          </p:cNvPr>
          <p:cNvSpPr/>
          <p:nvPr/>
        </p:nvSpPr>
        <p:spPr>
          <a:xfrm>
            <a:off x="8050930" y="1493041"/>
            <a:ext cx="282359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브로커에 토픽을 </a:t>
            </a:r>
            <a:r>
              <a:rPr lang="en-US" altLang="ko-KR" sz="1200" dirty="0">
                <a:solidFill>
                  <a:srgbClr val="4E5D70"/>
                </a:solidFill>
              </a:rPr>
              <a:t>subscribe </a:t>
            </a:r>
            <a:r>
              <a:rPr lang="ko-KR" altLang="en-US" sz="1200" dirty="0">
                <a:solidFill>
                  <a:srgbClr val="4E5D70"/>
                </a:solidFill>
              </a:rPr>
              <a:t>하여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4E5D70"/>
                </a:solidFill>
              </a:rPr>
              <a:t>Speaker </a:t>
            </a:r>
            <a:r>
              <a:rPr lang="ko-KR" altLang="en-US" sz="1200" dirty="0">
                <a:solidFill>
                  <a:srgbClr val="4E5D70"/>
                </a:solidFill>
              </a:rPr>
              <a:t>및 </a:t>
            </a:r>
            <a:r>
              <a:rPr lang="en-US" altLang="ko-KR" sz="1200" dirty="0">
                <a:solidFill>
                  <a:srgbClr val="4E5D70"/>
                </a:solidFill>
              </a:rPr>
              <a:t>LED,</a:t>
            </a:r>
            <a:r>
              <a:rPr lang="ko-KR" altLang="en-US" sz="1200" dirty="0">
                <a:solidFill>
                  <a:srgbClr val="4E5D70"/>
                </a:solidFill>
              </a:rPr>
              <a:t>카메라 등을 작동 시킴</a:t>
            </a:r>
          </a:p>
        </p:txBody>
      </p:sp>
    </p:spTree>
    <p:extLst>
      <p:ext uri="{BB962C8B-B14F-4D97-AF65-F5344CB8AC3E}">
        <p14:creationId xmlns:p14="http://schemas.microsoft.com/office/powerpoint/2010/main" val="21295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 방법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en-US" altLang="ko-KR" sz="1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7428BEB-12B9-4B9B-A5C2-778008E41E5C}"/>
              </a:ext>
            </a:extLst>
          </p:cNvPr>
          <p:cNvSpPr/>
          <p:nvPr/>
        </p:nvSpPr>
        <p:spPr>
          <a:xfrm>
            <a:off x="207660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F6E388-1F15-4479-BE7C-8739E3553560}"/>
              </a:ext>
            </a:extLst>
          </p:cNvPr>
          <p:cNvGrpSpPr/>
          <p:nvPr/>
        </p:nvGrpSpPr>
        <p:grpSpPr>
          <a:xfrm>
            <a:off x="1766222" y="2640210"/>
            <a:ext cx="2228480" cy="2179920"/>
            <a:chOff x="2466536" y="1701801"/>
            <a:chExt cx="2228480" cy="217992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2A8FFECE-AD9F-438E-AE29-D1E19BDFD061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A97725-F0F4-4A6E-8D3C-1C07D2FAFF71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35F72AF4-CDDA-4DFC-84DE-8365A1457AD3}"/>
              </a:ext>
            </a:extLst>
          </p:cNvPr>
          <p:cNvSpPr/>
          <p:nvPr/>
        </p:nvSpPr>
        <p:spPr>
          <a:xfrm>
            <a:off x="425652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6EC2DC-6A15-4E89-9096-9B68F5326E38}"/>
              </a:ext>
            </a:extLst>
          </p:cNvPr>
          <p:cNvGrpSpPr/>
          <p:nvPr/>
        </p:nvGrpSpPr>
        <p:grpSpPr>
          <a:xfrm flipV="1">
            <a:off x="3946142" y="2640210"/>
            <a:ext cx="2228480" cy="2179920"/>
            <a:chOff x="4646456" y="1701801"/>
            <a:chExt cx="2228480" cy="2179920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A5902BD-93D1-4F73-8998-AE8636988FFD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B127855-2747-4E00-908F-E6266AF6B028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6155A83-7B48-411E-9250-EF73270191F5}"/>
              </a:ext>
            </a:extLst>
          </p:cNvPr>
          <p:cNvSpPr/>
          <p:nvPr/>
        </p:nvSpPr>
        <p:spPr>
          <a:xfrm>
            <a:off x="643644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FFB1A1-5049-4BC4-88DA-3C61AB8E12EF}"/>
              </a:ext>
            </a:extLst>
          </p:cNvPr>
          <p:cNvGrpSpPr/>
          <p:nvPr/>
        </p:nvGrpSpPr>
        <p:grpSpPr>
          <a:xfrm>
            <a:off x="6126062" y="2640210"/>
            <a:ext cx="2228480" cy="2179920"/>
            <a:chOff x="2466536" y="1701801"/>
            <a:chExt cx="2228480" cy="2179920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41382BD-BAAD-4F47-B1CB-7B6C5D25BAFA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66120AD-1218-45A3-9F00-0C799B1485EA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E2FBCB14-21EE-437A-B838-870764560551}"/>
              </a:ext>
            </a:extLst>
          </p:cNvPr>
          <p:cNvSpPr/>
          <p:nvPr/>
        </p:nvSpPr>
        <p:spPr>
          <a:xfrm>
            <a:off x="861636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51E19C-ABDF-4E4F-B4C6-5B14A9609448}"/>
              </a:ext>
            </a:extLst>
          </p:cNvPr>
          <p:cNvGrpSpPr/>
          <p:nvPr/>
        </p:nvGrpSpPr>
        <p:grpSpPr>
          <a:xfrm flipV="1">
            <a:off x="8305982" y="2640210"/>
            <a:ext cx="2228480" cy="2179920"/>
            <a:chOff x="9006296" y="1701801"/>
            <a:chExt cx="2228480" cy="2179920"/>
          </a:xfrm>
        </p:grpSpPr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8BAF0062-AF5C-4B8D-A310-0B827118DD11}"/>
                </a:ext>
              </a:extLst>
            </p:cNvPr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name="adj1" fmla="val 10977745"/>
                <a:gd name="adj2" fmla="val 21051207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DB5A0D-A102-44D3-AE6D-0F0150DDA84E}"/>
                </a:ext>
              </a:extLst>
            </p:cNvPr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9EC520-56C7-4B3E-B9BA-720569B1C62D}"/>
              </a:ext>
            </a:extLst>
          </p:cNvPr>
          <p:cNvSpPr/>
          <p:nvPr/>
        </p:nvSpPr>
        <p:spPr>
          <a:xfrm>
            <a:off x="1644171" y="5267800"/>
            <a:ext cx="2521142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화재 현장을 녹화하여 밖에서 사람이 확인할 수 있도록 하기 위해서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라즈베리파이에서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사용이 가능한 파이 캠 사용 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2890997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2098405" y="5231347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 캠 사용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6C898E-C0A4-495B-974B-C15CBA93E6CA}"/>
              </a:ext>
            </a:extLst>
          </p:cNvPr>
          <p:cNvSpPr/>
          <p:nvPr/>
        </p:nvSpPr>
        <p:spPr>
          <a:xfrm>
            <a:off x="3788543" y="1190251"/>
            <a:ext cx="2521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camera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관련된 토픽의 저장된 값을 받아오기 위해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broker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사용하여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026EA4-94D3-4E59-85BB-E14FA8B61DD8}"/>
              </a:ext>
            </a:extLst>
          </p:cNvPr>
          <p:cNvCxnSpPr>
            <a:cxnSpLocks/>
          </p:cNvCxnSpPr>
          <p:nvPr/>
        </p:nvCxnSpPr>
        <p:spPr>
          <a:xfrm flipV="1">
            <a:off x="5049114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34">
            <a:extLst>
              <a:ext uri="{FF2B5EF4-FFF2-40B4-BE49-F238E27FC236}">
                <a16:creationId xmlns:a16="http://schemas.microsoft.com/office/drawing/2014/main" id="{B90D9C62-5973-4C97-9109-372D2024C81A}"/>
              </a:ext>
            </a:extLst>
          </p:cNvPr>
          <p:cNvSpPr/>
          <p:nvPr/>
        </p:nvSpPr>
        <p:spPr>
          <a:xfrm>
            <a:off x="4294946" y="770415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broker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mosquitto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4ADACA-469C-4891-9860-200BC834AC1F}"/>
              </a:ext>
            </a:extLst>
          </p:cNvPr>
          <p:cNvSpPr/>
          <p:nvPr/>
        </p:nvSpPr>
        <p:spPr>
          <a:xfrm>
            <a:off x="6056593" y="5637680"/>
            <a:ext cx="261522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부저가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울리게 되면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통신으로 확인한 순간부터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초간 현장 녹화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1C369C5-F0EF-49B4-B87B-024F4D16C941}"/>
              </a:ext>
            </a:extLst>
          </p:cNvPr>
          <p:cNvCxnSpPr>
            <a:cxnSpLocks/>
          </p:cNvCxnSpPr>
          <p:nvPr/>
        </p:nvCxnSpPr>
        <p:spPr>
          <a:xfrm>
            <a:off x="7303420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37">
            <a:extLst>
              <a:ext uri="{FF2B5EF4-FFF2-40B4-BE49-F238E27FC236}">
                <a16:creationId xmlns:a16="http://schemas.microsoft.com/office/drawing/2014/main" id="{5E58DBEC-C5D3-4A92-A0C8-9A9511EA050D}"/>
              </a:ext>
            </a:extLst>
          </p:cNvPr>
          <p:cNvSpPr/>
          <p:nvPr/>
        </p:nvSpPr>
        <p:spPr>
          <a:xfrm>
            <a:off x="6510828" y="5231347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동영상 녹화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328B88-303F-4D51-B9C5-38A74D818485}"/>
              </a:ext>
            </a:extLst>
          </p:cNvPr>
          <p:cNvSpPr/>
          <p:nvPr/>
        </p:nvSpPr>
        <p:spPr>
          <a:xfrm>
            <a:off x="8214711" y="1354233"/>
            <a:ext cx="2521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.h264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확장자로 저장된 영상을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mkv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변환 후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mplayer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가능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073174-A45E-4349-9542-B7DC7A85F882}"/>
              </a:ext>
            </a:extLst>
          </p:cNvPr>
          <p:cNvCxnSpPr>
            <a:cxnSpLocks/>
          </p:cNvCxnSpPr>
          <p:nvPr/>
        </p:nvCxnSpPr>
        <p:spPr>
          <a:xfrm flipV="1">
            <a:off x="9461537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0">
            <a:extLst>
              <a:ext uri="{FF2B5EF4-FFF2-40B4-BE49-F238E27FC236}">
                <a16:creationId xmlns:a16="http://schemas.microsoft.com/office/drawing/2014/main" id="{D001181E-1FEE-4508-AAEC-7925E5F8D3AE}"/>
              </a:ext>
            </a:extLst>
          </p:cNvPr>
          <p:cNvSpPr/>
          <p:nvPr/>
        </p:nvSpPr>
        <p:spPr>
          <a:xfrm>
            <a:off x="8671821" y="947900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E5D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동영상 확인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E5D7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9239378" y="3496712"/>
            <a:ext cx="476121" cy="42213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CC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166175" y="3500616"/>
            <a:ext cx="255440" cy="42962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E9547-BD1B-4BF7-A27B-D864E10F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64" y="3319964"/>
            <a:ext cx="1271956" cy="9819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F5091B-561C-43A8-B545-23BC787F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274" y="3284340"/>
            <a:ext cx="1113206" cy="9507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275" y="3339842"/>
            <a:ext cx="745099" cy="739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74" y="3363554"/>
            <a:ext cx="802405" cy="7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 방법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en-US" altLang="ko-KR" sz="1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34">
            <a:extLst>
              <a:ext uri="{FF2B5EF4-FFF2-40B4-BE49-F238E27FC236}">
                <a16:creationId xmlns:a16="http://schemas.microsoft.com/office/drawing/2014/main" id="{B90D9C62-5973-4C97-9109-372D2024C81A}"/>
              </a:ext>
            </a:extLst>
          </p:cNvPr>
          <p:cNvSpPr/>
          <p:nvPr/>
        </p:nvSpPr>
        <p:spPr>
          <a:xfrm>
            <a:off x="740216" y="1033305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 TOOL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APP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11" y="1989364"/>
            <a:ext cx="2237235" cy="3981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35" y="1989363"/>
            <a:ext cx="2237236" cy="39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구현 방법 </a:t>
            </a:r>
            <a:r>
              <a:rPr lang="en-US" altLang="ko-KR" b="1" i="1" kern="0" dirty="0">
                <a:solidFill>
                  <a:prstClr val="white"/>
                </a:solidFill>
              </a:rPr>
              <a:t>&amp; </a:t>
            </a:r>
            <a:r>
              <a:rPr lang="ko-KR" altLang="en-US" b="1" i="1" kern="0" dirty="0">
                <a:solidFill>
                  <a:prstClr val="white"/>
                </a:solidFill>
              </a:rPr>
              <a:t>코드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ED582B-A2E2-4626-9CD5-42B9B495654E}"/>
              </a:ext>
            </a:extLst>
          </p:cNvPr>
          <p:cNvSpPr/>
          <p:nvPr/>
        </p:nvSpPr>
        <p:spPr>
          <a:xfrm>
            <a:off x="655967" y="1163623"/>
            <a:ext cx="260262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Serial-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송신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Arduino </a:t>
            </a:r>
            <a:r>
              <a:rPr lang="en-US" altLang="ko-KR" sz="1200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uno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B)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7" y="1820487"/>
            <a:ext cx="4781209" cy="46052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9" y="2008355"/>
            <a:ext cx="5066952" cy="40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구현 방법 </a:t>
            </a:r>
            <a:r>
              <a:rPr lang="en-US" altLang="ko-KR" b="1" i="1" kern="0" dirty="0">
                <a:solidFill>
                  <a:prstClr val="white"/>
                </a:solidFill>
              </a:rPr>
              <a:t>&amp; </a:t>
            </a:r>
            <a:r>
              <a:rPr lang="ko-KR" altLang="en-US" b="1" i="1" kern="0" dirty="0">
                <a:solidFill>
                  <a:prstClr val="white"/>
                </a:solidFill>
              </a:rPr>
              <a:t>코드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ED582B-A2E2-4626-9CD5-42B9B495654E}"/>
              </a:ext>
            </a:extLst>
          </p:cNvPr>
          <p:cNvSpPr/>
          <p:nvPr/>
        </p:nvSpPr>
        <p:spPr>
          <a:xfrm>
            <a:off x="655967" y="1163623"/>
            <a:ext cx="22701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Serial-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수신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(Esp8266B)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8EF525-E8CE-4A91-87EF-9B09ABE5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7" y="1657454"/>
            <a:ext cx="4591050" cy="470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EAB0AE-A32D-404F-811A-A0BAAC085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48" y="706170"/>
            <a:ext cx="4775693" cy="58784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FBBE-A687-472B-838A-0F06863C7487}"/>
              </a:ext>
            </a:extLst>
          </p:cNvPr>
          <p:cNvSpPr/>
          <p:nvPr/>
        </p:nvSpPr>
        <p:spPr>
          <a:xfrm>
            <a:off x="6744750" y="4387442"/>
            <a:ext cx="2558642" cy="461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B9361A-1B1E-4024-9AB7-07D2ECC72D2A}"/>
              </a:ext>
            </a:extLst>
          </p:cNvPr>
          <p:cNvSpPr/>
          <p:nvPr/>
        </p:nvSpPr>
        <p:spPr>
          <a:xfrm>
            <a:off x="655967" y="5328407"/>
            <a:ext cx="2558642" cy="461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6F6F7-81DE-407C-901F-6330630D419C}"/>
              </a:ext>
            </a:extLst>
          </p:cNvPr>
          <p:cNvSpPr/>
          <p:nvPr/>
        </p:nvSpPr>
        <p:spPr>
          <a:xfrm>
            <a:off x="655967" y="3269538"/>
            <a:ext cx="2926132" cy="530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구현 방법 </a:t>
            </a:r>
            <a:r>
              <a:rPr lang="en-US" altLang="ko-KR" b="1" i="1" kern="0" dirty="0">
                <a:solidFill>
                  <a:prstClr val="white"/>
                </a:solidFill>
              </a:rPr>
              <a:t>&amp; </a:t>
            </a:r>
            <a:r>
              <a:rPr lang="ko-KR" altLang="en-US" b="1" i="1" kern="0" dirty="0">
                <a:solidFill>
                  <a:prstClr val="white"/>
                </a:solidFill>
              </a:rPr>
              <a:t>코드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1F16D73-0384-40C4-966F-B18EF611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7" y="917725"/>
            <a:ext cx="4842124" cy="5635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F076E2-6E37-4E39-9C56-FC26635F8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190" y="917724"/>
            <a:ext cx="3702902" cy="56359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9C1881-2E9D-4D09-A184-9E1C9E059220}"/>
              </a:ext>
            </a:extLst>
          </p:cNvPr>
          <p:cNvSpPr/>
          <p:nvPr/>
        </p:nvSpPr>
        <p:spPr>
          <a:xfrm>
            <a:off x="658587" y="1031846"/>
            <a:ext cx="2101391" cy="1359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구현 방법 </a:t>
            </a:r>
            <a:r>
              <a:rPr lang="en-US" altLang="ko-KR" b="1" i="1" kern="0" dirty="0">
                <a:solidFill>
                  <a:prstClr val="white"/>
                </a:solidFill>
              </a:rPr>
              <a:t>&amp; </a:t>
            </a:r>
            <a:r>
              <a:rPr lang="ko-KR" altLang="en-US" b="1" i="1" kern="0" dirty="0">
                <a:solidFill>
                  <a:prstClr val="white"/>
                </a:solidFill>
              </a:rPr>
              <a:t>코드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9AE0752-5875-4D51-BE6B-B8BCAD55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7" y="1322184"/>
            <a:ext cx="4438650" cy="40290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355EC-1190-4FDB-A07E-D487E8A20016}"/>
              </a:ext>
            </a:extLst>
          </p:cNvPr>
          <p:cNvSpPr/>
          <p:nvPr/>
        </p:nvSpPr>
        <p:spPr>
          <a:xfrm>
            <a:off x="6096000" y="802896"/>
            <a:ext cx="1017976" cy="3405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Esp8266A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D4A0A4-7998-4482-99A0-3DAB8059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0080"/>
            <a:ext cx="4829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구현 방법 </a:t>
            </a:r>
            <a:r>
              <a:rPr lang="en-US" altLang="ko-KR" b="1" i="1" kern="0" dirty="0">
                <a:solidFill>
                  <a:prstClr val="white"/>
                </a:solidFill>
              </a:rPr>
              <a:t>&amp; </a:t>
            </a:r>
            <a:r>
              <a:rPr lang="ko-KR" altLang="en-US" b="1" i="1" kern="0" dirty="0">
                <a:solidFill>
                  <a:prstClr val="white"/>
                </a:solidFill>
              </a:rPr>
              <a:t>코드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D33A5BC-8111-49F7-9D41-A446C146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6" y="1593913"/>
            <a:ext cx="5035719" cy="4262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6CE92-727E-4ECC-9B3D-92FE0559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17" y="664360"/>
            <a:ext cx="4436978" cy="60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7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구현 방법 </a:t>
            </a:r>
            <a:r>
              <a:rPr lang="en-US" altLang="ko-KR" b="1" i="1" kern="0" dirty="0">
                <a:solidFill>
                  <a:prstClr val="white"/>
                </a:solidFill>
              </a:rPr>
              <a:t>&amp; </a:t>
            </a:r>
            <a:r>
              <a:rPr lang="ko-KR" altLang="en-US" b="1" i="1" kern="0" dirty="0">
                <a:solidFill>
                  <a:prstClr val="white"/>
                </a:solidFill>
              </a:rPr>
              <a:t>코드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4226C1D-8F26-4ED7-958F-AA3E2D17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480" y="1505736"/>
            <a:ext cx="4855371" cy="5102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FEB060-18C3-4E9E-BC32-987B1DFCE61E}"/>
              </a:ext>
            </a:extLst>
          </p:cNvPr>
          <p:cNvSpPr/>
          <p:nvPr/>
        </p:nvSpPr>
        <p:spPr>
          <a:xfrm>
            <a:off x="655967" y="999740"/>
            <a:ext cx="1017976" cy="3405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39134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 방법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en-US" altLang="ko-KR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1D00E-1D9D-461E-BF78-000FF7FA04C4}"/>
              </a:ext>
            </a:extLst>
          </p:cNvPr>
          <p:cNvSpPr txBox="1"/>
          <p:nvPr/>
        </p:nvSpPr>
        <p:spPr>
          <a:xfrm>
            <a:off x="475967" y="1191986"/>
            <a:ext cx="1095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D168F-4D2F-4393-AE49-9705D2E9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87" y="1020268"/>
            <a:ext cx="6103727" cy="53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</a:rPr>
              <a:t>목차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ED582B-A2E2-4626-9CD5-42B9B495654E}"/>
              </a:ext>
            </a:extLst>
          </p:cNvPr>
          <p:cNvSpPr/>
          <p:nvPr/>
        </p:nvSpPr>
        <p:spPr>
          <a:xfrm>
            <a:off x="655967" y="1285542"/>
            <a:ext cx="10588574" cy="4649478"/>
          </a:xfrm>
          <a:prstGeom prst="rect">
            <a:avLst/>
          </a:prstGeom>
          <a:ln>
            <a:solidFill>
              <a:srgbClr val="82CCF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프로젝트 연구 개요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전체 프로젝트 구성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각 멤버의 역할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전체 </a:t>
            </a:r>
            <a:r>
              <a:rPr lang="ko-KR" altLang="en-US" sz="2000" dirty="0" err="1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아키텍쳐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시연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err="1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구현방법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&amp;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코드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어려웠던 부분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해결되지 않은 문제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개선사항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솔루션의 가치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기술적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아이디어적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63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어려웠던 부분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5967" y="1105593"/>
            <a:ext cx="10494280" cy="536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1015381" y="1149454"/>
            <a:ext cx="10135451" cy="571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Esp8266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보드와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라즈베리파이의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연결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라즈베리파이에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다른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MQTT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를 만들어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esp8266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개의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MQTT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를 연결하였음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파이 캠을 사용하기 위한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조건문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실행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on_message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함수 실행 후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문에서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recvData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를 출력해본 결과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값 발생으로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문 오류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현장 녹화 시 너무 많은 시간을 잡아먹게 되면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subscribe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출력 과정에서 문제 발생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아두이노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우노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보드에서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ESP8266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보드로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전송받은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미세먼지 센서 데이터 값을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MQTT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로 보내는 부분에서 문제발생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ko-KR" altLang="en-US" sz="1800" b="1" dirty="0" err="1">
                <a:solidFill>
                  <a:schemeClr val="bg1">
                    <a:lumMod val="50000"/>
                  </a:schemeClr>
                </a:solidFill>
              </a:rPr>
              <a:t>아두이노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bg1">
                    <a:lumMod val="50000"/>
                  </a:schemeClr>
                </a:solidFill>
              </a:rPr>
              <a:t>우노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-8266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보드에서 시리얼 통신으로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8266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보드에 미세먼지 센서 데이터가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800" b="1" dirty="0" err="1">
                <a:solidFill>
                  <a:schemeClr val="bg1">
                    <a:lumMod val="50000"/>
                  </a:schemeClr>
                </a:solidFill>
              </a:rPr>
              <a:t>바이트씩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 밖에 전송되지 않아 혼란을 줌</a:t>
            </a:r>
          </a:p>
          <a:p>
            <a:pPr lvl="0">
              <a:lnSpc>
                <a:spcPct val="150000"/>
              </a:lnSpc>
              <a:defRPr/>
            </a:pP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해결되지 않은 문제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5967" y="1105593"/>
            <a:ext cx="10494280" cy="536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1057448" y="1327402"/>
            <a:ext cx="95745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시간상의 관계로 안드로이드 스튜디오를 이용하여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어플을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만드는 대신</a:t>
            </a:r>
            <a:r>
              <a:rPr kumimoji="0" lang="ko-KR" altLang="en-US" sz="2000" b="1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000" b="1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MQTT TOOL</a:t>
            </a:r>
            <a:r>
              <a:rPr kumimoji="0" lang="ko-KR" altLang="en-US" sz="2000" b="1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앱을 이용할 수 밖에 없었음</a:t>
            </a:r>
            <a:endParaRPr kumimoji="0" lang="en-US" altLang="ko-KR" sz="20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baseline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1" i="0" u="none" strike="noStrike" kern="1200" cap="none" spc="0" normalizeH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긴급전화를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구현 못함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초음파 센서를 이용해 물체감지하여 우산을 챙기게 하는 기능을 넣을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수 없었음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9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솔루션의 가치 </a:t>
            </a:r>
            <a:r>
              <a:rPr lang="en-US" altLang="ko-KR" b="1" i="1" kern="0" dirty="0">
                <a:solidFill>
                  <a:prstClr val="white"/>
                </a:solidFill>
              </a:rPr>
              <a:t>- </a:t>
            </a:r>
            <a:r>
              <a:rPr lang="ko-KR" altLang="en-US" b="1" i="1" kern="0" dirty="0">
                <a:solidFill>
                  <a:prstClr val="white"/>
                </a:solidFill>
              </a:rPr>
              <a:t>아이디어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5967" y="1105593"/>
            <a:ext cx="10494280" cy="536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1032735" y="1240905"/>
            <a:ext cx="9574530" cy="4147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화재감지센서 데이터 값을 이용해 자동영상녹화 기능을 추가하여 화재 발생의 원인을 알 수 있음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화재가 발생하면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부저가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울려서 처리 및 대피하도록 할 수 있음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noProof="0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어두우면 자동으로 불을 켜주는 현상으로 늦게 도착해도 집에 사람이 있다는 느낌을 외부인에게 줄 수 있음</a:t>
            </a:r>
            <a:endParaRPr lang="en-US" altLang="ko-KR" sz="2000" b="1" noProof="0" dirty="0">
              <a:solidFill>
                <a:schemeClr val="bg1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523" y="299694"/>
            <a:ext cx="44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0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솔루션의 가치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기술적</a:t>
            </a:r>
            <a:endParaRPr kumimoji="0" lang="en-US" altLang="ko-KR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5967" y="1105593"/>
            <a:ext cx="10494280" cy="536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1156302" y="1735175"/>
            <a:ext cx="95745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두개의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사용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파이를 </a:t>
            </a: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이용한 </a:t>
            </a: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카메라연결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라즈베리 파이와 </a:t>
            </a:r>
            <a:r>
              <a:rPr lang="en-US" altLang="ko-KR" sz="2000" b="1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Esp8266 </a:t>
            </a:r>
            <a:r>
              <a:rPr lang="ko-KR" altLang="en-US" sz="2000" b="1" smtClean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보드 연결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녹화한 영상을 실시간으로 볼 수 있는 기능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523" y="299694"/>
            <a:ext cx="44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3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13499382-07A8-49B7-AFB9-1E8A0689B593}"/>
              </a:ext>
            </a:extLst>
          </p:cNvPr>
          <p:cNvSpPr/>
          <p:nvPr/>
        </p:nvSpPr>
        <p:spPr>
          <a:xfrm>
            <a:off x="3936274" y="1364602"/>
            <a:ext cx="4319451" cy="4128795"/>
          </a:xfrm>
          <a:prstGeom prst="ellipse">
            <a:avLst/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  <a:sym typeface="Wingdings" panose="05000000000000000000" pitchFamily="2" charset="2"/>
              </a:rPr>
              <a:t>감사합니다 </a:t>
            </a:r>
            <a:r>
              <a:rPr lang="en-US" altLang="ko-KR" sz="3600" b="1" dirty="0">
                <a:solidFill>
                  <a:prstClr val="white"/>
                </a:solidFill>
                <a:sym typeface="Wingdings" panose="05000000000000000000" pitchFamily="2" charset="2"/>
              </a:rPr>
              <a:t></a:t>
            </a:r>
            <a:endParaRPr lang="en-US" altLang="ko-KR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 연구</a:t>
            </a:r>
            <a:r>
              <a:rPr lang="en-US" altLang="ko-KR" b="1" i="1" ker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i="1" kern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개요</a:t>
            </a:r>
            <a:endParaRPr kumimoji="0" lang="en-US" altLang="ko-KR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475967" y="1613466"/>
          <a:ext cx="11271533" cy="4464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타원 32"/>
          <p:cNvSpPr/>
          <p:nvPr/>
        </p:nvSpPr>
        <p:spPr>
          <a:xfrm>
            <a:off x="7771739" y="2698466"/>
            <a:ext cx="157437" cy="157437"/>
          </a:xfrm>
          <a:prstGeom prst="ellipse">
            <a:avLst/>
          </a:prstGeom>
          <a:noFill/>
          <a:ln w="28575">
            <a:solidFill>
              <a:srgbClr val="FF7C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8177" y="2635995"/>
            <a:ext cx="15023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Personal computers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771739" y="2407430"/>
            <a:ext cx="157437" cy="157437"/>
          </a:xfrm>
          <a:prstGeom prst="ellipse">
            <a:avLst/>
          </a:prstGeom>
          <a:noFill/>
          <a:ln w="28575">
            <a:solidFill>
              <a:srgbClr val="4EB6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58177" y="2344959"/>
            <a:ext cx="13821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Internet of Things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4281" y="993161"/>
            <a:ext cx="327315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세계 인터넷 디바이스 보급 전망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771739" y="2971927"/>
            <a:ext cx="157437" cy="157437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58177" y="2909456"/>
            <a:ext cx="6880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Tablets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771739" y="3231219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58177" y="3168748"/>
            <a:ext cx="926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Wwarables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771739" y="3505848"/>
            <a:ext cx="157437" cy="157437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58177" y="3443377"/>
            <a:ext cx="771365" cy="2616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Smart TV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85854" y="6153726"/>
            <a:ext cx="1561646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Business Insider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연구 개요</a:t>
            </a:r>
            <a:endParaRPr kumimoji="0" lang="en-US" altLang="ko-KR" sz="1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E566710-BCCE-457B-91C3-2FE86DC76547}"/>
              </a:ext>
            </a:extLst>
          </p:cNvPr>
          <p:cNvSpPr/>
          <p:nvPr/>
        </p:nvSpPr>
        <p:spPr>
          <a:xfrm>
            <a:off x="886264" y="1154886"/>
            <a:ext cx="2450059" cy="2419410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IoT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--------------------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주목받고 있는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융합서비스 중에서 가장 으뜸인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분야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7828A3-274D-4CF1-82CA-3ACB9C5AC754}"/>
              </a:ext>
            </a:extLst>
          </p:cNvPr>
          <p:cNvSpPr/>
          <p:nvPr/>
        </p:nvSpPr>
        <p:spPr>
          <a:xfrm>
            <a:off x="886264" y="4050302"/>
            <a:ext cx="2450059" cy="2419410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CCTV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열풍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--------------------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사람들의 안전에 대한 욕구 증가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995032" y="3292659"/>
            <a:ext cx="5721293" cy="13515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정보를 모아서 예기치 못한 사고를 예방하고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endParaRPr lang="en-US" altLang="ko-KR" sz="1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문제가 생기더라도 영상을 통해 확인하고 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해결할 수 있기에 이 프로젝트가 필요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C3298C-54F1-4F86-9F80-16EDF38C3D96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336323" y="4546213"/>
            <a:ext cx="2495036" cy="713794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0204D1-9C49-439E-8366-FA3862D0474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336323" y="2364591"/>
            <a:ext cx="2495036" cy="928068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프로젝트 구성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7" y="1613306"/>
            <a:ext cx="10857917" cy="4462659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flipV="1">
            <a:off x="3093720" y="1143000"/>
            <a:ext cx="6659880" cy="762000"/>
          </a:xfrm>
          <a:prstGeom prst="bentConnector3">
            <a:avLst>
              <a:gd name="adj1" fmla="val -1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53600" y="1143000"/>
            <a:ext cx="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>
            <a:extLst>
              <a:ext uri="{FF2B5EF4-FFF2-40B4-BE49-F238E27FC236}">
                <a16:creationId xmlns:a16="http://schemas.microsoft.com/office/drawing/2014/main" id="{88265570-13F4-49FB-9DB5-F223327C699C}"/>
              </a:ext>
            </a:extLst>
          </p:cNvPr>
          <p:cNvSpPr/>
          <p:nvPr/>
        </p:nvSpPr>
        <p:spPr>
          <a:xfrm>
            <a:off x="3491783" y="1590680"/>
            <a:ext cx="2423886" cy="242388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5908FF-2DA3-4618-9D5A-17CA437C61CB}"/>
              </a:ext>
            </a:extLst>
          </p:cNvPr>
          <p:cNvSpPr/>
          <p:nvPr/>
        </p:nvSpPr>
        <p:spPr>
          <a:xfrm>
            <a:off x="9265433" y="1583811"/>
            <a:ext cx="2423886" cy="242388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홈 </a:t>
            </a:r>
            <a:r>
              <a:rPr lang="en-US" altLang="ko-KR" b="1" i="1" kern="0" dirty="0" err="1">
                <a:solidFill>
                  <a:prstClr val="white"/>
                </a:solidFill>
              </a:rPr>
              <a:t>IoT</a:t>
            </a:r>
            <a:r>
              <a:rPr lang="en-US" altLang="ko-KR" b="1" i="1" kern="0" dirty="0">
                <a:solidFill>
                  <a:prstClr val="white"/>
                </a:solidFill>
              </a:rPr>
              <a:t> </a:t>
            </a:r>
            <a:r>
              <a:rPr lang="ko-KR" altLang="en-US" b="1" i="1" kern="0" dirty="0">
                <a:solidFill>
                  <a:prstClr val="white"/>
                </a:solidFill>
              </a:rPr>
              <a:t>기능 설명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75967" y="1591644"/>
            <a:ext cx="2423886" cy="242388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5618" y="4279242"/>
            <a:ext cx="28845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날씨 데이터 수집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외출 전 날씨 확인하여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특정 상황 대비하기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사용되는 센서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미세먼지 센서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온습도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센서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습도가 높다고 표시되는 경우 우산 챙기기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Mqtt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앱을 통해 폰으로도 확인 가능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326751" y="129489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1534956" y="1493990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221821" y="4275753"/>
            <a:ext cx="26002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현장 촬영기능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화재가 발생한 순간 카메라를 통해 영상을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저장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사용되는 센서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라즈베리파이 카메라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125523" y="1294575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96351" y="4267017"/>
            <a:ext cx="2600213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조도에 따른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LED ON/OFF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어두워지면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LED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켜짐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사용되는 센서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조도센서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릴레이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18159" y="129489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4537842" y="152595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10391672" y="1491175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09" y="2096252"/>
            <a:ext cx="1083590" cy="7977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34" y="2831878"/>
            <a:ext cx="1036940" cy="496738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6358817" y="1583811"/>
            <a:ext cx="2423886" cy="242388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05899" y="4268237"/>
            <a:ext cx="260021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빠른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화재감지로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더 큰 화재 예방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화재가 감지되면 소리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부저가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울려 더 큰 화재 및 사고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사용되는 센서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화재감지 센서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Mqtt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앱으로도 확인 가능</a:t>
            </a:r>
          </a:p>
        </p:txBody>
      </p:sp>
      <p:sp>
        <p:nvSpPr>
          <p:cNvPr id="34" name="타원 33"/>
          <p:cNvSpPr/>
          <p:nvPr/>
        </p:nvSpPr>
        <p:spPr>
          <a:xfrm>
            <a:off x="7227707" y="129611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아이폰 ios7 블랙 테마 카메라 아이콘 어떠신가요?">
            <a:extLst>
              <a:ext uri="{FF2B5EF4-FFF2-40B4-BE49-F238E27FC236}">
                <a16:creationId xmlns:a16="http://schemas.microsoft.com/office/drawing/2014/main" id="{74857A98-36F2-42DC-991E-9A8BAD49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288" y="2360666"/>
            <a:ext cx="870175" cy="8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전구 아이콘 벡터 전등에 대한 스톡 벡터 아트 및 기타 이미지 - iStock Light bulb vector icon eps 10">
            <a:extLst>
              <a:ext uri="{FF2B5EF4-FFF2-40B4-BE49-F238E27FC236}">
                <a16:creationId xmlns:a16="http://schemas.microsoft.com/office/drawing/2014/main" id="{8A1EADCA-001A-416E-8708-97BBA940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16" y="2297901"/>
            <a:ext cx="876820" cy="107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88" y="2290693"/>
            <a:ext cx="80962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4681" y="1456768"/>
            <a:ext cx="215467" cy="3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멤버 역할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7428BEB-12B9-4B9B-A5C2-778008E41E5C}"/>
              </a:ext>
            </a:extLst>
          </p:cNvPr>
          <p:cNvSpPr/>
          <p:nvPr/>
        </p:nvSpPr>
        <p:spPr>
          <a:xfrm>
            <a:off x="3090754" y="294384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F6E388-1F15-4479-BE7C-8739E3553560}"/>
              </a:ext>
            </a:extLst>
          </p:cNvPr>
          <p:cNvGrpSpPr/>
          <p:nvPr/>
        </p:nvGrpSpPr>
        <p:grpSpPr>
          <a:xfrm>
            <a:off x="2780374" y="2682020"/>
            <a:ext cx="2228480" cy="2179920"/>
            <a:chOff x="2466536" y="1701801"/>
            <a:chExt cx="2228480" cy="217992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2A8FFECE-AD9F-438E-AE29-D1E19BDFD061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A97725-F0F4-4A6E-8D3C-1C07D2FAFF71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35F72AF4-CDDA-4DFC-84DE-8365A1457AD3}"/>
              </a:ext>
            </a:extLst>
          </p:cNvPr>
          <p:cNvSpPr/>
          <p:nvPr/>
        </p:nvSpPr>
        <p:spPr>
          <a:xfrm>
            <a:off x="5270674" y="2943840"/>
            <a:ext cx="1656280" cy="1656281"/>
          </a:xfrm>
          <a:prstGeom prst="ellipse">
            <a:avLst/>
          </a:prstGeom>
          <a:solidFill>
            <a:srgbClr val="82CCFD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6EC2DC-6A15-4E89-9096-9B68F5326E38}"/>
              </a:ext>
            </a:extLst>
          </p:cNvPr>
          <p:cNvGrpSpPr/>
          <p:nvPr/>
        </p:nvGrpSpPr>
        <p:grpSpPr>
          <a:xfrm flipV="1">
            <a:off x="4960294" y="2682020"/>
            <a:ext cx="2228480" cy="2179920"/>
            <a:chOff x="4646456" y="1701801"/>
            <a:chExt cx="2228480" cy="2179920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A5902BD-93D1-4F73-8998-AE8636988FFD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B127855-2747-4E00-908F-E6266AF6B028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6155A83-7B48-411E-9250-EF73270191F5}"/>
              </a:ext>
            </a:extLst>
          </p:cNvPr>
          <p:cNvSpPr/>
          <p:nvPr/>
        </p:nvSpPr>
        <p:spPr>
          <a:xfrm>
            <a:off x="7450594" y="294384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FFB1A1-5049-4BC4-88DA-3C61AB8E12EF}"/>
              </a:ext>
            </a:extLst>
          </p:cNvPr>
          <p:cNvGrpSpPr/>
          <p:nvPr/>
        </p:nvGrpSpPr>
        <p:grpSpPr>
          <a:xfrm>
            <a:off x="7140214" y="2682020"/>
            <a:ext cx="2228480" cy="2179920"/>
            <a:chOff x="2466536" y="1701801"/>
            <a:chExt cx="2228480" cy="2179920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41382BD-BAAD-4F47-B1CB-7B6C5D25BAFA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66120AD-1218-45A3-9F00-0C799B1485EA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id="{01F570A4-6C6F-4651-BF0B-E70A7A5D47DB}"/>
              </a:ext>
            </a:extLst>
          </p:cNvPr>
          <p:cNvSpPr>
            <a:spLocks noEditPoints="1"/>
          </p:cNvSpPr>
          <p:nvPr/>
        </p:nvSpPr>
        <p:spPr bwMode="auto">
          <a:xfrm>
            <a:off x="3722779" y="3516465"/>
            <a:ext cx="392228" cy="48154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82CC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srgbClr val="4E5D7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9EC520-56C7-4B3E-B9BA-720569B1C62D}"/>
              </a:ext>
            </a:extLst>
          </p:cNvPr>
          <p:cNvSpPr/>
          <p:nvPr/>
        </p:nvSpPr>
        <p:spPr>
          <a:xfrm>
            <a:off x="2434202" y="5750407"/>
            <a:ext cx="302748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센서 코드 구성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rgbClr val="4E5D70"/>
                </a:solidFill>
              </a:rPr>
              <a:t>8266, </a:t>
            </a:r>
            <a:r>
              <a:rPr lang="ko-KR" altLang="en-US" sz="1200" dirty="0" err="1">
                <a:solidFill>
                  <a:srgbClr val="4E5D70"/>
                </a:solidFill>
              </a:rPr>
              <a:t>아두이노</a:t>
            </a:r>
            <a:r>
              <a:rPr lang="ko-KR" altLang="en-US" sz="1200" dirty="0">
                <a:solidFill>
                  <a:srgbClr val="4E5D70"/>
                </a:solidFill>
              </a:rPr>
              <a:t> 보드 간 시리얼 통신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센서 데이터 값 </a:t>
            </a:r>
            <a:r>
              <a:rPr lang="ko-KR" altLang="en-US" sz="1200" dirty="0" err="1">
                <a:solidFill>
                  <a:srgbClr val="4E5D70"/>
                </a:solidFill>
              </a:rPr>
              <a:t>라즈베리파이로</a:t>
            </a:r>
            <a:r>
              <a:rPr lang="ko-KR" altLang="en-US" sz="1200" dirty="0">
                <a:solidFill>
                  <a:srgbClr val="4E5D70"/>
                </a:solidFill>
              </a:rPr>
              <a:t> 보내기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3905149" y="472168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3034521" y="5281942"/>
            <a:ext cx="1768745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4E5D70"/>
                </a:solidFill>
              </a:rPr>
              <a:t>2018146036 </a:t>
            </a:r>
            <a:r>
              <a:rPr lang="ko-KR" altLang="en-US" sz="1200" b="1" dirty="0">
                <a:solidFill>
                  <a:srgbClr val="4E5D70"/>
                </a:solidFill>
              </a:rPr>
              <a:t>황서영</a:t>
            </a:r>
            <a:endParaRPr lang="en-US" altLang="ko-KR" sz="1200" b="1" dirty="0">
              <a:solidFill>
                <a:srgbClr val="4E5D7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6C898E-C0A4-495B-974B-C15CBA93E6CA}"/>
              </a:ext>
            </a:extLst>
          </p:cNvPr>
          <p:cNvSpPr/>
          <p:nvPr/>
        </p:nvSpPr>
        <p:spPr>
          <a:xfrm>
            <a:off x="4799819" y="1099832"/>
            <a:ext cx="2521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센서 코드 구성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>
                <a:solidFill>
                  <a:srgbClr val="4E5D70"/>
                </a:solidFill>
              </a:rPr>
              <a:t>Mqtt</a:t>
            </a:r>
            <a:r>
              <a:rPr lang="en-US" altLang="ko-KR" sz="1200" dirty="0">
                <a:solidFill>
                  <a:srgbClr val="4E5D70"/>
                </a:solidFill>
              </a:rPr>
              <a:t> </a:t>
            </a:r>
            <a:r>
              <a:rPr lang="ko-KR" altLang="en-US" sz="1200" dirty="0">
                <a:solidFill>
                  <a:srgbClr val="4E5D70"/>
                </a:solidFill>
              </a:rPr>
              <a:t>이용해 </a:t>
            </a:r>
            <a:r>
              <a:rPr lang="ko-KR" altLang="en-US" sz="1200" dirty="0" err="1">
                <a:solidFill>
                  <a:srgbClr val="4E5D70"/>
                </a:solidFill>
              </a:rPr>
              <a:t>라파랑</a:t>
            </a:r>
            <a:r>
              <a:rPr lang="ko-KR" altLang="en-US" sz="1200" dirty="0">
                <a:solidFill>
                  <a:srgbClr val="4E5D70"/>
                </a:solidFill>
              </a:rPr>
              <a:t> 통신하기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데이터를 </a:t>
            </a:r>
            <a:r>
              <a:rPr lang="en-US" altLang="ko-KR" sz="1200" dirty="0" err="1">
                <a:solidFill>
                  <a:srgbClr val="4E5D70"/>
                </a:solidFill>
              </a:rPr>
              <a:t>mqtt</a:t>
            </a:r>
            <a:r>
              <a:rPr lang="ko-KR" altLang="en-US" sz="1200" dirty="0">
                <a:solidFill>
                  <a:srgbClr val="4E5D70"/>
                </a:solidFill>
              </a:rPr>
              <a:t>로 전송</a:t>
            </a:r>
            <a:r>
              <a:rPr lang="en-US" altLang="ko-KR" sz="1200" dirty="0">
                <a:solidFill>
                  <a:srgbClr val="4E5D70"/>
                </a:solidFill>
              </a:rPr>
              <a:t> </a:t>
            </a:r>
            <a:r>
              <a:rPr lang="ko-KR" altLang="en-US" sz="1200" dirty="0">
                <a:solidFill>
                  <a:srgbClr val="4E5D70"/>
                </a:solidFill>
              </a:rPr>
              <a:t>및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srgbClr val="4E5D70"/>
                </a:solidFill>
              </a:rPr>
              <a:t>그라파나에</a:t>
            </a:r>
            <a:r>
              <a:rPr lang="ko-KR" altLang="en-US" sz="1200" dirty="0">
                <a:solidFill>
                  <a:srgbClr val="4E5D70"/>
                </a:solidFill>
              </a:rPr>
              <a:t> 띄우기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026EA4-94D3-4E59-85BB-E14FA8B61DD8}"/>
              </a:ext>
            </a:extLst>
          </p:cNvPr>
          <p:cNvCxnSpPr>
            <a:cxnSpLocks/>
          </p:cNvCxnSpPr>
          <p:nvPr/>
        </p:nvCxnSpPr>
        <p:spPr>
          <a:xfrm flipV="1">
            <a:off x="6063266" y="236002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34">
            <a:extLst>
              <a:ext uri="{FF2B5EF4-FFF2-40B4-BE49-F238E27FC236}">
                <a16:creationId xmlns:a16="http://schemas.microsoft.com/office/drawing/2014/main" id="{B90D9C62-5973-4C97-9109-372D2024C81A}"/>
              </a:ext>
            </a:extLst>
          </p:cNvPr>
          <p:cNvSpPr/>
          <p:nvPr/>
        </p:nvSpPr>
        <p:spPr>
          <a:xfrm>
            <a:off x="5234493" y="714014"/>
            <a:ext cx="1728642" cy="39600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2015110019 </a:t>
            </a:r>
            <a:r>
              <a:rPr lang="ko-KR" altLang="en-US" sz="1200" b="1" dirty="0">
                <a:solidFill>
                  <a:prstClr val="white"/>
                </a:solidFill>
              </a:rPr>
              <a:t>박재성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4ADACA-469C-4891-9860-200BC834AC1F}"/>
              </a:ext>
            </a:extLst>
          </p:cNvPr>
          <p:cNvSpPr/>
          <p:nvPr/>
        </p:nvSpPr>
        <p:spPr>
          <a:xfrm>
            <a:off x="7070746" y="5679490"/>
            <a:ext cx="2559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>
                <a:solidFill>
                  <a:srgbClr val="4E5D70"/>
                </a:solidFill>
              </a:rPr>
              <a:t>라즈베리</a:t>
            </a:r>
            <a:r>
              <a:rPr lang="ko-KR" altLang="en-US" sz="1200" dirty="0">
                <a:solidFill>
                  <a:srgbClr val="4E5D70"/>
                </a:solidFill>
              </a:rPr>
              <a:t> 파이 설치 및 특정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   데이터 값에 반응해 작동하는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   카메라 구현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1C369C5-F0EF-49B4-B87B-024F4D16C941}"/>
              </a:ext>
            </a:extLst>
          </p:cNvPr>
          <p:cNvCxnSpPr>
            <a:cxnSpLocks/>
          </p:cNvCxnSpPr>
          <p:nvPr/>
        </p:nvCxnSpPr>
        <p:spPr>
          <a:xfrm>
            <a:off x="8317572" y="472168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37">
            <a:extLst>
              <a:ext uri="{FF2B5EF4-FFF2-40B4-BE49-F238E27FC236}">
                <a16:creationId xmlns:a16="http://schemas.microsoft.com/office/drawing/2014/main" id="{5E58DBEC-C5D3-4A92-A0C8-9A9511EA050D}"/>
              </a:ext>
            </a:extLst>
          </p:cNvPr>
          <p:cNvSpPr/>
          <p:nvPr/>
        </p:nvSpPr>
        <p:spPr>
          <a:xfrm>
            <a:off x="7419995" y="5281942"/>
            <a:ext cx="1795154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4E5D70"/>
                </a:solidFill>
              </a:rPr>
              <a:t>2018146024 </a:t>
            </a:r>
            <a:r>
              <a:rPr lang="ko-KR" altLang="en-US" sz="1200" b="1" dirty="0">
                <a:solidFill>
                  <a:srgbClr val="4E5D70"/>
                </a:solidFill>
              </a:rPr>
              <a:t>정유정</a:t>
            </a:r>
            <a:endParaRPr lang="en-US" altLang="ko-KR" sz="1200" b="1" dirty="0">
              <a:solidFill>
                <a:srgbClr val="4E5D70"/>
              </a:solidFill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8151014" y="3544187"/>
            <a:ext cx="255440" cy="45558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82CCFD"/>
          </a:solidFill>
          <a:ln w="0">
            <a:solidFill>
              <a:srgbClr val="82CCF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46" y="3532679"/>
            <a:ext cx="54868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302859FC-7928-41BF-A4C9-4423FD19A17D}"/>
              </a:ext>
            </a:extLst>
          </p:cNvPr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전체적 </a:t>
            </a:r>
            <a:r>
              <a:rPr lang="ko-KR" altLang="en-US" b="1" i="1" kern="0" dirty="0" err="1">
                <a:solidFill>
                  <a:prstClr val="white"/>
                </a:solidFill>
              </a:rPr>
              <a:t>아키텍쳐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B1600-5CE0-4041-9481-B13F16A44488}"/>
              </a:ext>
            </a:extLst>
          </p:cNvPr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F13F8C-D963-4094-9534-96B90DE63295}"/>
              </a:ext>
            </a:extLst>
          </p:cNvPr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F7AF4D1-EC98-486F-8610-4BBACCE5337E}"/>
              </a:ext>
            </a:extLst>
          </p:cNvPr>
          <p:cNvSpPr/>
          <p:nvPr/>
        </p:nvSpPr>
        <p:spPr>
          <a:xfrm>
            <a:off x="6200450" y="4485319"/>
            <a:ext cx="1217063" cy="1084775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white"/>
                </a:solidFill>
              </a:rPr>
              <a:t>MQTT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white"/>
                </a:solidFill>
              </a:rPr>
              <a:t>broker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F4A340-5961-4053-887D-59D856780559}"/>
              </a:ext>
            </a:extLst>
          </p:cNvPr>
          <p:cNvSpPr/>
          <p:nvPr/>
        </p:nvSpPr>
        <p:spPr>
          <a:xfrm>
            <a:off x="3573744" y="5375604"/>
            <a:ext cx="1017976" cy="454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온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습도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3C6B053-99B3-40AE-AC4A-E4E089695E5E}"/>
              </a:ext>
            </a:extLst>
          </p:cNvPr>
          <p:cNvSpPr/>
          <p:nvPr/>
        </p:nvSpPr>
        <p:spPr>
          <a:xfrm>
            <a:off x="6200450" y="2060118"/>
            <a:ext cx="1217063" cy="1084775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white"/>
                </a:solidFill>
              </a:rPr>
              <a:t>MQTT broker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BAE80E2-C0BD-4F42-B2AB-A2015A23F506}"/>
              </a:ext>
            </a:extLst>
          </p:cNvPr>
          <p:cNvSpPr/>
          <p:nvPr/>
        </p:nvSpPr>
        <p:spPr>
          <a:xfrm>
            <a:off x="2218602" y="3358532"/>
            <a:ext cx="1217063" cy="1084775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white"/>
                </a:solidFill>
              </a:rPr>
              <a:t>UNO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A86E7A-75B4-4E44-978F-2DC436014093}"/>
              </a:ext>
            </a:extLst>
          </p:cNvPr>
          <p:cNvSpPr/>
          <p:nvPr/>
        </p:nvSpPr>
        <p:spPr>
          <a:xfrm>
            <a:off x="4223991" y="3358532"/>
            <a:ext cx="1585220" cy="10847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ESP8266A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A6D3A1-40F3-4054-B4C6-F90DA2120A96}"/>
              </a:ext>
            </a:extLst>
          </p:cNvPr>
          <p:cNvSpPr/>
          <p:nvPr/>
        </p:nvSpPr>
        <p:spPr>
          <a:xfrm>
            <a:off x="8015392" y="4485319"/>
            <a:ext cx="1642191" cy="10847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라즈베리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파이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6116A7-9E76-4BDC-89DE-0066AD92B444}"/>
              </a:ext>
            </a:extLst>
          </p:cNvPr>
          <p:cNvSpPr/>
          <p:nvPr/>
        </p:nvSpPr>
        <p:spPr>
          <a:xfrm>
            <a:off x="3521587" y="1976942"/>
            <a:ext cx="1122290" cy="454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화재감지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5C4A6F-9157-498F-AA59-EEB6EB18B67C}"/>
              </a:ext>
            </a:extLst>
          </p:cNvPr>
          <p:cNvSpPr/>
          <p:nvPr/>
        </p:nvSpPr>
        <p:spPr>
          <a:xfrm>
            <a:off x="467146" y="3665271"/>
            <a:ext cx="1217063" cy="4542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미세먼지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81BFFB-CC13-4F89-B13D-9D7EDF15C2A7}"/>
              </a:ext>
            </a:extLst>
          </p:cNvPr>
          <p:cNvSpPr/>
          <p:nvPr/>
        </p:nvSpPr>
        <p:spPr>
          <a:xfrm>
            <a:off x="8122994" y="2060118"/>
            <a:ext cx="1547708" cy="10847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ESP8266B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708F3B-40AA-4F89-A4AE-C7CFA4C18051}"/>
              </a:ext>
            </a:extLst>
          </p:cNvPr>
          <p:cNvSpPr/>
          <p:nvPr/>
        </p:nvSpPr>
        <p:spPr>
          <a:xfrm>
            <a:off x="9925997" y="3154955"/>
            <a:ext cx="1017976" cy="414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LED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85B6DB-F7B2-45CD-B433-728ADC9B6FF1}"/>
              </a:ext>
            </a:extLst>
          </p:cNvPr>
          <p:cNvSpPr/>
          <p:nvPr/>
        </p:nvSpPr>
        <p:spPr>
          <a:xfrm>
            <a:off x="9925997" y="1729645"/>
            <a:ext cx="1017976" cy="414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조도센서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F9CE49-6133-4B47-AF55-9934BCC0112C}"/>
              </a:ext>
            </a:extLst>
          </p:cNvPr>
          <p:cNvSpPr/>
          <p:nvPr/>
        </p:nvSpPr>
        <p:spPr>
          <a:xfrm>
            <a:off x="9946851" y="5386802"/>
            <a:ext cx="1017976" cy="7833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노트북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저장소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602E15-06F5-47C7-9244-07BCA75379CE}"/>
              </a:ext>
            </a:extLst>
          </p:cNvPr>
          <p:cNvSpPr/>
          <p:nvPr/>
        </p:nvSpPr>
        <p:spPr>
          <a:xfrm>
            <a:off x="9946851" y="3961492"/>
            <a:ext cx="1017976" cy="414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카메라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468314-680D-4649-B57A-94AB60D4D791}"/>
              </a:ext>
            </a:extLst>
          </p:cNvPr>
          <p:cNvSpPr/>
          <p:nvPr/>
        </p:nvSpPr>
        <p:spPr>
          <a:xfrm>
            <a:off x="6299993" y="1048018"/>
            <a:ext cx="1017976" cy="414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그라파나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E1FBCF-D434-4018-9F9E-33BAAA17472A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435665" y="3900920"/>
            <a:ext cx="788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0E4708-F4BB-40CA-B6D2-6BB6C05D3E1F}"/>
              </a:ext>
            </a:extLst>
          </p:cNvPr>
          <p:cNvCxnSpPr>
            <a:cxnSpLocks/>
            <a:stCxn id="12" idx="0"/>
            <a:endCxn id="15" idx="3"/>
          </p:cNvCxnSpPr>
          <p:nvPr/>
        </p:nvCxnSpPr>
        <p:spPr>
          <a:xfrm flipV="1">
            <a:off x="4082732" y="4284445"/>
            <a:ext cx="373409" cy="109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9CD8B6-EC99-4F2D-92BB-58C095CC56CE}"/>
              </a:ext>
            </a:extLst>
          </p:cNvPr>
          <p:cNvCxnSpPr>
            <a:cxnSpLocks/>
            <a:stCxn id="17" idx="2"/>
            <a:endCxn id="15" idx="1"/>
          </p:cNvCxnSpPr>
          <p:nvPr/>
        </p:nvCxnSpPr>
        <p:spPr>
          <a:xfrm>
            <a:off x="4082732" y="2431234"/>
            <a:ext cx="373409" cy="108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03317-31FA-4CC7-879E-613A8EB8A61B}"/>
              </a:ext>
            </a:extLst>
          </p:cNvPr>
          <p:cNvCxnSpPr>
            <a:cxnSpLocks/>
            <a:stCxn id="15" idx="5"/>
            <a:endCxn id="11" idx="1"/>
          </p:cNvCxnSpPr>
          <p:nvPr/>
        </p:nvCxnSpPr>
        <p:spPr>
          <a:xfrm>
            <a:off x="5577061" y="4284445"/>
            <a:ext cx="801624" cy="35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9B58E6-555B-412D-A1A5-DC64B924F7CC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5577061" y="2986031"/>
            <a:ext cx="801624" cy="531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41CAD5-5657-4EDE-8FAC-F4DF1AAB5F82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7417513" y="2602506"/>
            <a:ext cx="7054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6CCCC25-E11E-460E-AC98-ACFE14A4BBC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08982" y="1454071"/>
            <a:ext cx="0" cy="6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BE9514-9E37-47D2-86CF-F1D8CF6EC42E}"/>
              </a:ext>
            </a:extLst>
          </p:cNvPr>
          <p:cNvCxnSpPr>
            <a:cxnSpLocks/>
            <a:stCxn id="21" idx="1"/>
            <a:endCxn id="19" idx="7"/>
          </p:cNvCxnSpPr>
          <p:nvPr/>
        </p:nvCxnSpPr>
        <p:spPr>
          <a:xfrm flipH="1">
            <a:off x="9444045" y="1936657"/>
            <a:ext cx="481952" cy="28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E1B538-8E22-48C5-A9B5-5114886FBF30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9444045" y="2986031"/>
            <a:ext cx="481952" cy="3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1AFEEF5-704D-453A-BF48-B4A31450B8D7}"/>
              </a:ext>
            </a:extLst>
          </p:cNvPr>
          <p:cNvCxnSpPr>
            <a:cxnSpLocks/>
            <a:stCxn id="23" idx="1"/>
            <a:endCxn id="16" idx="7"/>
          </p:cNvCxnSpPr>
          <p:nvPr/>
        </p:nvCxnSpPr>
        <p:spPr>
          <a:xfrm flipH="1">
            <a:off x="9417090" y="4168504"/>
            <a:ext cx="529761" cy="47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AD7507D-12FE-497E-8704-591692096222}"/>
              </a:ext>
            </a:extLst>
          </p:cNvPr>
          <p:cNvCxnSpPr>
            <a:cxnSpLocks/>
            <a:stCxn id="16" idx="5"/>
            <a:endCxn id="22" idx="1"/>
          </p:cNvCxnSpPr>
          <p:nvPr/>
        </p:nvCxnSpPr>
        <p:spPr>
          <a:xfrm>
            <a:off x="9417090" y="5411232"/>
            <a:ext cx="529761" cy="36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1EBA42-C821-4CB2-9511-44DB964A7757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7417513" y="5027707"/>
            <a:ext cx="59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9FFC28-C5FA-41E6-B8AE-1DDFD8D64475}"/>
              </a:ext>
            </a:extLst>
          </p:cNvPr>
          <p:cNvSpPr txBox="1"/>
          <p:nvPr/>
        </p:nvSpPr>
        <p:spPr>
          <a:xfrm>
            <a:off x="3472019" y="3560339"/>
            <a:ext cx="78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49A9879-26E0-4A7C-BE00-24061AE93543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>
            <a:off x="1684209" y="3892417"/>
            <a:ext cx="534393" cy="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466194-46B4-40E0-8059-AFD998A4DE12}"/>
              </a:ext>
            </a:extLst>
          </p:cNvPr>
          <p:cNvSpPr txBox="1"/>
          <p:nvPr/>
        </p:nvSpPr>
        <p:spPr>
          <a:xfrm rot="19656269">
            <a:off x="5482388" y="2963788"/>
            <a:ext cx="81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pub, sub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00697E-F6CD-4C92-B207-035D899592AE}"/>
              </a:ext>
            </a:extLst>
          </p:cNvPr>
          <p:cNvSpPr txBox="1"/>
          <p:nvPr/>
        </p:nvSpPr>
        <p:spPr>
          <a:xfrm rot="1593089">
            <a:off x="5899455" y="4241312"/>
            <a:ext cx="489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F4EC69-A6ED-4D60-9A13-A5BDE6E74633}"/>
              </a:ext>
            </a:extLst>
          </p:cNvPr>
          <p:cNvSpPr txBox="1"/>
          <p:nvPr/>
        </p:nvSpPr>
        <p:spPr>
          <a:xfrm>
            <a:off x="7480282" y="4710757"/>
            <a:ext cx="51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38F5FF-EF1F-4BDF-BD64-5D1A49B86B43}"/>
              </a:ext>
            </a:extLst>
          </p:cNvPr>
          <p:cNvSpPr txBox="1"/>
          <p:nvPr/>
        </p:nvSpPr>
        <p:spPr>
          <a:xfrm>
            <a:off x="7417513" y="2285557"/>
            <a:ext cx="8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pub, sub</a:t>
            </a:r>
            <a:endParaRPr lang="ko-KR" altLang="en-US" sz="1200" dirty="0"/>
          </a:p>
        </p:txBody>
      </p:sp>
      <p:pic>
        <p:nvPicPr>
          <p:cNvPr id="43" name="Picture 2" descr="디바이스마트,MCU보드/전자키트 &gt; 센서모듈 &gt; 먼지/가스/연기/불꽃 &gt; 불꽃/화염,SZH,불꽃 감지 센서모듈 [SZH-EK086],아두이노와 호환되는 불꽃감지센서 모듈 입니다.">
            <a:extLst>
              <a:ext uri="{FF2B5EF4-FFF2-40B4-BE49-F238E27FC236}">
                <a16:creationId xmlns:a16="http://schemas.microsoft.com/office/drawing/2014/main" id="{4110FA08-FF82-4F33-A25F-53DFD97D2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26" y="1711512"/>
            <a:ext cx="1423691" cy="10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디바이스마트,MCU보드/전자키트 &gt; 센서모듈 &gt; 먼지/가스/연기/불꽃 &gt; 먼지/미세먼지,SZH,GP2Y1014AU0F 먼지 센서 [SZH-SSBH-100],단종된 GP2Y1010AU0F를 대신할 수 있는 SHARP사의 먼지센서 / Power supply voltage: 5V - 7V / Size: 46mm × 30mm × 17.6mm / 케이블, 저항, 캐패시터 포함">
            <a:extLst>
              <a:ext uri="{FF2B5EF4-FFF2-40B4-BE49-F238E27FC236}">
                <a16:creationId xmlns:a16="http://schemas.microsoft.com/office/drawing/2014/main" id="{9CC09280-70FA-47D2-B557-2C6B8C84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203" y="4249453"/>
            <a:ext cx="1356948" cy="101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97AC658-CCB0-4737-95C5-846853F58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043" y="5146488"/>
            <a:ext cx="744926" cy="1091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l="21235" t="1" r="19744" b="1476"/>
          <a:stretch/>
        </p:blipFill>
        <p:spPr>
          <a:xfrm>
            <a:off x="5151072" y="758892"/>
            <a:ext cx="1017976" cy="985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/>
          <a:srcRect l="6623" t="14267" r="3244" b="13734"/>
          <a:stretch/>
        </p:blipFill>
        <p:spPr>
          <a:xfrm>
            <a:off x="11016466" y="1518915"/>
            <a:ext cx="1017969" cy="813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l="27660" t="7052" r="27963" b="12105"/>
          <a:stretch/>
        </p:blipFill>
        <p:spPr>
          <a:xfrm>
            <a:off x="11044110" y="2766121"/>
            <a:ext cx="653124" cy="85306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9226" y="5371206"/>
            <a:ext cx="837202" cy="837202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D3C74458-1AD4-49BE-8F4C-4BA0B82A4A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6466" y="3856534"/>
            <a:ext cx="1017969" cy="7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</a:t>
            </a:r>
            <a:endParaRPr kumimoji="0" lang="en-US" altLang="ko-KR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1D00E-1D9D-461E-BF78-000FF7FA04C4}"/>
              </a:ext>
            </a:extLst>
          </p:cNvPr>
          <p:cNvSpPr txBox="1"/>
          <p:nvPr/>
        </p:nvSpPr>
        <p:spPr>
          <a:xfrm>
            <a:off x="475967" y="1191986"/>
            <a:ext cx="1095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EA6FE-EDEC-4E28-A3B7-0C7B58322732}"/>
              </a:ext>
            </a:extLst>
          </p:cNvPr>
          <p:cNvSpPr txBox="1"/>
          <p:nvPr/>
        </p:nvSpPr>
        <p:spPr>
          <a:xfrm>
            <a:off x="655967" y="1087330"/>
            <a:ext cx="1153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그라파나</a:t>
            </a:r>
            <a:r>
              <a:rPr lang="ko-KR" altLang="en-US" dirty="0"/>
              <a:t> </a:t>
            </a:r>
            <a:r>
              <a:rPr lang="en-US" altLang="ko-KR" dirty="0"/>
              <a:t>	 </a:t>
            </a:r>
            <a:r>
              <a:rPr lang="en-US" altLang="ko-KR" dirty="0">
                <a:hlinkClick r:id="rId2"/>
              </a:rPr>
              <a:t>http://3.223.138.218:3000/</a:t>
            </a:r>
            <a:endParaRPr lang="ko-KR" altLang="en-US" dirty="0"/>
          </a:p>
        </p:txBody>
      </p:sp>
      <p:sp>
        <p:nvSpPr>
          <p:cNvPr id="10" name="오른쪽 화살표 2">
            <a:extLst>
              <a:ext uri="{FF2B5EF4-FFF2-40B4-BE49-F238E27FC236}">
                <a16:creationId xmlns:a16="http://schemas.microsoft.com/office/drawing/2014/main" id="{132EACA0-F076-4D8E-A5D3-21C9F03183D5}"/>
              </a:ext>
            </a:extLst>
          </p:cNvPr>
          <p:cNvSpPr/>
          <p:nvPr/>
        </p:nvSpPr>
        <p:spPr>
          <a:xfrm>
            <a:off x="2150858" y="1222071"/>
            <a:ext cx="365760" cy="160020"/>
          </a:xfrm>
          <a:prstGeom prst="rightArrow">
            <a:avLst/>
          </a:prstGeom>
          <a:solidFill>
            <a:srgbClr val="82CCFD"/>
          </a:solidFill>
          <a:ln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1281</Words>
  <Application>Microsoft Office PowerPoint</Application>
  <PresentationFormat>와이드스크린</PresentationFormat>
  <Paragraphs>255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황서영</cp:lastModifiedBy>
  <cp:revision>54</cp:revision>
  <dcterms:created xsi:type="dcterms:W3CDTF">2020-12-03T04:07:18Z</dcterms:created>
  <dcterms:modified xsi:type="dcterms:W3CDTF">2020-12-14T01:45:23Z</dcterms:modified>
</cp:coreProperties>
</file>