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74"/>
    <p:restoredTop sz="94719"/>
  </p:normalViewPr>
  <p:slideViewPr>
    <p:cSldViewPr snapToGrid="0">
      <p:cViewPr varScale="1">
        <p:scale>
          <a:sx n="90" d="100"/>
          <a:sy n="90" d="100"/>
        </p:scale>
        <p:origin x="192" y="15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96703" y="1297244"/>
            <a:ext cx="4344156" cy="522717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63092" y="1268456"/>
            <a:ext cx="4344156" cy="547291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45176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53762" y="146130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46789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49441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53762" y="29803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07596" y="330217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30892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294090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04792" y="506366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9738" y="448144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5097949"/>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80286" y="451349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60550" y="1772710"/>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a:t>Monalco Mining is an iron ore company which invested significant amounts of money into operating equipment when the global demand for iron was high and prices for iron ore were 110$ per ton.  Since this purchase ore is down to 55$ per ton. In 2018 30 million dollars was spent on maintenance of equipment, a figure forecasted to rise to 45 million in 2019. Monaco has decided to cut costs of </a:t>
            </a:r>
            <a:r>
              <a:rPr lang="en-US" sz="1200" dirty="0" err="1"/>
              <a:t>maintainance</a:t>
            </a:r>
            <a:r>
              <a:rPr lang="en-US" sz="1200" dirty="0"/>
              <a:t> to maintain profits</a:t>
            </a:r>
            <a:endParaRPr sz="1200" dirty="0"/>
          </a:p>
        </p:txBody>
      </p:sp>
      <p:sp>
        <p:nvSpPr>
          <p:cNvPr id="35" name="Google Shape;35;p1"/>
          <p:cNvSpPr txBox="1"/>
          <p:nvPr/>
        </p:nvSpPr>
        <p:spPr>
          <a:xfrm>
            <a:off x="169026" y="3643855"/>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dirty="0"/>
              <a:t>The success of this project would be to maintain profits while decreasing </a:t>
            </a:r>
            <a:r>
              <a:rPr lang="en-AU" sz="1200" dirty="0" err="1"/>
              <a:t>mainainace</a:t>
            </a:r>
            <a:r>
              <a:rPr lang="en-AU" sz="1200" dirty="0"/>
              <a:t> expenses by 20% within a year</a:t>
            </a:r>
            <a:endParaRPr sz="12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16441" y="5407947"/>
            <a:ext cx="4324418" cy="11600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1 year time frame and only looking at reduction of maintenance expenditures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70" b="1" i="0" u="none" strike="noStrike" cap="none" dirty="0">
                <a:solidFill>
                  <a:srgbClr val="000000"/>
                </a:solidFill>
                <a:latin typeface="Arial"/>
                <a:ea typeface="Arial"/>
                <a:cs typeface="Arial"/>
                <a:sym typeface="Arial"/>
              </a:rPr>
              <a:t>Need to follow OEM guidelines of one maintenance event for every 50000 tons of ore processed</a:t>
            </a:r>
          </a:p>
          <a:p>
            <a:pPr marL="171450" marR="0" lvl="0" indent="-171450" algn="l" rtl="0">
              <a:lnSpc>
                <a:spcPct val="100000"/>
              </a:lnSpc>
              <a:spcBef>
                <a:spcPts val="0"/>
              </a:spcBef>
              <a:spcAft>
                <a:spcPts val="0"/>
              </a:spcAft>
              <a:buFont typeface="Arial" panose="020B0604020202020204" pitchFamily="34" charset="0"/>
              <a:buChar char="•"/>
            </a:pPr>
            <a:r>
              <a:rPr lang="en-US" sz="1070" b="1" dirty="0"/>
              <a:t>Excess wear is responsible for 80% of maintenance</a:t>
            </a:r>
          </a:p>
          <a:p>
            <a:pPr marL="171450" marR="0" lvl="0" indent="-171450" algn="l" rtl="0">
              <a:lnSpc>
                <a:spcPct val="100000"/>
              </a:lnSpc>
              <a:spcBef>
                <a:spcPts val="0"/>
              </a:spcBef>
              <a:spcAft>
                <a:spcPts val="0"/>
              </a:spcAft>
              <a:buFont typeface="Arial" panose="020B0604020202020204" pitchFamily="34" charset="0"/>
              <a:buChar char="•"/>
            </a:pPr>
            <a:r>
              <a:rPr lang="en-US" sz="1070" b="1" dirty="0"/>
              <a:t>Resistance from the engineering team</a:t>
            </a:r>
          </a:p>
          <a:p>
            <a:pPr marL="171450" marR="0" lvl="0" indent="-171450" algn="l" rtl="0">
              <a:lnSpc>
                <a:spcPct val="100000"/>
              </a:lnSpc>
              <a:spcBef>
                <a:spcPts val="0"/>
              </a:spcBef>
              <a:spcAft>
                <a:spcPts val="0"/>
              </a:spcAft>
              <a:buFont typeface="Arial" panose="020B0604020202020204" pitchFamily="34" charset="0"/>
              <a:buChar char="•"/>
            </a:pPr>
            <a:r>
              <a:rPr lang="en-US" sz="1070" b="1" dirty="0"/>
              <a:t>Potential unforeseen costs  </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460597" y="4760300"/>
            <a:ext cx="4324418"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100" dirty="0"/>
              <a:t>1. </a:t>
            </a:r>
            <a:r>
              <a:rPr lang="en-US" sz="1100" b="1" dirty="0"/>
              <a:t>Data Historian </a:t>
            </a:r>
            <a:r>
              <a:rPr lang="en-US" sz="1100" dirty="0"/>
              <a:t>- This includes information on how many </a:t>
            </a:r>
            <a:r>
              <a:rPr lang="en-US" sz="1100" dirty="0" err="1"/>
              <a:t>tonnes</a:t>
            </a:r>
            <a:r>
              <a:rPr lang="en-US" sz="1100" dirty="0"/>
              <a:t> of Iron Ore we have processed</a:t>
            </a:r>
          </a:p>
          <a:p>
            <a:pPr marL="171450" lvl="0" indent="-171450">
              <a:buFont typeface="Arial" panose="020B0604020202020204" pitchFamily="34" charset="0"/>
              <a:buChar char="•"/>
            </a:pPr>
            <a:r>
              <a:rPr lang="en-US" sz="1100" dirty="0"/>
              <a:t>2. </a:t>
            </a:r>
            <a:r>
              <a:rPr lang="en-US" sz="1100" b="1" dirty="0"/>
              <a:t>Ellipse</a:t>
            </a:r>
            <a:r>
              <a:rPr lang="en-US" sz="1100" dirty="0"/>
              <a:t> - This includes information on the old work orders that used to be raised for our equipment, before our upgrade to</a:t>
            </a:r>
          </a:p>
          <a:p>
            <a:pPr marL="171450" lvl="0" indent="-171450">
              <a:buFont typeface="Arial" panose="020B0604020202020204" pitchFamily="34" charset="0"/>
              <a:buChar char="•"/>
            </a:pPr>
            <a:r>
              <a:rPr lang="en-US" sz="1100" dirty="0"/>
              <a:t> 3. </a:t>
            </a:r>
            <a:r>
              <a:rPr lang="en-US" sz="1100" b="1" dirty="0"/>
              <a:t>SAP</a:t>
            </a:r>
            <a:r>
              <a:rPr lang="en-US" sz="1100" dirty="0"/>
              <a:t> - up-to-date information source on our equipment logs and work order : </a:t>
            </a:r>
          </a:p>
          <a:p>
            <a:pPr marL="171450" lvl="0" indent="-171450">
              <a:buFont typeface="Arial" panose="020B0604020202020204" pitchFamily="34" charset="0"/>
              <a:buChar char="•"/>
            </a:pPr>
            <a:r>
              <a:rPr lang="en-US" sz="1100" dirty="0"/>
              <a:t>4. </a:t>
            </a:r>
            <a:r>
              <a:rPr lang="en-US" sz="1100" b="1" dirty="0"/>
              <a:t>T3000 DCS </a:t>
            </a:r>
            <a:r>
              <a:rPr lang="en-US" sz="1100" dirty="0"/>
              <a:t>– Sends raw streaming data on vibrations, temperature, and the humidity of the ore crushed to historian</a:t>
            </a:r>
          </a:p>
          <a:p>
            <a:pPr marL="171450" lvl="0" indent="-171450">
              <a:buFont typeface="Arial" panose="020B0604020202020204" pitchFamily="34" charset="0"/>
              <a:buChar char="•"/>
            </a:pPr>
            <a:r>
              <a:rPr lang="en-US" sz="1100" dirty="0"/>
              <a:t>5. </a:t>
            </a:r>
            <a:r>
              <a:rPr lang="en-US" sz="1100" b="1" dirty="0"/>
              <a:t>Ore Crusher System</a:t>
            </a:r>
            <a:r>
              <a:rPr lang="en-US" sz="1100" dirty="0"/>
              <a:t> - This includes a high-level process map outlining how the Ore Crusher System works</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sz="1400" b="0" i="0" u="none" strike="noStrike" cap="none" dirty="0">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D</a:t>
            </a:r>
            <a:endParaRPr sz="1400" b="0" i="0" u="none" strike="noStrike" cap="none" dirty="0">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4337" y="3290512"/>
            <a:ext cx="4324418" cy="1081065"/>
          </a:xfrm>
          <a:prstGeom prst="rect">
            <a:avLst/>
          </a:prstGeom>
          <a:noFill/>
          <a:ln>
            <a:noFill/>
          </a:ln>
        </p:spPr>
        <p:txBody>
          <a:bodyPr spcFirstLastPara="1" wrap="square" lIns="91425" tIns="45700" rIns="91425" bIns="45700" anchor="t" anchorCtr="0">
            <a:noAutofit/>
          </a:bodyPr>
          <a:lstStyle/>
          <a:p>
            <a:pPr marL="171450" lvl="0" indent="-171450">
              <a:buSzPts val="1071"/>
              <a:buFont typeface="Arial" panose="020B0604020202020204" pitchFamily="34" charset="0"/>
              <a:buChar char="•"/>
            </a:pPr>
            <a:r>
              <a:rPr lang="en-AU" sz="1200" b="1" dirty="0"/>
              <a:t>Chanel Adams </a:t>
            </a:r>
            <a:r>
              <a:rPr lang="en-AU" sz="1200" dirty="0"/>
              <a:t>- Reliability Engineer</a:t>
            </a:r>
          </a:p>
          <a:p>
            <a:pPr marL="171450" lvl="0" indent="-171450">
              <a:buSzPts val="1071"/>
              <a:buFont typeface="Arial" panose="020B0604020202020204" pitchFamily="34" charset="0"/>
              <a:buChar char="•"/>
            </a:pPr>
            <a:r>
              <a:rPr lang="en-AU" sz="1200" b="1" dirty="0"/>
              <a:t>Jonas Richards </a:t>
            </a:r>
            <a:r>
              <a:rPr lang="en-AU" sz="1200" dirty="0"/>
              <a:t>- Asset Integrity Manager</a:t>
            </a:r>
          </a:p>
          <a:p>
            <a:pPr marL="171450" lvl="0" indent="-171450">
              <a:buSzPts val="1071"/>
              <a:buFont typeface="Arial" panose="020B0604020202020204" pitchFamily="34" charset="0"/>
              <a:buChar char="•"/>
            </a:pPr>
            <a:r>
              <a:rPr lang="en-AU" sz="1200" b="1" dirty="0"/>
              <a:t>Jane </a:t>
            </a:r>
            <a:r>
              <a:rPr lang="en-AU" sz="1200" b="1" dirty="0" err="1"/>
              <a:t>Steere</a:t>
            </a:r>
            <a:r>
              <a:rPr lang="en-AU" sz="1200" b="1" dirty="0"/>
              <a:t> </a:t>
            </a:r>
            <a:r>
              <a:rPr lang="en-AU" sz="1200" dirty="0"/>
              <a:t>- Principal Maintenance</a:t>
            </a:r>
          </a:p>
          <a:p>
            <a:pPr marL="171450" lvl="0" indent="-171450">
              <a:buSzPts val="1071"/>
              <a:buFont typeface="Arial" panose="020B0604020202020204" pitchFamily="34" charset="0"/>
              <a:buChar char="•"/>
            </a:pPr>
            <a:r>
              <a:rPr lang="en-AU" sz="1200" b="1" dirty="0"/>
              <a:t>Fargo Williams </a:t>
            </a:r>
            <a:r>
              <a:rPr lang="en-AU" sz="1200" dirty="0"/>
              <a:t>- Change Manager</a:t>
            </a:r>
          </a:p>
          <a:p>
            <a:pPr marL="171450" lvl="0" indent="-171450">
              <a:buSzPts val="1071"/>
              <a:buFont typeface="Arial" panose="020B0604020202020204" pitchFamily="34" charset="0"/>
              <a:buChar char="•"/>
            </a:pPr>
            <a:r>
              <a:rPr lang="en-AU" sz="1200" b="1" dirty="0"/>
              <a:t>Bruce Banner </a:t>
            </a:r>
            <a:r>
              <a:rPr lang="en-AU" sz="1200" dirty="0"/>
              <a:t>- Maintenance SME</a:t>
            </a:r>
          </a:p>
          <a:p>
            <a:pPr marL="171450" lvl="0" indent="-171450">
              <a:buSzPts val="1071"/>
              <a:buFont typeface="Arial" panose="020B0604020202020204" pitchFamily="34" charset="0"/>
              <a:buChar char="•"/>
            </a:pPr>
            <a:r>
              <a:rPr lang="en-AU" sz="1200" b="1" dirty="0"/>
              <a:t>Tara Starr </a:t>
            </a:r>
            <a:r>
              <a:rPr lang="en-AU" sz="1200" dirty="0"/>
              <a:t>- Maintenance SME  </a:t>
            </a: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As the price of iron ore drops towards the operational break even figure of 50$--can </a:t>
            </a:r>
            <a:r>
              <a:rPr lang="en-AU" b="1" dirty="0" err="1"/>
              <a:t>Monalco</a:t>
            </a:r>
            <a:r>
              <a:rPr lang="en-AU" b="1" dirty="0"/>
              <a:t> Mining maintain its profitability by reducing maintenance expenditures by 20%.</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641</Words>
  <Application>Microsoft Macintosh PowerPoint</Application>
  <PresentationFormat>On-screen Show (4:3)</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Nick Woytowitz</cp:lastModifiedBy>
  <cp:revision>2</cp:revision>
  <dcterms:modified xsi:type="dcterms:W3CDTF">2022-08-17T19:38:25Z</dcterms:modified>
</cp:coreProperties>
</file>