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p:scale>
          <a:sx n="113" d="100"/>
          <a:sy n="113" d="100"/>
        </p:scale>
        <p:origin x="14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4AD30-AD91-9D4B-9872-D00ECA67A184}" type="datetimeFigureOut">
              <a:rPr lang="en-US" smtClean="0"/>
              <a:t>8/31/22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AD56D-14DF-2B46-9CB8-57E23186A286}" type="slidenum">
              <a:rPr lang="en-US" smtClean="0"/>
              <a:t>‹#›</a:t>
            </a:fld>
            <a:endParaRPr lang="en-US"/>
          </a:p>
        </p:txBody>
      </p:sp>
    </p:spTree>
    <p:extLst>
      <p:ext uri="{BB962C8B-B14F-4D97-AF65-F5344CB8AC3E}">
        <p14:creationId xmlns:p14="http://schemas.microsoft.com/office/powerpoint/2010/main" val="364333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1DB8-10A5-44FE-28DB-D94F8377A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3AD986-CDD3-2493-43A6-9C7EE40EC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A76B1A-AFA6-4428-B50B-AC5C58DCEB31}"/>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5" name="Footer Placeholder 4">
            <a:extLst>
              <a:ext uri="{FF2B5EF4-FFF2-40B4-BE49-F238E27FC236}">
                <a16:creationId xmlns:a16="http://schemas.microsoft.com/office/drawing/2014/main" id="{F9D88396-3747-17A0-CCE9-E8AFD5896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8AFCA-FE5C-C9CA-7C95-70755A085D37}"/>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128248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0683-9E21-926A-531C-CC750CF6A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AE41A4-0FC1-7936-056C-9A1A393E7C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4727A-CC30-D5F3-278C-40EDFF11D6A6}"/>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5" name="Footer Placeholder 4">
            <a:extLst>
              <a:ext uri="{FF2B5EF4-FFF2-40B4-BE49-F238E27FC236}">
                <a16:creationId xmlns:a16="http://schemas.microsoft.com/office/drawing/2014/main" id="{74809639-C3C5-434B-281C-326BBC9E0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B27F5-4F83-33C8-36C2-0E383B637A24}"/>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299370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72D71-8B5E-C2F3-E29F-E113755BE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E487B9-563F-7D5F-4D74-F6268EDDD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65F9B-9D90-25D6-CA9B-A12CA922BEE5}"/>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5" name="Footer Placeholder 4">
            <a:extLst>
              <a:ext uri="{FF2B5EF4-FFF2-40B4-BE49-F238E27FC236}">
                <a16:creationId xmlns:a16="http://schemas.microsoft.com/office/drawing/2014/main" id="{8C002EDE-5454-F93C-DF88-811D93077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2AE39-B929-4021-B616-1DAA6B365D78}"/>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1120198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5335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8342-9E30-7C79-B421-E020F69C7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854133-4D58-4948-EB23-654BFE27E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897F7-8A99-EDD0-28FE-BD4CE9001278}"/>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5" name="Footer Placeholder 4">
            <a:extLst>
              <a:ext uri="{FF2B5EF4-FFF2-40B4-BE49-F238E27FC236}">
                <a16:creationId xmlns:a16="http://schemas.microsoft.com/office/drawing/2014/main" id="{B8583436-5728-D915-E1E9-539EF9DAD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59771-7CA3-DEBA-2923-9AD8C679017E}"/>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144149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7771-1EF7-3F70-EA91-C675C58940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B4DA2C-1E54-978A-A0CC-139D42FF9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B47E5-39F7-6851-CCB8-1B0D3A920C9C}"/>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5" name="Footer Placeholder 4">
            <a:extLst>
              <a:ext uri="{FF2B5EF4-FFF2-40B4-BE49-F238E27FC236}">
                <a16:creationId xmlns:a16="http://schemas.microsoft.com/office/drawing/2014/main" id="{0C8837DF-C623-65F9-B800-B581520ED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30786-3426-0108-639C-3399B145D798}"/>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213628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7F5F-E5B5-84BC-42CF-FFFE9D3DB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34562-B172-A610-943F-20180DF0C7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E57781-1C7E-7A25-690F-7F818AB93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E68794-3345-2162-F2E4-C91DC179935E}"/>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6" name="Footer Placeholder 5">
            <a:extLst>
              <a:ext uri="{FF2B5EF4-FFF2-40B4-BE49-F238E27FC236}">
                <a16:creationId xmlns:a16="http://schemas.microsoft.com/office/drawing/2014/main" id="{39379408-3A0A-E0B3-07BB-5D5A73C94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E312F-5BA9-704D-4FC3-078832D8A54D}"/>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29302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8483-37E6-AF49-60A0-CAA46CBA6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5A581F-291C-E3D7-D90C-6CDFFC984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5B3F2D-7046-C351-A3FE-C074BEBDD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C930B-52A6-ACAB-748D-6D94AB448E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6820D5-F0CB-F402-F9B2-2DD4639A0D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F79B40-BCA2-0334-8455-BA6C55716EB7}"/>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8" name="Footer Placeholder 7">
            <a:extLst>
              <a:ext uri="{FF2B5EF4-FFF2-40B4-BE49-F238E27FC236}">
                <a16:creationId xmlns:a16="http://schemas.microsoft.com/office/drawing/2014/main" id="{144FC2A7-3F13-5ABC-6F94-B16F022352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E489D4-5202-D6BD-D85B-8C1FECF6EDEE}"/>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266786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2801-D531-8C03-8411-58C374F45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A7F468-66C6-4DE0-EE4F-3E0CE6E782E9}"/>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4" name="Footer Placeholder 3">
            <a:extLst>
              <a:ext uri="{FF2B5EF4-FFF2-40B4-BE49-F238E27FC236}">
                <a16:creationId xmlns:a16="http://schemas.microsoft.com/office/drawing/2014/main" id="{A80D2BBC-D31D-5D49-F57D-8D340F2321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B8DCA2-62BF-E40E-2242-3DEB806005AF}"/>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39703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16586-FBC0-EBAB-A8A4-71396D77D138}"/>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3" name="Footer Placeholder 2">
            <a:extLst>
              <a:ext uri="{FF2B5EF4-FFF2-40B4-BE49-F238E27FC236}">
                <a16:creationId xmlns:a16="http://schemas.microsoft.com/office/drawing/2014/main" id="{714B21C2-346E-D1F9-5631-C99BB45BAE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AA900-5A46-1681-3014-7454AF25390D}"/>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158540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60C7-263C-5B6D-D553-0FC54BCA8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EF7936-F7F7-EDBD-0026-27714D61F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26038A-0841-6413-BE1D-9D922B077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5EE2E-1C99-9516-34E9-607CF8DD9507}"/>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6" name="Footer Placeholder 5">
            <a:extLst>
              <a:ext uri="{FF2B5EF4-FFF2-40B4-BE49-F238E27FC236}">
                <a16:creationId xmlns:a16="http://schemas.microsoft.com/office/drawing/2014/main" id="{CE171787-3602-F3A4-1ED3-8E74FA532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24779-AC62-82B3-A4F8-1BE80C0D1EE9}"/>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231896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6DCA-7309-B21D-0D97-A1BAF7F2A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606488-D1B2-F9DE-6741-2D71981D1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7B6616-FCF5-9CD5-9276-25E800E2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A1239-8C0E-8056-E025-E617C8454FF5}"/>
              </a:ext>
            </a:extLst>
          </p:cNvPr>
          <p:cNvSpPr>
            <a:spLocks noGrp="1"/>
          </p:cNvSpPr>
          <p:nvPr>
            <p:ph type="dt" sz="half" idx="10"/>
          </p:nvPr>
        </p:nvSpPr>
        <p:spPr/>
        <p:txBody>
          <a:bodyPr/>
          <a:lstStyle/>
          <a:p>
            <a:fld id="{A94C9624-B82F-604B-A8F2-94FBB33441D5}" type="datetimeFigureOut">
              <a:rPr lang="en-US" smtClean="0"/>
              <a:t>8/31/22</a:t>
            </a:fld>
            <a:endParaRPr lang="en-US"/>
          </a:p>
        </p:txBody>
      </p:sp>
      <p:sp>
        <p:nvSpPr>
          <p:cNvPr id="6" name="Footer Placeholder 5">
            <a:extLst>
              <a:ext uri="{FF2B5EF4-FFF2-40B4-BE49-F238E27FC236}">
                <a16:creationId xmlns:a16="http://schemas.microsoft.com/office/drawing/2014/main" id="{3117760E-DD63-FB51-F503-D629B1406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BAD03-99BD-4793-C13C-FA1FE9D22285}"/>
              </a:ext>
            </a:extLst>
          </p:cNvPr>
          <p:cNvSpPr>
            <a:spLocks noGrp="1"/>
          </p:cNvSpPr>
          <p:nvPr>
            <p:ph type="sldNum" sz="quarter" idx="12"/>
          </p:nvPr>
        </p:nvSpPr>
        <p:spPr/>
        <p:txBody>
          <a:bodyPr/>
          <a:lstStyle/>
          <a:p>
            <a:fld id="{7A6ECA01-5554-F54C-BC32-1A5989AE8C9D}" type="slidenum">
              <a:rPr lang="en-US" smtClean="0"/>
              <a:t>‹#›</a:t>
            </a:fld>
            <a:endParaRPr lang="en-US"/>
          </a:p>
        </p:txBody>
      </p:sp>
    </p:spTree>
    <p:extLst>
      <p:ext uri="{BB962C8B-B14F-4D97-AF65-F5344CB8AC3E}">
        <p14:creationId xmlns:p14="http://schemas.microsoft.com/office/powerpoint/2010/main" val="374191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7FA5AB-3013-5D91-05A8-2F4FB9FB2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62748B-9CB1-FA67-E223-7BBDF2093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680D3-6FDC-8C17-8174-709FD5C79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C9624-B82F-604B-A8F2-94FBB33441D5}" type="datetimeFigureOut">
              <a:rPr lang="en-US" smtClean="0"/>
              <a:t>8/31/22</a:t>
            </a:fld>
            <a:endParaRPr lang="en-US"/>
          </a:p>
        </p:txBody>
      </p:sp>
      <p:sp>
        <p:nvSpPr>
          <p:cNvPr id="5" name="Footer Placeholder 4">
            <a:extLst>
              <a:ext uri="{FF2B5EF4-FFF2-40B4-BE49-F238E27FC236}">
                <a16:creationId xmlns:a16="http://schemas.microsoft.com/office/drawing/2014/main" id="{7DF54F25-E6B3-F39C-C482-3C1ED34D0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150B2C-1321-CECA-1F6A-17422125A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ECA01-5554-F54C-BC32-1A5989AE8C9D}" type="slidenum">
              <a:rPr lang="en-US" smtClean="0"/>
              <a:t>‹#›</a:t>
            </a:fld>
            <a:endParaRPr lang="en-US"/>
          </a:p>
        </p:txBody>
      </p:sp>
    </p:spTree>
    <p:extLst>
      <p:ext uri="{BB962C8B-B14F-4D97-AF65-F5344CB8AC3E}">
        <p14:creationId xmlns:p14="http://schemas.microsoft.com/office/powerpoint/2010/main" val="3210788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ble cars">
            <a:extLst>
              <a:ext uri="{FF2B5EF4-FFF2-40B4-BE49-F238E27FC236}">
                <a16:creationId xmlns:a16="http://schemas.microsoft.com/office/drawing/2014/main" id="{607E9CC9-C2D1-5A8F-817F-810B39906382}"/>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ACAB0C1-0229-8FCE-71F0-8B92EF9A7B06}"/>
              </a:ext>
            </a:extLst>
          </p:cNvPr>
          <p:cNvSpPr>
            <a:spLocks noGrp="1"/>
          </p:cNvSpPr>
          <p:nvPr>
            <p:ph type="ctrTitle"/>
          </p:nvPr>
        </p:nvSpPr>
        <p:spPr>
          <a:xfrm>
            <a:off x="8022021" y="3231931"/>
            <a:ext cx="3852041" cy="1834056"/>
          </a:xfrm>
        </p:spPr>
        <p:txBody>
          <a:bodyPr>
            <a:normAutofit/>
          </a:bodyPr>
          <a:lstStyle/>
          <a:p>
            <a:r>
              <a:rPr lang="en-US" sz="4000"/>
              <a:t>Big Mountain Resort </a:t>
            </a:r>
          </a:p>
        </p:txBody>
      </p:sp>
      <p:sp>
        <p:nvSpPr>
          <p:cNvPr id="3" name="Subtitle 2">
            <a:extLst>
              <a:ext uri="{FF2B5EF4-FFF2-40B4-BE49-F238E27FC236}">
                <a16:creationId xmlns:a16="http://schemas.microsoft.com/office/drawing/2014/main" id="{CCA80A9F-5351-3C73-92FB-C61AA941E511}"/>
              </a:ext>
            </a:extLst>
          </p:cNvPr>
          <p:cNvSpPr>
            <a:spLocks noGrp="1"/>
          </p:cNvSpPr>
          <p:nvPr>
            <p:ph type="subTitle" idx="1"/>
          </p:nvPr>
        </p:nvSpPr>
        <p:spPr>
          <a:xfrm>
            <a:off x="7782910" y="5242675"/>
            <a:ext cx="4330262" cy="683284"/>
          </a:xfrm>
        </p:spPr>
        <p:txBody>
          <a:bodyPr>
            <a:normAutofit/>
          </a:bodyPr>
          <a:lstStyle/>
          <a:p>
            <a:r>
              <a:rPr lang="en-US" sz="2000" dirty="0"/>
              <a:t>Nicholas Woytowitz</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61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2CD0230-AA4A-6BC7-C1D5-1CF1446A0333}"/>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Conclusions</a:t>
            </a: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84E92-2A20-169F-7F50-473A4C9581FA}"/>
              </a:ext>
            </a:extLst>
          </p:cNvPr>
          <p:cNvSpPr>
            <a:spLocks noGrp="1"/>
          </p:cNvSpPr>
          <p:nvPr>
            <p:ph idx="1"/>
          </p:nvPr>
        </p:nvSpPr>
        <p:spPr>
          <a:xfrm>
            <a:off x="4379709" y="686862"/>
            <a:ext cx="7037591" cy="5475129"/>
          </a:xfrm>
        </p:spPr>
        <p:txBody>
          <a:bodyPr anchor="ctr">
            <a:normAutofit/>
          </a:bodyPr>
          <a:lstStyle/>
          <a:p>
            <a:r>
              <a:rPr lang="en-US" sz="2400" dirty="0"/>
              <a:t>The data suggests that a price point with-in the range  $87.81- $108.39 ($98.10)</a:t>
            </a:r>
          </a:p>
          <a:p>
            <a:r>
              <a:rPr lang="en-US" sz="2400" dirty="0"/>
              <a:t>The way the data is influenced by complex intangible factors masks a firm price recommendation but increasing it to 90 dollars and working our way up is an effective yet conservative strategy</a:t>
            </a:r>
          </a:p>
          <a:p>
            <a:r>
              <a:rPr lang="en-US" sz="2400" dirty="0"/>
              <a:t>This price increase is significant if we sell 350,000 tickets at a 10 dollar increase in price that will generate 3.5 million in revenue more then double the cost of the lift. </a:t>
            </a:r>
          </a:p>
          <a:p>
            <a:r>
              <a:rPr lang="en-US" sz="2400" dirty="0"/>
              <a:t>A 10-dollar price increase is a conservative estimate. A more realistic estimate is closer to 17-dollar price increase yielding close to 6 million in revenue.</a:t>
            </a:r>
          </a:p>
        </p:txBody>
      </p:sp>
    </p:spTree>
    <p:extLst>
      <p:ext uri="{BB962C8B-B14F-4D97-AF65-F5344CB8AC3E}">
        <p14:creationId xmlns:p14="http://schemas.microsoft.com/office/powerpoint/2010/main" val="107661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620703" y="1297244"/>
            <a:ext cx="4344156" cy="522717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1"/>
          <p:cNvSpPr/>
          <p:nvPr/>
        </p:nvSpPr>
        <p:spPr>
          <a:xfrm>
            <a:off x="6082232" y="1231893"/>
            <a:ext cx="4344156" cy="547291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1"/>
          <p:cNvSpPr/>
          <p:nvPr/>
        </p:nvSpPr>
        <p:spPr>
          <a:xfrm>
            <a:off x="1742937" y="1451769"/>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1</a:t>
            </a:r>
            <a:endParaRPr sz="1428">
              <a:solidFill>
                <a:schemeClr val="lt1"/>
              </a:solidFill>
              <a:latin typeface="Arial"/>
              <a:ea typeface="Arial"/>
              <a:cs typeface="Arial"/>
              <a:sym typeface="Arial"/>
            </a:endParaRPr>
          </a:p>
        </p:txBody>
      </p:sp>
      <p:sp>
        <p:nvSpPr>
          <p:cNvPr id="23" name="Google Shape;23;p1"/>
          <p:cNvSpPr/>
          <p:nvPr/>
        </p:nvSpPr>
        <p:spPr>
          <a:xfrm>
            <a:off x="6177763" y="1461304"/>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1"/>
          <p:cNvSpPr/>
          <p:nvPr/>
        </p:nvSpPr>
        <p:spPr>
          <a:xfrm>
            <a:off x="2125195" y="1467896"/>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Context</a:t>
            </a:r>
            <a:endParaRPr sz="1400" dirty="0">
              <a:solidFill>
                <a:srgbClr val="000000"/>
              </a:solidFill>
              <a:latin typeface="Arial"/>
              <a:ea typeface="Arial"/>
              <a:cs typeface="Arial"/>
              <a:sym typeface="Arial"/>
            </a:endParaRPr>
          </a:p>
        </p:txBody>
      </p:sp>
      <p:sp>
        <p:nvSpPr>
          <p:cNvPr id="25" name="Google Shape;25;p1"/>
          <p:cNvSpPr/>
          <p:nvPr/>
        </p:nvSpPr>
        <p:spPr>
          <a:xfrm>
            <a:off x="6574634" y="1494416"/>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Constraints within solution space</a:t>
            </a:r>
            <a:endParaRPr sz="1400" dirty="0">
              <a:solidFill>
                <a:srgbClr val="000000"/>
              </a:solidFill>
              <a:latin typeface="Arial"/>
              <a:ea typeface="Arial"/>
              <a:cs typeface="Arial"/>
              <a:sym typeface="Arial"/>
            </a:endParaRPr>
          </a:p>
        </p:txBody>
      </p:sp>
      <p:sp>
        <p:nvSpPr>
          <p:cNvPr id="26" name="Google Shape;26;p1"/>
          <p:cNvSpPr/>
          <p:nvPr/>
        </p:nvSpPr>
        <p:spPr>
          <a:xfrm>
            <a:off x="6177763" y="2980394"/>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5</a:t>
            </a:r>
            <a:endParaRPr sz="1400" dirty="0">
              <a:solidFill>
                <a:srgbClr val="000000"/>
              </a:solidFill>
              <a:latin typeface="Arial"/>
              <a:ea typeface="Arial"/>
              <a:cs typeface="Arial"/>
              <a:sym typeface="Arial"/>
            </a:endParaRPr>
          </a:p>
        </p:txBody>
      </p:sp>
      <p:sp>
        <p:nvSpPr>
          <p:cNvPr id="27" name="Google Shape;27;p1"/>
          <p:cNvSpPr/>
          <p:nvPr/>
        </p:nvSpPr>
        <p:spPr>
          <a:xfrm>
            <a:off x="1731597" y="3302175"/>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2</a:t>
            </a:r>
            <a:endParaRPr sz="1400">
              <a:solidFill>
                <a:srgbClr val="000000"/>
              </a:solidFill>
              <a:latin typeface="Arial"/>
              <a:ea typeface="Arial"/>
              <a:cs typeface="Arial"/>
              <a:sym typeface="Arial"/>
            </a:endParaRPr>
          </a:p>
        </p:txBody>
      </p:sp>
      <p:sp>
        <p:nvSpPr>
          <p:cNvPr id="28" name="Google Shape;28;p1"/>
          <p:cNvSpPr/>
          <p:nvPr/>
        </p:nvSpPr>
        <p:spPr>
          <a:xfrm>
            <a:off x="2125195" y="3308930"/>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Criteria for success</a:t>
            </a:r>
            <a:endParaRPr sz="1400" dirty="0">
              <a:solidFill>
                <a:srgbClr val="000000"/>
              </a:solidFill>
              <a:latin typeface="Arial"/>
              <a:ea typeface="Arial"/>
              <a:cs typeface="Arial"/>
              <a:sym typeface="Arial"/>
            </a:endParaRPr>
          </a:p>
        </p:txBody>
      </p:sp>
      <p:sp>
        <p:nvSpPr>
          <p:cNvPr id="29" name="Google Shape;29;p1"/>
          <p:cNvSpPr/>
          <p:nvPr/>
        </p:nvSpPr>
        <p:spPr>
          <a:xfrm>
            <a:off x="6574634" y="2940907"/>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Stakeholders to provide key insight</a:t>
            </a:r>
            <a:endParaRPr sz="1400" dirty="0">
              <a:solidFill>
                <a:srgbClr val="000000"/>
              </a:solidFill>
              <a:latin typeface="Arial"/>
              <a:ea typeface="Arial"/>
              <a:cs typeface="Arial"/>
              <a:sym typeface="Arial"/>
            </a:endParaRPr>
          </a:p>
        </p:txBody>
      </p:sp>
      <p:sp>
        <p:nvSpPr>
          <p:cNvPr id="30" name="Google Shape;30;p1"/>
          <p:cNvSpPr/>
          <p:nvPr/>
        </p:nvSpPr>
        <p:spPr>
          <a:xfrm>
            <a:off x="1728793" y="5063662"/>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3</a:t>
            </a:r>
            <a:endParaRPr sz="1400">
              <a:solidFill>
                <a:srgbClr val="000000"/>
              </a:solidFill>
              <a:latin typeface="Arial"/>
              <a:ea typeface="Arial"/>
              <a:cs typeface="Arial"/>
              <a:sym typeface="Arial"/>
            </a:endParaRPr>
          </a:p>
        </p:txBody>
      </p:sp>
      <p:sp>
        <p:nvSpPr>
          <p:cNvPr id="31" name="Google Shape;31;p1"/>
          <p:cNvSpPr/>
          <p:nvPr/>
        </p:nvSpPr>
        <p:spPr>
          <a:xfrm>
            <a:off x="6193739" y="4481443"/>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6</a:t>
            </a:r>
            <a:endParaRPr sz="1400">
              <a:solidFill>
                <a:srgbClr val="000000"/>
              </a:solidFill>
              <a:latin typeface="Arial"/>
              <a:ea typeface="Arial"/>
              <a:cs typeface="Arial"/>
              <a:sym typeface="Arial"/>
            </a:endParaRPr>
          </a:p>
        </p:txBody>
      </p:sp>
      <p:sp>
        <p:nvSpPr>
          <p:cNvPr id="32" name="Google Shape;32;p1"/>
          <p:cNvSpPr/>
          <p:nvPr/>
        </p:nvSpPr>
        <p:spPr>
          <a:xfrm>
            <a:off x="2125195" y="5097949"/>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latin typeface="Arial"/>
                <a:ea typeface="Arial"/>
                <a:cs typeface="Arial"/>
                <a:sym typeface="Arial"/>
              </a:rPr>
              <a:t>Scope of solution space </a:t>
            </a:r>
            <a:endParaRPr sz="1400" dirty="0">
              <a:solidFill>
                <a:srgbClr val="000000"/>
              </a:solidFill>
              <a:latin typeface="Arial"/>
              <a:ea typeface="Arial"/>
              <a:cs typeface="Arial"/>
              <a:sym typeface="Arial"/>
            </a:endParaRPr>
          </a:p>
        </p:txBody>
      </p:sp>
      <p:sp>
        <p:nvSpPr>
          <p:cNvPr id="33" name="Google Shape;33;p1"/>
          <p:cNvSpPr/>
          <p:nvPr/>
        </p:nvSpPr>
        <p:spPr>
          <a:xfrm>
            <a:off x="6604286" y="4513500"/>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dirty="0">
                <a:solidFill>
                  <a:schemeClr val="dk1"/>
                </a:solidFill>
              </a:rPr>
              <a:t>Key</a:t>
            </a:r>
            <a:r>
              <a:rPr lang="en-AU" sz="1428" dirty="0">
                <a:solidFill>
                  <a:schemeClr val="dk1"/>
                </a:solidFill>
                <a:latin typeface="Arial"/>
                <a:ea typeface="Arial"/>
                <a:cs typeface="Arial"/>
                <a:sym typeface="Arial"/>
              </a:rPr>
              <a:t> data sources </a:t>
            </a:r>
            <a:endParaRPr sz="1400" dirty="0">
              <a:solidFill>
                <a:srgbClr val="000000"/>
              </a:solidFill>
              <a:latin typeface="Arial"/>
              <a:ea typeface="Arial"/>
              <a:cs typeface="Arial"/>
              <a:sym typeface="Arial"/>
            </a:endParaRPr>
          </a:p>
        </p:txBody>
      </p:sp>
      <p:sp>
        <p:nvSpPr>
          <p:cNvPr id="34" name="Google Shape;34;p1"/>
          <p:cNvSpPr txBox="1"/>
          <p:nvPr/>
        </p:nvSpPr>
        <p:spPr>
          <a:xfrm>
            <a:off x="1684550" y="1772710"/>
            <a:ext cx="4324418" cy="1245854"/>
          </a:xfrm>
          <a:prstGeom prst="rect">
            <a:avLst/>
          </a:prstGeom>
          <a:noFill/>
          <a:ln>
            <a:noFill/>
          </a:ln>
        </p:spPr>
        <p:txBody>
          <a:bodyPr spcFirstLastPara="1" wrap="square" lIns="91425" tIns="45700" rIns="91425" bIns="45700" anchor="t" anchorCtr="0">
            <a:noAutofit/>
          </a:bodyPr>
          <a:lstStyle/>
          <a:p>
            <a:r>
              <a:rPr lang="en-US" sz="1200" dirty="0"/>
              <a:t>Big Mountain is a ski resort in Montana, and they believe they are selling lift tickets at a discount compared to the respective quality of their features. In addition they recently added a new lift that costs 1.54M in operating costs. They are hiring a data scientist to evaluate data from Big Mountain, and other mountains in the US to determine their market value, as well as key areas to invest.</a:t>
            </a:r>
            <a:endParaRPr sz="1200" dirty="0"/>
          </a:p>
        </p:txBody>
      </p:sp>
      <p:sp>
        <p:nvSpPr>
          <p:cNvPr id="35" name="Google Shape;35;p1"/>
          <p:cNvSpPr txBox="1"/>
          <p:nvPr/>
        </p:nvSpPr>
        <p:spPr>
          <a:xfrm>
            <a:off x="1693026" y="3643856"/>
            <a:ext cx="4324418" cy="1410643"/>
          </a:xfrm>
          <a:prstGeom prst="rect">
            <a:avLst/>
          </a:prstGeom>
          <a:noFill/>
          <a:ln>
            <a:noFill/>
          </a:ln>
        </p:spPr>
        <p:txBody>
          <a:bodyPr spcFirstLastPara="1" wrap="square" lIns="91425" tIns="45700" rIns="91425" bIns="45700" anchor="t" anchorCtr="0">
            <a:noAutofit/>
          </a:bodyPr>
          <a:lstStyle/>
          <a:p>
            <a:r>
              <a:rPr lang="en-US" sz="1200" dirty="0"/>
              <a:t>Increase revenue or cut costs to offset new ski lift installation using data science insights to suggest a business model.</a:t>
            </a:r>
            <a:endParaRPr sz="1200" dirty="0">
              <a:solidFill>
                <a:srgbClr val="000000"/>
              </a:solidFill>
              <a:latin typeface="Arial"/>
              <a:ea typeface="Arial"/>
              <a:cs typeface="Arial"/>
              <a:sym typeface="Arial"/>
            </a:endParaRPr>
          </a:p>
        </p:txBody>
      </p:sp>
      <p:sp>
        <p:nvSpPr>
          <p:cNvPr id="36" name="Google Shape;36;p1"/>
          <p:cNvSpPr txBox="1"/>
          <p:nvPr/>
        </p:nvSpPr>
        <p:spPr>
          <a:xfrm>
            <a:off x="1640441" y="5407948"/>
            <a:ext cx="4324418" cy="1160005"/>
          </a:xfrm>
          <a:prstGeom prst="rect">
            <a:avLst/>
          </a:prstGeom>
          <a:noFill/>
          <a:ln>
            <a:noFill/>
          </a:ln>
        </p:spPr>
        <p:txBody>
          <a:bodyPr spcFirstLastPara="1" wrap="square" lIns="91425" tIns="45700" rIns="91425" bIns="45700" anchor="t" anchorCtr="0">
            <a:noAutofit/>
          </a:bodyPr>
          <a:lstStyle/>
          <a:p>
            <a:r>
              <a:rPr lang="en-US" dirty="0"/>
              <a:t>Big Mountain installed a new chair lift that it costs 1.54M. Big Mountain wants to know where they can recoup that money i.e. increase in ticket sales or cutting expenses.</a:t>
            </a:r>
            <a:endParaRPr sz="1400" dirty="0">
              <a:solidFill>
                <a:srgbClr val="000000"/>
              </a:solidFill>
              <a:latin typeface="Arial"/>
              <a:ea typeface="Arial"/>
              <a:cs typeface="Arial"/>
              <a:sym typeface="Arial"/>
            </a:endParaRPr>
          </a:p>
        </p:txBody>
      </p:sp>
      <p:sp>
        <p:nvSpPr>
          <p:cNvPr id="37" name="Google Shape;37;p1"/>
          <p:cNvSpPr txBox="1"/>
          <p:nvPr/>
        </p:nvSpPr>
        <p:spPr>
          <a:xfrm>
            <a:off x="6082232" y="1963920"/>
            <a:ext cx="4324418" cy="108106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070" b="1" dirty="0"/>
              <a:t>With the data provided the only metric for increasing revenue is ticket prices</a:t>
            </a:r>
          </a:p>
          <a:p>
            <a:pPr marL="171450" indent="-171450">
              <a:buFont typeface="Arial" panose="020B0604020202020204" pitchFamily="34" charset="0"/>
              <a:buChar char="•"/>
            </a:pPr>
            <a:r>
              <a:rPr lang="en-US" sz="1070" b="1">
                <a:solidFill>
                  <a:srgbClr val="000000"/>
                </a:solidFill>
                <a:latin typeface="Arial"/>
                <a:ea typeface="Arial"/>
                <a:cs typeface="Arial"/>
                <a:sym typeface="Arial"/>
              </a:rPr>
              <a:t>dinner</a:t>
            </a:r>
            <a:endParaRPr sz="1070" b="1" dirty="0">
              <a:solidFill>
                <a:srgbClr val="000000"/>
              </a:solidFill>
              <a:latin typeface="Arial"/>
              <a:ea typeface="Arial"/>
              <a:cs typeface="Arial"/>
              <a:sym typeface="Arial"/>
            </a:endParaRPr>
          </a:p>
        </p:txBody>
      </p:sp>
      <p:sp>
        <p:nvSpPr>
          <p:cNvPr id="38" name="Google Shape;38;p1"/>
          <p:cNvSpPr txBox="1"/>
          <p:nvPr/>
        </p:nvSpPr>
        <p:spPr>
          <a:xfrm>
            <a:off x="6017444" y="4780465"/>
            <a:ext cx="4324418" cy="108106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100" dirty="0"/>
              <a:t>1. </a:t>
            </a:r>
            <a:r>
              <a:rPr lang="en-US" sz="1100" b="1" dirty="0"/>
              <a:t>CSV- File</a:t>
            </a:r>
            <a:r>
              <a:rPr lang="en-US" sz="1100" dirty="0"/>
              <a:t>- This file contains key information about ski resorts around the USA.</a:t>
            </a:r>
            <a:endParaRPr sz="1070" dirty="0">
              <a:solidFill>
                <a:srgbClr val="000000"/>
              </a:solidFill>
              <a:latin typeface="Arial"/>
              <a:ea typeface="Arial"/>
              <a:cs typeface="Arial"/>
              <a:sym typeface="Arial"/>
            </a:endParaRPr>
          </a:p>
        </p:txBody>
      </p:sp>
      <p:sp>
        <p:nvSpPr>
          <p:cNvPr id="39" name="Google Shape;39;p1"/>
          <p:cNvSpPr/>
          <p:nvPr/>
        </p:nvSpPr>
        <p:spPr>
          <a:xfrm>
            <a:off x="8157337" y="652441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dirty="0">
                <a:solidFill>
                  <a:schemeClr val="lt1"/>
                </a:solidFill>
                <a:latin typeface="Quattrocento Sans"/>
                <a:ea typeface="Quattrocento Sans"/>
                <a:cs typeface="Quattrocento Sans"/>
                <a:sym typeface="Quattrocento Sans"/>
              </a:rPr>
              <a:t>H</a:t>
            </a:r>
            <a:endParaRPr sz="1400" dirty="0">
              <a:solidFill>
                <a:srgbClr val="000000"/>
              </a:solidFill>
              <a:latin typeface="Arial"/>
              <a:ea typeface="Arial"/>
              <a:cs typeface="Arial"/>
              <a:sym typeface="Arial"/>
            </a:endParaRPr>
          </a:p>
        </p:txBody>
      </p:sp>
      <p:sp>
        <p:nvSpPr>
          <p:cNvPr id="40" name="Google Shape;40;p1"/>
          <p:cNvSpPr/>
          <p:nvPr/>
        </p:nvSpPr>
        <p:spPr>
          <a:xfrm>
            <a:off x="8552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dirty="0">
                <a:solidFill>
                  <a:schemeClr val="lt1"/>
                </a:solidFill>
                <a:latin typeface="Quattrocento Sans"/>
                <a:ea typeface="Quattrocento Sans"/>
                <a:cs typeface="Quattrocento Sans"/>
                <a:sym typeface="Quattrocento Sans"/>
              </a:rPr>
              <a:t>D</a:t>
            </a:r>
            <a:endParaRPr sz="1400" dirty="0">
              <a:solidFill>
                <a:srgbClr val="000000"/>
              </a:solidFill>
              <a:latin typeface="Arial"/>
              <a:ea typeface="Arial"/>
              <a:cs typeface="Arial"/>
              <a:sym typeface="Arial"/>
            </a:endParaRPr>
          </a:p>
        </p:txBody>
      </p:sp>
      <p:sp>
        <p:nvSpPr>
          <p:cNvPr id="41" name="Google Shape;41;p1"/>
          <p:cNvSpPr/>
          <p:nvPr/>
        </p:nvSpPr>
        <p:spPr>
          <a:xfrm>
            <a:off x="8976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E</a:t>
            </a:r>
            <a:endParaRPr sz="1400">
              <a:solidFill>
                <a:srgbClr val="000000"/>
              </a:solidFill>
              <a:latin typeface="Arial"/>
              <a:ea typeface="Arial"/>
              <a:cs typeface="Arial"/>
              <a:sym typeface="Arial"/>
            </a:endParaRPr>
          </a:p>
        </p:txBody>
      </p:sp>
      <p:sp>
        <p:nvSpPr>
          <p:cNvPr id="42" name="Google Shape;42;p1"/>
          <p:cNvSpPr/>
          <p:nvPr/>
        </p:nvSpPr>
        <p:spPr>
          <a:xfrm>
            <a:off x="9370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I</a:t>
            </a:r>
            <a:endParaRPr sz="1400">
              <a:solidFill>
                <a:srgbClr val="000000"/>
              </a:solidFill>
              <a:latin typeface="Arial"/>
              <a:ea typeface="Arial"/>
              <a:cs typeface="Arial"/>
              <a:sym typeface="Arial"/>
            </a:endParaRPr>
          </a:p>
        </p:txBody>
      </p:sp>
      <p:sp>
        <p:nvSpPr>
          <p:cNvPr id="43" name="Google Shape;43;p1"/>
          <p:cNvSpPr/>
          <p:nvPr/>
        </p:nvSpPr>
        <p:spPr>
          <a:xfrm>
            <a:off x="9769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P</a:t>
            </a:r>
            <a:endParaRPr sz="1400">
              <a:solidFill>
                <a:srgbClr val="000000"/>
              </a:solidFill>
              <a:latin typeface="Arial"/>
              <a:ea typeface="Arial"/>
              <a:cs typeface="Arial"/>
              <a:sym typeface="Arial"/>
            </a:endParaRPr>
          </a:p>
        </p:txBody>
      </p:sp>
      <p:sp>
        <p:nvSpPr>
          <p:cNvPr id="44" name="Google Shape;44;p1"/>
          <p:cNvSpPr/>
          <p:nvPr/>
        </p:nvSpPr>
        <p:spPr>
          <a:xfrm>
            <a:off x="9623130" y="70712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5" name="Google Shape;45;p1"/>
          <p:cNvSpPr/>
          <p:nvPr/>
        </p:nvSpPr>
        <p:spPr>
          <a:xfrm>
            <a:off x="1645750" y="116632"/>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lgn="ctr">
              <a:buClr>
                <a:srgbClr val="000000"/>
              </a:buClr>
              <a:buSzPts val="1800"/>
            </a:pPr>
            <a:endParaRPr>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708140" y="189591"/>
            <a:ext cx="8793596" cy="307777"/>
          </a:xfrm>
          <a:prstGeom prst="rect">
            <a:avLst/>
          </a:prstGeom>
          <a:noFill/>
          <a:ln>
            <a:noFill/>
          </a:ln>
        </p:spPr>
        <p:txBody>
          <a:bodyPr spcFirstLastPara="1" vert="horz" wrap="square" lIns="0" tIns="0" rIns="0" bIns="0" rtlCol="0" anchor="t" anchorCtr="0">
            <a:noAutofit/>
          </a:bodyPr>
          <a:lstStyle/>
          <a:p>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6209325" y="3312310"/>
            <a:ext cx="4324418" cy="1081065"/>
          </a:xfrm>
          <a:prstGeom prst="rect">
            <a:avLst/>
          </a:prstGeom>
          <a:noFill/>
          <a:ln>
            <a:noFill/>
          </a:ln>
        </p:spPr>
        <p:txBody>
          <a:bodyPr spcFirstLastPara="1" wrap="square" lIns="91425" tIns="45700" rIns="91425" bIns="45700" anchor="t" anchorCtr="0">
            <a:noAutofit/>
          </a:bodyPr>
          <a:lstStyle/>
          <a:p>
            <a:pPr marL="171450" indent="-171450">
              <a:buSzPts val="1071"/>
              <a:buFont typeface="Arial" panose="020B0604020202020204" pitchFamily="34" charset="0"/>
              <a:buChar char="•"/>
            </a:pPr>
            <a:r>
              <a:rPr lang="en-AU" sz="1200" b="1" dirty="0"/>
              <a:t>Executives at Big Mountain</a:t>
            </a:r>
            <a:endParaRPr lang="en-AU" sz="1200" dirty="0"/>
          </a:p>
        </p:txBody>
      </p:sp>
      <p:sp>
        <p:nvSpPr>
          <p:cNvPr id="48" name="Google Shape;48;p1"/>
          <p:cNvSpPr txBox="1"/>
          <p:nvPr/>
        </p:nvSpPr>
        <p:spPr>
          <a:xfrm>
            <a:off x="1708140" y="540902"/>
            <a:ext cx="8584648" cy="492443"/>
          </a:xfrm>
          <a:prstGeom prst="rect">
            <a:avLst/>
          </a:prstGeom>
          <a:noFill/>
          <a:ln>
            <a:noFill/>
          </a:ln>
        </p:spPr>
        <p:txBody>
          <a:bodyPr spcFirstLastPara="1" wrap="square" lIns="91425" tIns="45700" rIns="91425" bIns="45700" anchor="t" anchorCtr="0">
            <a:noAutofit/>
          </a:bodyPr>
          <a:lstStyle/>
          <a:p>
            <a:pPr>
              <a:buClr>
                <a:srgbClr val="000000"/>
              </a:buClr>
              <a:buSzPts val="1400"/>
            </a:pPr>
            <a:r>
              <a:rPr lang="en-AU" sz="1400" b="1" dirty="0">
                <a:solidFill>
                  <a:srgbClr val="000000"/>
                </a:solidFill>
                <a:latin typeface="Arial"/>
                <a:ea typeface="Arial"/>
                <a:cs typeface="Arial"/>
                <a:sym typeface="Arial"/>
              </a:rPr>
              <a:t>Big </a:t>
            </a:r>
            <a:r>
              <a:rPr lang="en-AU" b="1" dirty="0"/>
              <a:t>Mountain b</a:t>
            </a:r>
            <a:r>
              <a:rPr lang="en-AU" sz="1400" b="1" dirty="0">
                <a:solidFill>
                  <a:srgbClr val="000000"/>
                </a:solidFill>
                <a:latin typeface="Arial"/>
                <a:ea typeface="Arial"/>
                <a:cs typeface="Arial"/>
                <a:sym typeface="Arial"/>
              </a:rPr>
              <a:t>elieves that they are not reaching their full potential in terms of revenue generated by ticket sales and want to investigate what their market value is as well as where to invest money to best increase value. </a:t>
            </a:r>
            <a:endParaRPr sz="1400" b="1"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5E8A8A9-5B08-52A5-EEC6-7C5664B682C5}"/>
              </a:ext>
            </a:extLst>
          </p:cNvPr>
          <p:cNvSpPr>
            <a:spLocks noGrp="1"/>
          </p:cNvSpPr>
          <p:nvPr>
            <p:ph type="title"/>
          </p:nvPr>
        </p:nvSpPr>
        <p:spPr>
          <a:xfrm>
            <a:off x="777240" y="731519"/>
            <a:ext cx="2845191" cy="3237579"/>
          </a:xfrm>
        </p:spPr>
        <p:txBody>
          <a:bodyPr>
            <a:normAutofit/>
          </a:bodyPr>
          <a:lstStyle/>
          <a:p>
            <a:r>
              <a:rPr lang="en-US" sz="2700">
                <a:solidFill>
                  <a:srgbClr val="FFFFFF"/>
                </a:solidFill>
              </a:rPr>
              <a:t>Key Findings and Recommendations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BA505-6B4D-0EDC-6939-4A2DB5C6A18C}"/>
              </a:ext>
            </a:extLst>
          </p:cNvPr>
          <p:cNvSpPr>
            <a:spLocks noGrp="1"/>
          </p:cNvSpPr>
          <p:nvPr>
            <p:ph idx="1"/>
          </p:nvPr>
        </p:nvSpPr>
        <p:spPr>
          <a:xfrm>
            <a:off x="4379709" y="686862"/>
            <a:ext cx="7037591" cy="5475129"/>
          </a:xfrm>
        </p:spPr>
        <p:txBody>
          <a:bodyPr anchor="ctr">
            <a:normAutofit/>
          </a:bodyPr>
          <a:lstStyle/>
          <a:p>
            <a:r>
              <a:rPr lang="en-US" sz="2000" dirty="0"/>
              <a:t>Based on our model of the available data the ticket price from Big Mountain is lower in terms of overall facilities and mountain quality</a:t>
            </a:r>
          </a:p>
          <a:p>
            <a:pPr lvl="1"/>
            <a:r>
              <a:rPr lang="en-US" sz="2000" dirty="0"/>
              <a:t>Current price: $81.00 </a:t>
            </a:r>
          </a:p>
          <a:p>
            <a:pPr lvl="1"/>
            <a:r>
              <a:rPr lang="en-US" sz="2000" dirty="0"/>
              <a:t>Projected price: $98.10 (mean squared error of $10.29) </a:t>
            </a:r>
          </a:p>
          <a:p>
            <a:pPr lvl="2"/>
            <a:r>
              <a:rPr lang="en-US" dirty="0"/>
              <a:t>Range of Ticket Price is $87.81- $108.39</a:t>
            </a:r>
          </a:p>
          <a:p>
            <a:pPr lvl="1"/>
            <a:r>
              <a:rPr lang="en-US" sz="2000" dirty="0"/>
              <a:t>One recommendation to increase revenue is to bring the ticket price up. </a:t>
            </a:r>
          </a:p>
          <a:p>
            <a:pPr lvl="2"/>
            <a:r>
              <a:rPr lang="en-US" dirty="0"/>
              <a:t>Due to the uncertainty in the numbers and other factors gradually in order to not push customers away and watch how the price increases affect ticket sales from a week-to-week basis. </a:t>
            </a:r>
          </a:p>
          <a:p>
            <a:pPr lvl="1"/>
            <a:r>
              <a:rPr lang="en-US" sz="2000" dirty="0"/>
              <a:t>Things to consider: these numbers assume that all these resorts have done the due diligence necessary to optimize their ticket price.</a:t>
            </a:r>
          </a:p>
          <a:p>
            <a:r>
              <a:rPr lang="en-US" sz="2000" dirty="0"/>
              <a:t>In addition we have outlined the features that are most important in driving ticket price that you can se in the next slide</a:t>
            </a:r>
          </a:p>
        </p:txBody>
      </p:sp>
    </p:spTree>
    <p:extLst>
      <p:ext uri="{BB962C8B-B14F-4D97-AF65-F5344CB8AC3E}">
        <p14:creationId xmlns:p14="http://schemas.microsoft.com/office/powerpoint/2010/main" val="230918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96F35-91BE-A2B9-AB90-7FF31F9817FF}"/>
              </a:ext>
            </a:extLst>
          </p:cNvPr>
          <p:cNvSpPr>
            <a:spLocks noGrp="1"/>
          </p:cNvSpPr>
          <p:nvPr>
            <p:ph type="title"/>
          </p:nvPr>
        </p:nvSpPr>
        <p:spPr>
          <a:xfrm>
            <a:off x="594360" y="640263"/>
            <a:ext cx="3822192" cy="1344975"/>
          </a:xfrm>
        </p:spPr>
        <p:txBody>
          <a:bodyPr vert="horz" lIns="91440" tIns="45720" rIns="91440" bIns="45720" rtlCol="0">
            <a:normAutofit/>
          </a:bodyPr>
          <a:lstStyle/>
          <a:p>
            <a:r>
              <a:rPr lang="en-US" sz="3600" kern="1200">
                <a:solidFill>
                  <a:schemeClr val="bg1"/>
                </a:solidFill>
                <a:latin typeface="+mj-lt"/>
                <a:ea typeface="+mj-ea"/>
                <a:cs typeface="+mj-cs"/>
              </a:rPr>
              <a:t>Key Features Driving Ticket Price </a:t>
            </a: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D5703EF-E8FB-ED91-FF69-D2290CF76BF7}"/>
              </a:ext>
            </a:extLst>
          </p:cNvPr>
          <p:cNvSpPr>
            <a:spLocks noGrp="1"/>
          </p:cNvSpPr>
          <p:nvPr>
            <p:ph idx="1"/>
          </p:nvPr>
        </p:nvSpPr>
        <p:spPr>
          <a:xfrm>
            <a:off x="593610" y="2121763"/>
            <a:ext cx="3822192" cy="3773010"/>
          </a:xfrm>
        </p:spPr>
        <p:txBody>
          <a:bodyPr>
            <a:normAutofit/>
          </a:bodyPr>
          <a:lstStyle/>
          <a:p>
            <a:r>
              <a:rPr lang="en-US" sz="1600">
                <a:solidFill>
                  <a:schemeClr val="bg1"/>
                </a:solidFill>
              </a:rPr>
              <a:t>Fast Quads, Runs, Snow Making, and Vertical drop are by far the most important features</a:t>
            </a:r>
          </a:p>
          <a:p>
            <a:r>
              <a:rPr lang="en-US" sz="1600">
                <a:solidFill>
                  <a:schemeClr val="bg1"/>
                </a:solidFill>
              </a:rPr>
              <a:t>Based on this data an investment that optimizes  as many of these features as possible is a strong direction to head</a:t>
            </a:r>
          </a:p>
          <a:p>
            <a:pPr lvl="1"/>
            <a:r>
              <a:rPr lang="en-US" sz="1600">
                <a:solidFill>
                  <a:schemeClr val="bg1"/>
                </a:solidFill>
              </a:rPr>
              <a:t>A High-Speed Quad that increases the vertical drop would in turn make increases in fast quads, runs, vertical drop, skiable terrain, and total chairs.</a:t>
            </a:r>
          </a:p>
          <a:p>
            <a:r>
              <a:rPr lang="en-US" sz="1600">
                <a:solidFill>
                  <a:schemeClr val="bg1"/>
                </a:solidFill>
              </a:rPr>
              <a:t>Keep in mind these features might have an inflated value because resorts that implement these new lifts, runs, and ski area are also trying to increase revenue.</a:t>
            </a:r>
          </a:p>
        </p:txBody>
      </p:sp>
      <p:pic>
        <p:nvPicPr>
          <p:cNvPr id="5" name="Picture 4" descr="Chart, histogram&#10;&#10;Description automatically generated">
            <a:extLst>
              <a:ext uri="{FF2B5EF4-FFF2-40B4-BE49-F238E27FC236}">
                <a16:creationId xmlns:a16="http://schemas.microsoft.com/office/drawing/2014/main" id="{B29DD4D4-B24A-58A3-09B9-6A5659E4AE4A}"/>
              </a:ext>
            </a:extLst>
          </p:cNvPr>
          <p:cNvPicPr>
            <a:picLocks noChangeAspect="1"/>
          </p:cNvPicPr>
          <p:nvPr/>
        </p:nvPicPr>
        <p:blipFill>
          <a:blip r:embed="rId2"/>
          <a:stretch>
            <a:fillRect/>
          </a:stretch>
        </p:blipFill>
        <p:spPr>
          <a:xfrm>
            <a:off x="5110716" y="795074"/>
            <a:ext cx="6596652" cy="5112403"/>
          </a:xfrm>
          <a:prstGeom prst="rect">
            <a:avLst/>
          </a:prstGeom>
        </p:spPr>
      </p:pic>
    </p:spTree>
    <p:extLst>
      <p:ext uri="{BB962C8B-B14F-4D97-AF65-F5344CB8AC3E}">
        <p14:creationId xmlns:p14="http://schemas.microsoft.com/office/powerpoint/2010/main" val="411394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712483DC-1EE2-7225-71DE-9EEA4FBA2E59}"/>
              </a:ext>
            </a:extLst>
          </p:cNvPr>
          <p:cNvPicPr>
            <a:picLocks noChangeAspect="1"/>
          </p:cNvPicPr>
          <p:nvPr/>
        </p:nvPicPr>
        <p:blipFill rotWithShape="1">
          <a:blip r:embed="rId2"/>
          <a:srcRect t="1220" b="1451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95545-C825-76C5-590C-5B488A86DAD5}"/>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Modeling Results and Analysis</a:t>
            </a:r>
          </a:p>
        </p:txBody>
      </p:sp>
    </p:spTree>
    <p:extLst>
      <p:ext uri="{BB962C8B-B14F-4D97-AF65-F5344CB8AC3E}">
        <p14:creationId xmlns:p14="http://schemas.microsoft.com/office/powerpoint/2010/main" val="330426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4986D-46E1-7330-49CB-F70D97B2439D}"/>
              </a:ext>
            </a:extLst>
          </p:cNvPr>
          <p:cNvSpPr>
            <a:spLocks noGrp="1"/>
          </p:cNvSpPr>
          <p:nvPr>
            <p:ph type="title"/>
          </p:nvPr>
        </p:nvSpPr>
        <p:spPr>
          <a:xfrm>
            <a:off x="947446" y="1053711"/>
            <a:ext cx="4933490" cy="1424446"/>
          </a:xfrm>
        </p:spPr>
        <p:txBody>
          <a:bodyPr>
            <a:normAutofit/>
          </a:bodyPr>
          <a:lstStyle/>
          <a:p>
            <a:r>
              <a:rPr lang="en-US" sz="4000">
                <a:solidFill>
                  <a:srgbClr val="FFFFFF"/>
                </a:solidFill>
              </a:rPr>
              <a:t>Ticket Price</a:t>
            </a:r>
          </a:p>
        </p:txBody>
      </p:sp>
      <p:cxnSp>
        <p:nvCxnSpPr>
          <p:cNvPr id="17"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C4A8B3-0ADF-4555-FE67-FCFE7B8D2D97}"/>
              </a:ext>
            </a:extLst>
          </p:cNvPr>
          <p:cNvSpPr>
            <a:spLocks noGrp="1"/>
          </p:cNvSpPr>
          <p:nvPr>
            <p:ph idx="1"/>
          </p:nvPr>
        </p:nvSpPr>
        <p:spPr>
          <a:xfrm>
            <a:off x="947447" y="2799889"/>
            <a:ext cx="4933490" cy="2987543"/>
          </a:xfrm>
        </p:spPr>
        <p:txBody>
          <a:bodyPr anchor="t">
            <a:normAutofit/>
          </a:bodyPr>
          <a:lstStyle/>
          <a:p>
            <a:r>
              <a:rPr lang="en-US" sz="1200">
                <a:solidFill>
                  <a:srgbClr val="FFFFFF"/>
                </a:solidFill>
              </a:rPr>
              <a:t>As you can see our ticket price is on the high end, but as an elite resort it is justified and as we determined probably discounted</a:t>
            </a:r>
          </a:p>
          <a:p>
            <a:r>
              <a:rPr lang="en-US" sz="1200">
                <a:solidFill>
                  <a:srgbClr val="FFFFFF"/>
                </a:solidFill>
              </a:rPr>
              <a:t>However Big Mountain is already the most expensive mountain in Montana by a significant amount</a:t>
            </a:r>
          </a:p>
          <a:p>
            <a:r>
              <a:rPr lang="en-US" sz="1200">
                <a:solidFill>
                  <a:srgbClr val="FFFFFF"/>
                </a:solidFill>
              </a:rPr>
              <a:t>There are two ways of looking at this:</a:t>
            </a:r>
          </a:p>
          <a:p>
            <a:pPr marL="800100" lvl="1" indent="-342900">
              <a:buFont typeface="+mj-lt"/>
              <a:buAutoNum type="arabicPeriod"/>
            </a:pPr>
            <a:r>
              <a:rPr lang="en-US" sz="1200">
                <a:solidFill>
                  <a:srgbClr val="FFFFFF"/>
                </a:solidFill>
              </a:rPr>
              <a:t>Big Mountain is the best resort in Montana and an increase in ticket prices will not effect customers from coming to ski at an elite mountain</a:t>
            </a:r>
          </a:p>
          <a:p>
            <a:pPr marL="800100" lvl="1" indent="-342900">
              <a:buFont typeface="+mj-lt"/>
              <a:buAutoNum type="arabicPeriod"/>
            </a:pPr>
            <a:r>
              <a:rPr lang="en-US" sz="1200">
                <a:solidFill>
                  <a:srgbClr val="FFFFFF"/>
                </a:solidFill>
              </a:rPr>
              <a:t>Big mountain is the most expensive mountain already and increasing ticket prices will deter customers to other resorts</a:t>
            </a:r>
          </a:p>
          <a:p>
            <a:r>
              <a:rPr lang="en-US" sz="1200">
                <a:solidFill>
                  <a:srgbClr val="FFFFFF"/>
                </a:solidFill>
              </a:rPr>
              <a:t>Hence the recommendation to raise the price incrementally in order to test the market’s reaction to price change</a:t>
            </a:r>
          </a:p>
        </p:txBody>
      </p:sp>
      <p:pic>
        <p:nvPicPr>
          <p:cNvPr id="7" name="Picture 6" descr="Chart, bar chart&#10;&#10;Description automatically generated">
            <a:extLst>
              <a:ext uri="{FF2B5EF4-FFF2-40B4-BE49-F238E27FC236}">
                <a16:creationId xmlns:a16="http://schemas.microsoft.com/office/drawing/2014/main" id="{80F353D5-2D92-D8A8-E84C-B3BFE3D4711B}"/>
              </a:ext>
            </a:extLst>
          </p:cNvPr>
          <p:cNvPicPr>
            <a:picLocks noChangeAspect="1"/>
          </p:cNvPicPr>
          <p:nvPr/>
        </p:nvPicPr>
        <p:blipFill>
          <a:blip r:embed="rId2"/>
          <a:stretch>
            <a:fillRect/>
          </a:stretch>
        </p:blipFill>
        <p:spPr>
          <a:xfrm>
            <a:off x="6835674" y="516327"/>
            <a:ext cx="4855464" cy="2634089"/>
          </a:xfrm>
          <a:prstGeom prst="rect">
            <a:avLst/>
          </a:prstGeom>
        </p:spPr>
      </p:pic>
      <p:pic>
        <p:nvPicPr>
          <p:cNvPr id="5" name="Picture 4" descr="Chart, histogram&#10;&#10;Description automatically generated">
            <a:extLst>
              <a:ext uri="{FF2B5EF4-FFF2-40B4-BE49-F238E27FC236}">
                <a16:creationId xmlns:a16="http://schemas.microsoft.com/office/drawing/2014/main" id="{9CE66519-13B3-6D68-6EB3-C567431BFAD9}"/>
              </a:ext>
            </a:extLst>
          </p:cNvPr>
          <p:cNvPicPr>
            <a:picLocks noChangeAspect="1"/>
          </p:cNvPicPr>
          <p:nvPr/>
        </p:nvPicPr>
        <p:blipFill>
          <a:blip r:embed="rId3"/>
          <a:stretch>
            <a:fillRect/>
          </a:stretch>
        </p:blipFill>
        <p:spPr>
          <a:xfrm>
            <a:off x="6835673" y="3735015"/>
            <a:ext cx="4855464" cy="2634089"/>
          </a:xfrm>
          <a:prstGeom prst="rect">
            <a:avLst/>
          </a:prstGeom>
        </p:spPr>
      </p:pic>
    </p:spTree>
    <p:extLst>
      <p:ext uri="{BB962C8B-B14F-4D97-AF65-F5344CB8AC3E}">
        <p14:creationId xmlns:p14="http://schemas.microsoft.com/office/powerpoint/2010/main" val="86212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5C90410-A19D-4002-8B73-CD616E8E0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00" y="376881"/>
            <a:ext cx="5036071" cy="58000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BDF99-06DA-812E-94B8-5339B4451745}"/>
              </a:ext>
            </a:extLst>
          </p:cNvPr>
          <p:cNvSpPr>
            <a:spLocks noGrp="1"/>
          </p:cNvSpPr>
          <p:nvPr>
            <p:ph type="title"/>
          </p:nvPr>
        </p:nvSpPr>
        <p:spPr>
          <a:xfrm>
            <a:off x="827406" y="704088"/>
            <a:ext cx="4341886" cy="1188720"/>
          </a:xfrm>
        </p:spPr>
        <p:txBody>
          <a:bodyPr vert="horz" lIns="91440" tIns="45720" rIns="91440" bIns="45720" rtlCol="0">
            <a:normAutofit/>
          </a:bodyPr>
          <a:lstStyle/>
          <a:p>
            <a:r>
              <a:rPr lang="en-US" sz="3600">
                <a:solidFill>
                  <a:schemeClr val="bg1"/>
                </a:solidFill>
              </a:rPr>
              <a:t>Mountain Features</a:t>
            </a:r>
          </a:p>
        </p:txBody>
      </p:sp>
      <p:sp>
        <p:nvSpPr>
          <p:cNvPr id="16" name="Content Placeholder 2">
            <a:extLst>
              <a:ext uri="{FF2B5EF4-FFF2-40B4-BE49-F238E27FC236}">
                <a16:creationId xmlns:a16="http://schemas.microsoft.com/office/drawing/2014/main" id="{E62DFD4F-08C1-F94F-DDE0-BA76B728A923}"/>
              </a:ext>
            </a:extLst>
          </p:cNvPr>
          <p:cNvSpPr>
            <a:spLocks noGrp="1"/>
          </p:cNvSpPr>
          <p:nvPr>
            <p:ph idx="1"/>
          </p:nvPr>
        </p:nvSpPr>
        <p:spPr>
          <a:xfrm>
            <a:off x="827406" y="2066544"/>
            <a:ext cx="4341886" cy="3785616"/>
          </a:xfrm>
        </p:spPr>
        <p:txBody>
          <a:bodyPr>
            <a:normAutofit/>
          </a:bodyPr>
          <a:lstStyle/>
          <a:p>
            <a:r>
              <a:rPr lang="en-US" sz="2200" dirty="0">
                <a:solidFill>
                  <a:schemeClr val="bg1"/>
                </a:solidFill>
              </a:rPr>
              <a:t>We are clearly in at least the 75</a:t>
            </a:r>
            <a:r>
              <a:rPr lang="en-US" sz="2200" baseline="30000" dirty="0">
                <a:solidFill>
                  <a:schemeClr val="bg1"/>
                </a:solidFill>
              </a:rPr>
              <a:t>th</a:t>
            </a:r>
            <a:r>
              <a:rPr lang="en-US" sz="2200" dirty="0">
                <a:solidFill>
                  <a:schemeClr val="bg1"/>
                </a:solidFill>
              </a:rPr>
              <a:t> percentile if not higher in all categories describing the mountain itself </a:t>
            </a:r>
          </a:p>
          <a:p>
            <a:r>
              <a:rPr lang="en-US" sz="2200" dirty="0">
                <a:solidFill>
                  <a:schemeClr val="bg1"/>
                </a:solidFill>
              </a:rPr>
              <a:t>This is a strong signal that price increase is justified</a:t>
            </a:r>
          </a:p>
        </p:txBody>
      </p:sp>
      <p:pic>
        <p:nvPicPr>
          <p:cNvPr id="11" name="Picture 10" descr="Chart, histogram&#10;&#10;Description automatically generated">
            <a:extLst>
              <a:ext uri="{FF2B5EF4-FFF2-40B4-BE49-F238E27FC236}">
                <a16:creationId xmlns:a16="http://schemas.microsoft.com/office/drawing/2014/main" id="{90C127BB-7C54-8AD7-A24B-1BB2F63B8BAB}"/>
              </a:ext>
            </a:extLst>
          </p:cNvPr>
          <p:cNvPicPr>
            <a:picLocks noChangeAspect="1"/>
          </p:cNvPicPr>
          <p:nvPr/>
        </p:nvPicPr>
        <p:blipFill>
          <a:blip r:embed="rId2"/>
          <a:stretch>
            <a:fillRect/>
          </a:stretch>
        </p:blipFill>
        <p:spPr>
          <a:xfrm>
            <a:off x="5494186" y="1015648"/>
            <a:ext cx="3184520" cy="2413351"/>
          </a:xfrm>
          <a:prstGeom prst="rect">
            <a:avLst/>
          </a:prstGeom>
        </p:spPr>
      </p:pic>
      <p:pic>
        <p:nvPicPr>
          <p:cNvPr id="5" name="Picture 4" descr="Chart, histogram&#10;&#10;Description automatically generated">
            <a:extLst>
              <a:ext uri="{FF2B5EF4-FFF2-40B4-BE49-F238E27FC236}">
                <a16:creationId xmlns:a16="http://schemas.microsoft.com/office/drawing/2014/main" id="{FE353D64-D47F-7A20-CE00-4F2F2E8BA0B1}"/>
              </a:ext>
            </a:extLst>
          </p:cNvPr>
          <p:cNvPicPr>
            <a:picLocks noChangeAspect="1"/>
          </p:cNvPicPr>
          <p:nvPr/>
        </p:nvPicPr>
        <p:blipFill>
          <a:blip r:embed="rId3"/>
          <a:stretch>
            <a:fillRect/>
          </a:stretch>
        </p:blipFill>
        <p:spPr>
          <a:xfrm>
            <a:off x="8857480" y="1015648"/>
            <a:ext cx="3334520" cy="2257639"/>
          </a:xfrm>
          <a:prstGeom prst="rect">
            <a:avLst/>
          </a:prstGeom>
        </p:spPr>
      </p:pic>
      <p:pic>
        <p:nvPicPr>
          <p:cNvPr id="13" name="Picture 12" descr="Chart, histogram&#10;&#10;Description automatically generated">
            <a:extLst>
              <a:ext uri="{FF2B5EF4-FFF2-40B4-BE49-F238E27FC236}">
                <a16:creationId xmlns:a16="http://schemas.microsoft.com/office/drawing/2014/main" id="{3651CF4C-6360-FA62-E32B-98BAEA8BB0B7}"/>
              </a:ext>
            </a:extLst>
          </p:cNvPr>
          <p:cNvPicPr>
            <a:picLocks noChangeAspect="1"/>
          </p:cNvPicPr>
          <p:nvPr/>
        </p:nvPicPr>
        <p:blipFill>
          <a:blip r:embed="rId4"/>
          <a:stretch>
            <a:fillRect/>
          </a:stretch>
        </p:blipFill>
        <p:spPr>
          <a:xfrm>
            <a:off x="5560698" y="3587736"/>
            <a:ext cx="3204344" cy="2264423"/>
          </a:xfrm>
          <a:prstGeom prst="rect">
            <a:avLst/>
          </a:prstGeom>
        </p:spPr>
      </p:pic>
      <p:pic>
        <p:nvPicPr>
          <p:cNvPr id="15" name="Picture 14" descr="A picture containing chart&#10;&#10;Description automatically generated">
            <a:extLst>
              <a:ext uri="{FF2B5EF4-FFF2-40B4-BE49-F238E27FC236}">
                <a16:creationId xmlns:a16="http://schemas.microsoft.com/office/drawing/2014/main" id="{BAAE7B94-2738-E673-6CF7-27A8B708A2E3}"/>
              </a:ext>
            </a:extLst>
          </p:cNvPr>
          <p:cNvPicPr>
            <a:picLocks noChangeAspect="1"/>
          </p:cNvPicPr>
          <p:nvPr/>
        </p:nvPicPr>
        <p:blipFill>
          <a:blip r:embed="rId5"/>
          <a:stretch>
            <a:fillRect/>
          </a:stretch>
        </p:blipFill>
        <p:spPr>
          <a:xfrm>
            <a:off x="8505782" y="3587736"/>
            <a:ext cx="3686218" cy="2254615"/>
          </a:xfrm>
          <a:prstGeom prst="rect">
            <a:avLst/>
          </a:prstGeom>
        </p:spPr>
      </p:pic>
    </p:spTree>
    <p:extLst>
      <p:ext uri="{BB962C8B-B14F-4D97-AF65-F5344CB8AC3E}">
        <p14:creationId xmlns:p14="http://schemas.microsoft.com/office/powerpoint/2010/main" val="50146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5C90410-A19D-4002-8B73-CD616E8E0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00" y="376881"/>
            <a:ext cx="5036071" cy="58000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CE7EE-79B9-D03D-80D2-685DC79391E2}"/>
              </a:ext>
            </a:extLst>
          </p:cNvPr>
          <p:cNvSpPr>
            <a:spLocks noGrp="1"/>
          </p:cNvSpPr>
          <p:nvPr>
            <p:ph type="title"/>
          </p:nvPr>
        </p:nvSpPr>
        <p:spPr>
          <a:xfrm>
            <a:off x="827406" y="704088"/>
            <a:ext cx="4341886" cy="1188720"/>
          </a:xfrm>
        </p:spPr>
        <p:txBody>
          <a:bodyPr>
            <a:normAutofit/>
          </a:bodyPr>
          <a:lstStyle/>
          <a:p>
            <a:r>
              <a:rPr lang="en-US" sz="3600" dirty="0">
                <a:solidFill>
                  <a:schemeClr val="bg1"/>
                </a:solidFill>
              </a:rPr>
              <a:t>Mountain Equipment</a:t>
            </a:r>
          </a:p>
        </p:txBody>
      </p:sp>
      <p:sp>
        <p:nvSpPr>
          <p:cNvPr id="18" name="Content Placeholder 17">
            <a:extLst>
              <a:ext uri="{FF2B5EF4-FFF2-40B4-BE49-F238E27FC236}">
                <a16:creationId xmlns:a16="http://schemas.microsoft.com/office/drawing/2014/main" id="{E01D8A4F-1A22-101D-7104-F82B399E6278}"/>
              </a:ext>
            </a:extLst>
          </p:cNvPr>
          <p:cNvSpPr>
            <a:spLocks noGrp="1"/>
          </p:cNvSpPr>
          <p:nvPr>
            <p:ph idx="1"/>
          </p:nvPr>
        </p:nvSpPr>
        <p:spPr>
          <a:xfrm>
            <a:off x="827406" y="2066544"/>
            <a:ext cx="4341886" cy="3785616"/>
          </a:xfrm>
        </p:spPr>
        <p:txBody>
          <a:bodyPr>
            <a:normAutofit/>
          </a:bodyPr>
          <a:lstStyle/>
          <a:p>
            <a:r>
              <a:rPr lang="en-US" sz="2200" dirty="0">
                <a:solidFill>
                  <a:schemeClr val="bg1"/>
                </a:solidFill>
              </a:rPr>
              <a:t>We are vastly outperforming most mountains in terms of snow making, lifts, and quads</a:t>
            </a:r>
          </a:p>
          <a:p>
            <a:r>
              <a:rPr lang="en-US" sz="2200" dirty="0">
                <a:solidFill>
                  <a:schemeClr val="bg1"/>
                </a:solidFill>
              </a:rPr>
              <a:t>We like most resorts do not have trams which could be a area for improvement as well</a:t>
            </a:r>
          </a:p>
        </p:txBody>
      </p:sp>
      <p:pic>
        <p:nvPicPr>
          <p:cNvPr id="10" name="Picture 9" descr="Chart&#10;&#10;Description automatically generated with medium confidence">
            <a:extLst>
              <a:ext uri="{FF2B5EF4-FFF2-40B4-BE49-F238E27FC236}">
                <a16:creationId xmlns:a16="http://schemas.microsoft.com/office/drawing/2014/main" id="{5E794E4F-4516-EB61-75F0-028BB7A46B19}"/>
              </a:ext>
            </a:extLst>
          </p:cNvPr>
          <p:cNvPicPr>
            <a:picLocks noChangeAspect="1"/>
          </p:cNvPicPr>
          <p:nvPr/>
        </p:nvPicPr>
        <p:blipFill>
          <a:blip r:embed="rId2"/>
          <a:stretch>
            <a:fillRect/>
          </a:stretch>
        </p:blipFill>
        <p:spPr>
          <a:xfrm>
            <a:off x="5560697" y="483192"/>
            <a:ext cx="3118007" cy="2600960"/>
          </a:xfrm>
          <a:prstGeom prst="rect">
            <a:avLst/>
          </a:prstGeom>
        </p:spPr>
      </p:pic>
      <p:pic>
        <p:nvPicPr>
          <p:cNvPr id="7" name="Content Placeholder 6" descr="Chart, histogram&#10;&#10;Description automatically generated">
            <a:extLst>
              <a:ext uri="{FF2B5EF4-FFF2-40B4-BE49-F238E27FC236}">
                <a16:creationId xmlns:a16="http://schemas.microsoft.com/office/drawing/2014/main" id="{7C2AB19A-171D-DC25-97E3-77FD0283238E}"/>
              </a:ext>
            </a:extLst>
          </p:cNvPr>
          <p:cNvPicPr>
            <a:picLocks noChangeAspect="1"/>
          </p:cNvPicPr>
          <p:nvPr/>
        </p:nvPicPr>
        <p:blipFill>
          <a:blip r:embed="rId3"/>
          <a:stretch>
            <a:fillRect/>
          </a:stretch>
        </p:blipFill>
        <p:spPr>
          <a:xfrm>
            <a:off x="8857480" y="483192"/>
            <a:ext cx="3118006" cy="2600959"/>
          </a:xfrm>
          <a:prstGeom prst="rect">
            <a:avLst/>
          </a:prstGeom>
        </p:spPr>
      </p:pic>
      <p:pic>
        <p:nvPicPr>
          <p:cNvPr id="5" name="Content Placeholder 4" descr="Chart, histogram&#10;&#10;Description automatically generated">
            <a:extLst>
              <a:ext uri="{FF2B5EF4-FFF2-40B4-BE49-F238E27FC236}">
                <a16:creationId xmlns:a16="http://schemas.microsoft.com/office/drawing/2014/main" id="{04C2D7AA-E021-790C-88B2-99F7B0CD3A05}"/>
              </a:ext>
            </a:extLst>
          </p:cNvPr>
          <p:cNvPicPr>
            <a:picLocks noChangeAspect="1"/>
          </p:cNvPicPr>
          <p:nvPr/>
        </p:nvPicPr>
        <p:blipFill>
          <a:blip r:embed="rId4"/>
          <a:stretch>
            <a:fillRect/>
          </a:stretch>
        </p:blipFill>
        <p:spPr>
          <a:xfrm>
            <a:off x="5479997" y="3251200"/>
            <a:ext cx="3198708" cy="2600960"/>
          </a:xfrm>
          <a:prstGeom prst="rect">
            <a:avLst/>
          </a:prstGeom>
        </p:spPr>
      </p:pic>
      <p:pic>
        <p:nvPicPr>
          <p:cNvPr id="13" name="Picture 12" descr="Chart&#10;&#10;Description automatically generated">
            <a:extLst>
              <a:ext uri="{FF2B5EF4-FFF2-40B4-BE49-F238E27FC236}">
                <a16:creationId xmlns:a16="http://schemas.microsoft.com/office/drawing/2014/main" id="{B32B0E37-11A4-CAE0-1046-ED2F1DE7EF7E}"/>
              </a:ext>
            </a:extLst>
          </p:cNvPr>
          <p:cNvPicPr>
            <a:picLocks noChangeAspect="1"/>
          </p:cNvPicPr>
          <p:nvPr/>
        </p:nvPicPr>
        <p:blipFill>
          <a:blip r:embed="rId5"/>
          <a:stretch>
            <a:fillRect/>
          </a:stretch>
        </p:blipFill>
        <p:spPr>
          <a:xfrm>
            <a:off x="8869203" y="3251200"/>
            <a:ext cx="3106283" cy="2600959"/>
          </a:xfrm>
          <a:prstGeom prst="rect">
            <a:avLst/>
          </a:prstGeom>
        </p:spPr>
      </p:pic>
    </p:spTree>
    <p:extLst>
      <p:ext uri="{BB962C8B-B14F-4D97-AF65-F5344CB8AC3E}">
        <p14:creationId xmlns:p14="http://schemas.microsoft.com/office/powerpoint/2010/main" val="261021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1CF81E-EA10-F382-3644-16462C3C3C98}"/>
              </a:ext>
            </a:extLst>
          </p:cNvPr>
          <p:cNvSpPr>
            <a:spLocks noGrp="1"/>
          </p:cNvSpPr>
          <p:nvPr>
            <p:ph type="title"/>
          </p:nvPr>
        </p:nvSpPr>
        <p:spPr>
          <a:xfrm>
            <a:off x="524256" y="491260"/>
            <a:ext cx="6594189" cy="1625210"/>
          </a:xfrm>
        </p:spPr>
        <p:txBody>
          <a:bodyPr>
            <a:normAutofit/>
          </a:bodyPr>
          <a:lstStyle/>
          <a:p>
            <a:r>
              <a:rPr lang="en-US">
                <a:solidFill>
                  <a:srgbClr val="FFFFFF"/>
                </a:solidFill>
              </a:rPr>
              <a:t>Scenarios</a:t>
            </a:r>
          </a:p>
        </p:txBody>
      </p:sp>
      <p:sp>
        <p:nvSpPr>
          <p:cNvPr id="16" name="Rectangle 15">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469AD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descr="Chart, line chart&#10;&#10;Description automatically generated">
            <a:extLst>
              <a:ext uri="{FF2B5EF4-FFF2-40B4-BE49-F238E27FC236}">
                <a16:creationId xmlns:a16="http://schemas.microsoft.com/office/drawing/2014/main" id="{A716F2C5-45DB-1D0E-6273-B8FAFC8DF5C6}"/>
              </a:ext>
            </a:extLst>
          </p:cNvPr>
          <p:cNvPicPr>
            <a:picLocks noChangeAspect="1"/>
          </p:cNvPicPr>
          <p:nvPr/>
        </p:nvPicPr>
        <p:blipFill>
          <a:blip r:embed="rId2"/>
          <a:stretch>
            <a:fillRect/>
          </a:stretch>
        </p:blipFill>
        <p:spPr>
          <a:xfrm>
            <a:off x="524256" y="2888019"/>
            <a:ext cx="3067356" cy="3195163"/>
          </a:xfrm>
          <a:prstGeom prst="rect">
            <a:avLst/>
          </a:prstGeom>
        </p:spPr>
      </p:pic>
      <p:sp>
        <p:nvSpPr>
          <p:cNvPr id="18" name="Rectangle 17">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469AD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1AD319E7-0F2D-0DCC-99C4-F604968ED1CF}"/>
              </a:ext>
            </a:extLst>
          </p:cNvPr>
          <p:cNvPicPr>
            <a:picLocks noChangeAspect="1"/>
          </p:cNvPicPr>
          <p:nvPr/>
        </p:nvPicPr>
        <p:blipFill>
          <a:blip r:embed="rId3"/>
          <a:stretch>
            <a:fillRect/>
          </a:stretch>
        </p:blipFill>
        <p:spPr>
          <a:xfrm>
            <a:off x="4138970" y="2888017"/>
            <a:ext cx="3067358" cy="3195165"/>
          </a:xfrm>
          <a:prstGeom prst="rect">
            <a:avLst/>
          </a:prstGeom>
        </p:spPr>
      </p:pic>
      <p:sp>
        <p:nvSpPr>
          <p:cNvPr id="20" name="Rectangle 1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8E2943B-53B8-19E4-B296-2C2537101706}"/>
              </a:ext>
            </a:extLst>
          </p:cNvPr>
          <p:cNvSpPr>
            <a:spLocks noGrp="1"/>
          </p:cNvSpPr>
          <p:nvPr>
            <p:ph idx="1"/>
          </p:nvPr>
        </p:nvSpPr>
        <p:spPr>
          <a:xfrm>
            <a:off x="7956057" y="762983"/>
            <a:ext cx="3515128" cy="5330923"/>
          </a:xfrm>
        </p:spPr>
        <p:txBody>
          <a:bodyPr anchor="ctr">
            <a:normAutofit/>
          </a:bodyPr>
          <a:lstStyle/>
          <a:p>
            <a:r>
              <a:rPr lang="en-US" sz="2200">
                <a:solidFill>
                  <a:srgbClr val="FFFFFF"/>
                </a:solidFill>
              </a:rPr>
              <a:t>Scenario 1 – effect of closed trails: See figure</a:t>
            </a:r>
          </a:p>
          <a:p>
            <a:r>
              <a:rPr lang="en-US" sz="2200">
                <a:solidFill>
                  <a:srgbClr val="FFFFFF"/>
                </a:solidFill>
              </a:rPr>
              <a:t>Scenario 2 – effect of increasing vertical drop by 150 ft by adding a chair lift: Increase in price point by $7.71</a:t>
            </a:r>
          </a:p>
          <a:p>
            <a:r>
              <a:rPr lang="en-US" sz="2200">
                <a:solidFill>
                  <a:srgbClr val="FFFFFF"/>
                </a:solidFill>
              </a:rPr>
              <a:t>Scenario 3 – effect of adding 2 acres of snow making to scenario 2: Increase of total price point by $11.95 </a:t>
            </a:r>
          </a:p>
          <a:p>
            <a:r>
              <a:rPr lang="en-US" sz="2200">
                <a:solidFill>
                  <a:srgbClr val="FFFFFF"/>
                </a:solidFill>
              </a:rPr>
              <a:t>Scenario 4 – effect of increasing the longest run lead to no change at all</a:t>
            </a:r>
          </a:p>
        </p:txBody>
      </p:sp>
    </p:spTree>
    <p:extLst>
      <p:ext uri="{BB962C8B-B14F-4D97-AF65-F5344CB8AC3E}">
        <p14:creationId xmlns:p14="http://schemas.microsoft.com/office/powerpoint/2010/main" val="59166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1163</Words>
  <Application>Microsoft Macintosh PowerPoint</Application>
  <PresentationFormat>Widescreen</PresentationFormat>
  <Paragraphs>82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Quattrocento Sans</vt:lpstr>
      <vt:lpstr>Office Theme</vt:lpstr>
      <vt:lpstr>Big Mountain Resort </vt:lpstr>
      <vt:lpstr>Problem Statement Worksheet (Hypothesis Formation)</vt:lpstr>
      <vt:lpstr>Key Findings and Recommendations</vt:lpstr>
      <vt:lpstr>Key Features Driving Ticket Price </vt:lpstr>
      <vt:lpstr>Modeling Results and Analysis</vt:lpstr>
      <vt:lpstr>Ticket Price</vt:lpstr>
      <vt:lpstr>Mountain Features</vt:lpstr>
      <vt:lpstr>Mountain Equipment</vt:lpstr>
      <vt:lpstr>Scenarios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Nick Woytowitz</dc:creator>
  <cp:lastModifiedBy>Nick Woytowitz</cp:lastModifiedBy>
  <cp:revision>1</cp:revision>
  <dcterms:created xsi:type="dcterms:W3CDTF">2022-08-31T19:29:45Z</dcterms:created>
  <dcterms:modified xsi:type="dcterms:W3CDTF">2022-08-31T20:59:41Z</dcterms:modified>
</cp:coreProperties>
</file>