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2"/>
  </p:notesMasterIdLst>
  <p:sldIdLst>
    <p:sldId id="256" r:id="rId2"/>
    <p:sldId id="273" r:id="rId3"/>
    <p:sldId id="257" r:id="rId4"/>
    <p:sldId id="258" r:id="rId5"/>
    <p:sldId id="264" r:id="rId6"/>
    <p:sldId id="259" r:id="rId7"/>
    <p:sldId id="260" r:id="rId8"/>
    <p:sldId id="261" r:id="rId9"/>
    <p:sldId id="277" r:id="rId10"/>
    <p:sldId id="263" r:id="rId11"/>
    <p:sldId id="265" r:id="rId12"/>
    <p:sldId id="27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454D667-5600-4456-BB5F-D3D5EA73CE4E}">
          <p14:sldIdLst>
            <p14:sldId id="256"/>
            <p14:sldId id="273"/>
            <p14:sldId id="257"/>
            <p14:sldId id="258"/>
            <p14:sldId id="264"/>
            <p14:sldId id="259"/>
            <p14:sldId id="260"/>
            <p14:sldId id="261"/>
            <p14:sldId id="277"/>
            <p14:sldId id="263"/>
            <p14:sldId id="265"/>
            <p14:sldId id="278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73642-7730-456C-8652-5848794336B6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8A2A-D6A8-4856-B4EF-F7878EAF8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4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8A2A-D6A8-4856-B4EF-F7878EAF8DE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8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27584" y="1916832"/>
            <a:ext cx="751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 err="1" smtClean="0"/>
              <a:t>Redis</a:t>
            </a:r>
            <a:r>
              <a:rPr lang="zh-TW" altLang="en-US" sz="6600" b="1" dirty="0" smtClean="0"/>
              <a:t> </a:t>
            </a:r>
            <a:r>
              <a:rPr lang="en-US" altLang="zh-TW" sz="6600" b="1" dirty="0" smtClean="0"/>
              <a:t>Introduction</a:t>
            </a:r>
            <a:endParaRPr lang="zh-TW" altLang="en-US" sz="66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47864" y="343074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+mn-ea"/>
              </a:rPr>
              <a:t>Lid_Chen</a:t>
            </a:r>
            <a:endParaRPr lang="zh-TW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53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id_chen\Desktop\nosql-101-couchbase-connect-2014-3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" t="11663" r="4705" b="12480"/>
          <a:stretch/>
        </p:blipFill>
        <p:spPr bwMode="auto">
          <a:xfrm>
            <a:off x="1259632" y="2708920"/>
            <a:ext cx="655272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59633" y="1124744"/>
            <a:ext cx="66082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>
                <a:latin typeface="+mj-ea"/>
                <a:ea typeface="+mj-ea"/>
              </a:rPr>
              <a:t>NoSQL</a:t>
            </a:r>
            <a:r>
              <a:rPr lang="zh-TW" altLang="en-US" dirty="0">
                <a:latin typeface="+mj-ea"/>
                <a:ea typeface="+mj-ea"/>
              </a:rPr>
              <a:t>是</a:t>
            </a:r>
            <a:r>
              <a:rPr lang="en-US" altLang="zh-TW" dirty="0" err="1">
                <a:latin typeface="+mj-ea"/>
                <a:ea typeface="+mj-ea"/>
              </a:rPr>
              <a:t>Notonly</a:t>
            </a:r>
            <a:r>
              <a:rPr lang="en-US" altLang="zh-TW" dirty="0">
                <a:latin typeface="+mj-ea"/>
                <a:ea typeface="+mj-ea"/>
              </a:rPr>
              <a:t> SQL</a:t>
            </a:r>
            <a:r>
              <a:rPr lang="zh-TW" altLang="en-US" dirty="0">
                <a:latin typeface="+mj-ea"/>
                <a:ea typeface="+mj-ea"/>
              </a:rPr>
              <a:t>的縮寫，</a:t>
            </a:r>
            <a:r>
              <a:rPr lang="en-US" altLang="zh-TW" dirty="0" err="1">
                <a:latin typeface="+mj-ea"/>
                <a:ea typeface="+mj-ea"/>
              </a:rPr>
              <a:t>NoSQL</a:t>
            </a:r>
            <a:r>
              <a:rPr lang="zh-TW" altLang="en-US" dirty="0">
                <a:latin typeface="+mj-ea"/>
                <a:ea typeface="+mj-ea"/>
              </a:rPr>
              <a:t>不使用</a:t>
            </a:r>
            <a:r>
              <a:rPr lang="en-US" altLang="zh-TW" dirty="0">
                <a:latin typeface="+mj-ea"/>
                <a:ea typeface="+mj-ea"/>
              </a:rPr>
              <a:t>SQL</a:t>
            </a:r>
            <a:r>
              <a:rPr lang="zh-TW" altLang="en-US" dirty="0">
                <a:latin typeface="+mj-ea"/>
                <a:ea typeface="+mj-ea"/>
              </a:rPr>
              <a:t>作為查詢語言。其資料存儲可以不需要固定的表格模式，也經常避免使用</a:t>
            </a:r>
            <a:r>
              <a:rPr lang="en-US" altLang="zh-TW" dirty="0">
                <a:latin typeface="+mj-ea"/>
                <a:ea typeface="+mj-ea"/>
              </a:rPr>
              <a:t>SQL</a:t>
            </a:r>
            <a:r>
              <a:rPr lang="zh-TW" altLang="en-US" dirty="0">
                <a:latin typeface="+mj-ea"/>
                <a:ea typeface="+mj-ea"/>
              </a:rPr>
              <a:t>的</a:t>
            </a:r>
            <a:r>
              <a:rPr lang="en-US" altLang="zh-TW" dirty="0">
                <a:latin typeface="+mj-ea"/>
                <a:ea typeface="+mj-ea"/>
              </a:rPr>
              <a:t>join</a:t>
            </a:r>
            <a:r>
              <a:rPr lang="zh-TW" altLang="en-US" dirty="0" smtClean="0">
                <a:latin typeface="+mj-ea"/>
                <a:ea typeface="+mj-ea"/>
              </a:rPr>
              <a:t>操作。主要優勢為擴展簡單、讀寫快速、成本低廉。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85500"/>
            <a:ext cx="1377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latin typeface="+mj-ea"/>
                <a:ea typeface="+mj-ea"/>
              </a:rPr>
              <a:t>NoSQL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08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13065" y="1819239"/>
            <a:ext cx="58672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latin typeface="+mn-ea"/>
              </a:rPr>
              <a:t>Key-Value</a:t>
            </a:r>
            <a:r>
              <a:rPr lang="zh-TW" altLang="en-US" sz="2400" dirty="0">
                <a:latin typeface="+mn-ea"/>
              </a:rPr>
              <a:t>，如</a:t>
            </a:r>
            <a:r>
              <a:rPr lang="en-US" altLang="zh-TW" sz="2400" dirty="0" err="1">
                <a:solidFill>
                  <a:srgbClr val="FF0000"/>
                </a:solidFill>
                <a:latin typeface="+mn-ea"/>
              </a:rPr>
              <a:t>Redis</a:t>
            </a:r>
            <a:r>
              <a:rPr lang="zh-TW" altLang="en-US" sz="2400" dirty="0">
                <a:latin typeface="+mn-ea"/>
              </a:rPr>
              <a:t>。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endParaRPr lang="en-US" altLang="zh-TW" sz="2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latin typeface="+mn-ea"/>
              </a:rPr>
              <a:t>Document-Oriented</a:t>
            </a:r>
            <a:r>
              <a:rPr lang="zh-TW" altLang="en-US" sz="2400" dirty="0">
                <a:latin typeface="+mn-ea"/>
              </a:rPr>
              <a:t>，如</a:t>
            </a:r>
            <a:r>
              <a:rPr lang="en-US" altLang="zh-TW" sz="2400" dirty="0" err="1">
                <a:latin typeface="+mn-ea"/>
              </a:rPr>
              <a:t>MongoDB</a:t>
            </a:r>
            <a:r>
              <a:rPr lang="zh-TW" altLang="en-US" sz="2400" dirty="0">
                <a:latin typeface="+mn-ea"/>
              </a:rPr>
              <a:t>。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endParaRPr lang="en-US" altLang="zh-TW" sz="2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latin typeface="+mn-ea"/>
              </a:rPr>
              <a:t>Wide </a:t>
            </a:r>
            <a:r>
              <a:rPr lang="en-US" altLang="zh-TW" sz="2400" dirty="0">
                <a:latin typeface="+mn-ea"/>
              </a:rPr>
              <a:t>Column Store</a:t>
            </a:r>
            <a:r>
              <a:rPr lang="zh-TW" altLang="en-US" sz="2400" dirty="0">
                <a:latin typeface="+mn-ea"/>
              </a:rPr>
              <a:t>，如</a:t>
            </a:r>
            <a:r>
              <a:rPr lang="en-US" altLang="zh-TW" sz="2400" dirty="0">
                <a:latin typeface="+mn-ea"/>
              </a:rPr>
              <a:t>Cassandra</a:t>
            </a:r>
            <a:r>
              <a:rPr lang="zh-TW" altLang="en-US" sz="2400" dirty="0">
                <a:latin typeface="+mn-ea"/>
              </a:rPr>
              <a:t>。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endParaRPr lang="en-US" altLang="zh-TW" sz="2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latin typeface="+mn-ea"/>
              </a:rPr>
              <a:t>Graph-Oriented</a:t>
            </a:r>
            <a:r>
              <a:rPr lang="zh-TW" altLang="en-US" sz="2400" dirty="0">
                <a:latin typeface="+mn-ea"/>
              </a:rPr>
              <a:t>，如</a:t>
            </a:r>
            <a:r>
              <a:rPr lang="en-US" altLang="zh-TW" sz="2400" dirty="0">
                <a:latin typeface="+mn-ea"/>
              </a:rPr>
              <a:t>Neo4J</a:t>
            </a:r>
            <a:r>
              <a:rPr lang="zh-TW" altLang="en-US" sz="2400" dirty="0">
                <a:latin typeface="+mn-ea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609183" y="529516"/>
            <a:ext cx="3890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latin typeface="+mn-ea"/>
              </a:rPr>
              <a:t>NoSQL</a:t>
            </a:r>
            <a:r>
              <a:rPr lang="zh-TW" altLang="en-US" sz="2800" dirty="0">
                <a:latin typeface="+mn-ea"/>
              </a:rPr>
              <a:t>又分成四大類：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313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476672"/>
            <a:ext cx="18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+mj-ea"/>
                <a:ea typeface="+mj-ea"/>
              </a:rPr>
              <a:t>Key-Value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7624" y="1556792"/>
            <a:ext cx="6624736" cy="419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dirty="0">
                <a:latin typeface="+mj-ea"/>
                <a:ea typeface="+mj-ea"/>
              </a:rPr>
              <a:t>採用</a:t>
            </a:r>
            <a:r>
              <a:rPr lang="en-US" altLang="zh-TW" dirty="0">
                <a:latin typeface="+mj-ea"/>
                <a:ea typeface="+mj-ea"/>
              </a:rPr>
              <a:t>Key-Value</a:t>
            </a:r>
            <a:r>
              <a:rPr lang="zh-TW" altLang="en-US" dirty="0">
                <a:latin typeface="+mj-ea"/>
                <a:ea typeface="+mj-ea"/>
              </a:rPr>
              <a:t>資料架構，取消了原本關聯式資料庫中常用的欄位架構（</a:t>
            </a:r>
            <a:r>
              <a:rPr lang="en-US" altLang="zh-TW" dirty="0">
                <a:latin typeface="+mj-ea"/>
                <a:ea typeface="+mj-ea"/>
              </a:rPr>
              <a:t>Schema</a:t>
            </a:r>
            <a:r>
              <a:rPr lang="zh-TW" altLang="en-US" dirty="0">
                <a:latin typeface="+mj-ea"/>
                <a:ea typeface="+mj-ea"/>
              </a:rPr>
              <a:t>），每筆資料各自獨立，所以，可以打造出分散式和高擴充能力的特性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dirty="0">
                <a:latin typeface="+mj-ea"/>
                <a:ea typeface="+mj-ea"/>
              </a:rPr>
              <a:t>雖然</a:t>
            </a:r>
            <a:r>
              <a:rPr lang="en-US" altLang="zh-TW" dirty="0">
                <a:latin typeface="+mj-ea"/>
                <a:ea typeface="+mj-ea"/>
              </a:rPr>
              <a:t>Key-value</a:t>
            </a:r>
            <a:r>
              <a:rPr lang="zh-TW" altLang="en-US" dirty="0">
                <a:latin typeface="+mj-ea"/>
                <a:ea typeface="+mj-ea"/>
              </a:rPr>
              <a:t>這種模型和傳統的關係型相比較簡單，有點類似常見的</a:t>
            </a:r>
            <a:r>
              <a:rPr lang="en-US" altLang="zh-TW" dirty="0" err="1">
                <a:latin typeface="+mj-ea"/>
                <a:ea typeface="+mj-ea"/>
              </a:rPr>
              <a:t>HashTable</a:t>
            </a:r>
            <a:r>
              <a:rPr lang="en-US" altLang="zh-TW" dirty="0">
                <a:latin typeface="+mj-ea"/>
                <a:ea typeface="+mj-ea"/>
              </a:rPr>
              <a:t>,</a:t>
            </a:r>
            <a:r>
              <a:rPr lang="zh-TW" altLang="en-US" dirty="0">
                <a:latin typeface="+mj-ea"/>
                <a:ea typeface="+mj-ea"/>
              </a:rPr>
              <a:t>一個</a:t>
            </a:r>
            <a:r>
              <a:rPr lang="en-US" altLang="zh-TW" dirty="0">
                <a:latin typeface="+mj-ea"/>
                <a:ea typeface="+mj-ea"/>
              </a:rPr>
              <a:t>Key</a:t>
            </a:r>
            <a:r>
              <a:rPr lang="zh-TW" altLang="en-US" dirty="0">
                <a:latin typeface="+mj-ea"/>
                <a:ea typeface="+mj-ea"/>
              </a:rPr>
              <a:t>對應一個</a:t>
            </a:r>
            <a:r>
              <a:rPr lang="en-US" altLang="zh-TW" dirty="0">
                <a:latin typeface="+mj-ea"/>
                <a:ea typeface="+mj-ea"/>
              </a:rPr>
              <a:t>Value,</a:t>
            </a:r>
            <a:r>
              <a:rPr lang="zh-TW" altLang="en-US" dirty="0">
                <a:latin typeface="+mj-ea"/>
                <a:ea typeface="+mj-ea"/>
              </a:rPr>
              <a:t>但是它能提供非常快的查詢速度、大的數據存放量和高並發操作，非常適合通過主鍵對數據進行查詢和修改等操作，雖然不支持複雜的操作，但是可以通過上層的開發來彌補這個缺陷。</a:t>
            </a:r>
            <a:br>
              <a:rPr lang="zh-TW" altLang="en-US" dirty="0">
                <a:latin typeface="+mj-ea"/>
                <a:ea typeface="+mj-ea"/>
              </a:rPr>
            </a:b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35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544" y="476672"/>
            <a:ext cx="183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+mn-ea"/>
              </a:rPr>
              <a:t>Redis</a:t>
            </a:r>
            <a:r>
              <a:rPr lang="zh-TW" altLang="en-US" sz="2800" b="1" dirty="0" smtClean="0">
                <a:latin typeface="+mn-ea"/>
              </a:rPr>
              <a:t>介紹</a:t>
            </a:r>
            <a:endParaRPr lang="zh-TW" altLang="en-US" sz="28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31640" y="1340768"/>
            <a:ext cx="619268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dirty="0" err="1" smtClean="0">
                <a:latin typeface="+mj-ea"/>
                <a:ea typeface="+mj-ea"/>
              </a:rPr>
              <a:t>Redis</a:t>
            </a:r>
            <a:r>
              <a:rPr lang="zh-TW" altLang="en-US" dirty="0" smtClean="0">
                <a:latin typeface="+mj-ea"/>
                <a:ea typeface="+mj-ea"/>
              </a:rPr>
              <a:t>是完全開源免費的，</a:t>
            </a:r>
            <a:r>
              <a:rPr lang="zh-TW" altLang="en-US" dirty="0">
                <a:latin typeface="+mj-ea"/>
                <a:ea typeface="+mj-ea"/>
              </a:rPr>
              <a:t>基於</a:t>
            </a:r>
            <a:r>
              <a:rPr lang="en-US" altLang="zh-TW" dirty="0">
                <a:latin typeface="+mj-ea"/>
                <a:ea typeface="+mj-ea"/>
              </a:rPr>
              <a:t>BSD(Berkeley Software Distribution)</a:t>
            </a:r>
            <a:r>
              <a:rPr lang="zh-TW" altLang="en-US" dirty="0">
                <a:latin typeface="+mj-ea"/>
                <a:ea typeface="+mj-ea"/>
              </a:rPr>
              <a:t>許可的，高級鍵值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key-value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緩存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cache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和存儲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store</a:t>
            </a:r>
            <a:r>
              <a:rPr lang="en-US" altLang="zh-TW" dirty="0">
                <a:latin typeface="+mj-ea"/>
                <a:ea typeface="+mj-ea"/>
              </a:rPr>
              <a:t>) </a:t>
            </a:r>
            <a:r>
              <a:rPr lang="zh-TW" altLang="en-US" dirty="0">
                <a:latin typeface="+mj-ea"/>
                <a:ea typeface="+mj-ea"/>
              </a:rPr>
              <a:t>系統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dirty="0">
                <a:latin typeface="+mj-ea"/>
                <a:ea typeface="+mj-ea"/>
              </a:rPr>
              <a:t>為了滿足高性能，</a:t>
            </a:r>
            <a:r>
              <a:rPr lang="en-US" altLang="zh-TW" dirty="0" err="1">
                <a:latin typeface="+mj-ea"/>
                <a:ea typeface="+mj-ea"/>
              </a:rPr>
              <a:t>Redis</a:t>
            </a:r>
            <a:r>
              <a:rPr lang="zh-TW" altLang="en-US" dirty="0">
                <a:latin typeface="+mj-ea"/>
                <a:ea typeface="+mj-ea"/>
              </a:rPr>
              <a:t>採用記憶體 </a:t>
            </a:r>
            <a:r>
              <a:rPr lang="en-US" altLang="zh-TW" dirty="0">
                <a:latin typeface="+mj-ea"/>
                <a:ea typeface="+mj-ea"/>
              </a:rPr>
              <a:t>(in-memory) </a:t>
            </a:r>
            <a:r>
              <a:rPr lang="zh-TW" altLang="en-US" dirty="0">
                <a:latin typeface="+mj-ea"/>
                <a:ea typeface="+mj-ea"/>
              </a:rPr>
              <a:t>資料集 </a:t>
            </a:r>
            <a:r>
              <a:rPr lang="en-US" altLang="zh-TW" dirty="0">
                <a:latin typeface="+mj-ea"/>
                <a:ea typeface="+mj-ea"/>
              </a:rPr>
              <a:t>(dataset)</a:t>
            </a:r>
            <a:r>
              <a:rPr lang="zh-TW" altLang="en-US" dirty="0">
                <a:latin typeface="+mj-ea"/>
                <a:ea typeface="+mj-ea"/>
              </a:rPr>
              <a:t>。根據你的使用場景，可以通過每隔一段時間轉儲資料集到磁片，或者追加每條命令到日誌來持久化</a:t>
            </a:r>
            <a:r>
              <a:rPr lang="en-US" altLang="zh-TW" dirty="0">
                <a:latin typeface="+mj-ea"/>
                <a:ea typeface="+mj-ea"/>
              </a:rPr>
              <a:t>(persistence)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dirty="0" smtClean="0">
                <a:latin typeface="+mj-ea"/>
                <a:ea typeface="+mj-ea"/>
              </a:rPr>
              <a:t>優點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性能極高的讀寫頻率、豐富的數據類型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     (Strings, List, Hashes, Sets, Ordered Sets)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306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544" y="332656"/>
            <a:ext cx="433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+mn-ea"/>
              </a:rPr>
              <a:t>Cloud9 </a:t>
            </a:r>
            <a:r>
              <a:rPr lang="zh-TW" altLang="en-US" sz="2800" b="1" dirty="0" smtClean="0">
                <a:latin typeface="+mn-ea"/>
              </a:rPr>
              <a:t>上安裝使用 </a:t>
            </a:r>
            <a:r>
              <a:rPr lang="en-US" altLang="zh-TW" sz="2800" b="1" dirty="0" err="1" smtClean="0">
                <a:latin typeface="+mn-ea"/>
              </a:rPr>
              <a:t>Redis</a:t>
            </a:r>
            <a:endParaRPr lang="zh-TW" altLang="en-US" sz="28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39552" y="1054477"/>
            <a:ext cx="3521157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Terminal</a:t>
            </a:r>
            <a:r>
              <a:rPr lang="zh-TW" altLang="en-US" dirty="0" smtClean="0">
                <a:latin typeface="+mj-ea"/>
                <a:ea typeface="+mj-ea"/>
              </a:rPr>
              <a:t>下指令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+mj-ea"/>
                <a:ea typeface="+mj-ea"/>
              </a:rPr>
              <a:t>sudo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apt-get install </a:t>
            </a:r>
            <a:r>
              <a:rPr lang="en-US" altLang="zh-TW" dirty="0" smtClean="0">
                <a:latin typeface="+mj-ea"/>
                <a:ea typeface="+mj-ea"/>
              </a:rPr>
              <a:t>php5-redis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+mj-ea"/>
                <a:ea typeface="+mj-ea"/>
              </a:rPr>
              <a:t>sudo</a:t>
            </a:r>
            <a:r>
              <a:rPr lang="en-US" altLang="zh-TW" dirty="0">
                <a:latin typeface="+mj-ea"/>
                <a:ea typeface="+mj-ea"/>
              </a:rPr>
              <a:t> service </a:t>
            </a:r>
            <a:r>
              <a:rPr lang="en-US" altLang="zh-TW" dirty="0" err="1">
                <a:latin typeface="+mj-ea"/>
                <a:ea typeface="+mj-ea"/>
              </a:rPr>
              <a:t>redis</a:t>
            </a:r>
            <a:r>
              <a:rPr lang="en-US" altLang="zh-TW" dirty="0">
                <a:latin typeface="+mj-ea"/>
                <a:ea typeface="+mj-ea"/>
              </a:rPr>
              <a:t>-server start</a:t>
            </a:r>
            <a:endParaRPr lang="zh-TW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6" t="14039" r="32213" b="64463"/>
          <a:stretch/>
        </p:blipFill>
        <p:spPr bwMode="auto">
          <a:xfrm>
            <a:off x="611560" y="2639517"/>
            <a:ext cx="5976664" cy="229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5332566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這樣就完成安裝的部分了</a:t>
            </a:r>
            <a:r>
              <a:rPr lang="en-US" altLang="zh-TW" sz="2400" dirty="0" smtClean="0">
                <a:latin typeface="+mn-ea"/>
              </a:rPr>
              <a:t>!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96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5" t="32357" r="36204" b="52153"/>
          <a:stretch/>
        </p:blipFill>
        <p:spPr bwMode="auto">
          <a:xfrm>
            <a:off x="764298" y="3048635"/>
            <a:ext cx="632798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45750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+mn-ea"/>
              </a:rPr>
              <a:t>測試是否安裝成功</a:t>
            </a:r>
            <a:endParaRPr lang="zh-TW" altLang="en-US" sz="2800" dirty="0">
              <a:latin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83568" y="1176427"/>
            <a:ext cx="4990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+mj-ea"/>
                <a:ea typeface="+mj-ea"/>
              </a:rPr>
              <a:t>指令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+mj-ea"/>
                <a:ea typeface="+mj-ea"/>
              </a:rPr>
              <a:t>a</a:t>
            </a:r>
            <a:r>
              <a:rPr lang="en-US" altLang="zh-TW" dirty="0" err="1" smtClean="0">
                <a:latin typeface="+mj-ea"/>
                <a:ea typeface="+mj-ea"/>
              </a:rPr>
              <a:t>pachectl</a:t>
            </a:r>
            <a:r>
              <a:rPr lang="en-US" altLang="zh-TW" dirty="0" smtClean="0">
                <a:latin typeface="+mj-ea"/>
                <a:ea typeface="+mj-ea"/>
              </a:rPr>
              <a:t> restart        //</a:t>
            </a:r>
            <a:r>
              <a:rPr lang="zh-TW" altLang="en-US" dirty="0" smtClean="0">
                <a:latin typeface="+mj-ea"/>
                <a:ea typeface="+mj-ea"/>
              </a:rPr>
              <a:t>重新啟動</a:t>
            </a:r>
            <a:r>
              <a:rPr lang="en-US" altLang="zh-TW" dirty="0" smtClean="0">
                <a:latin typeface="+mj-ea"/>
                <a:ea typeface="+mj-ea"/>
              </a:rPr>
              <a:t>apache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+mj-ea"/>
                <a:ea typeface="+mj-ea"/>
              </a:rPr>
              <a:t>redis</a:t>
            </a:r>
            <a:r>
              <a:rPr lang="en-US" altLang="zh-TW" dirty="0" smtClean="0">
                <a:latin typeface="+mj-ea"/>
                <a:ea typeface="+mj-ea"/>
              </a:rPr>
              <a:t>-cli                        //</a:t>
            </a:r>
            <a:r>
              <a:rPr lang="zh-TW" altLang="en-US" dirty="0" smtClean="0">
                <a:latin typeface="+mj-ea"/>
                <a:ea typeface="+mj-ea"/>
              </a:rPr>
              <a:t>官方提供指令操作</a:t>
            </a:r>
            <a:r>
              <a:rPr lang="en-US" altLang="zh-TW" dirty="0" err="1" smtClean="0">
                <a:latin typeface="+mj-ea"/>
                <a:ea typeface="+mj-ea"/>
              </a:rPr>
              <a:t>redis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set &amp; get                      //String</a:t>
            </a:r>
            <a:r>
              <a:rPr lang="zh-TW" altLang="en-US" dirty="0" smtClean="0">
                <a:latin typeface="+mj-ea"/>
                <a:ea typeface="+mj-ea"/>
              </a:rPr>
              <a:t>類型指令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7775" y="519958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操作成功</a:t>
            </a:r>
            <a:r>
              <a:rPr lang="en-US" altLang="zh-TW" sz="2400" dirty="0" smtClean="0">
                <a:latin typeface="+mj-ea"/>
                <a:ea typeface="+mj-ea"/>
              </a:rPr>
              <a:t>!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816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257602" y="1844824"/>
            <a:ext cx="4330622" cy="3802834"/>
            <a:chOff x="1500384" y="1340768"/>
            <a:chExt cx="4704606" cy="4162874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6" t="13894" r="39340" b="49546"/>
            <a:stretch/>
          </p:blipFill>
          <p:spPr bwMode="auto">
            <a:xfrm>
              <a:off x="1500384" y="1340768"/>
              <a:ext cx="4704606" cy="4162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圓角矩形 1"/>
            <p:cNvSpPr/>
            <p:nvPr/>
          </p:nvSpPr>
          <p:spPr>
            <a:xfrm>
              <a:off x="1841400" y="3530217"/>
              <a:ext cx="3456384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2066933" y="404663"/>
            <a:ext cx="480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+mn-ea"/>
              </a:rPr>
              <a:t>安裝完成後可以直接引用</a:t>
            </a:r>
            <a:r>
              <a:rPr lang="en-US" altLang="zh-TW" sz="2800" dirty="0" smtClean="0">
                <a:latin typeface="+mn-ea"/>
              </a:rPr>
              <a:t>class </a:t>
            </a:r>
            <a:r>
              <a:rPr lang="en-US" altLang="zh-TW" sz="2800" dirty="0" err="1" smtClean="0">
                <a:latin typeface="+mn-ea"/>
              </a:rPr>
              <a:t>redis</a:t>
            </a:r>
            <a:r>
              <a:rPr lang="zh-TW" altLang="en-US" sz="2800" dirty="0" smtClean="0">
                <a:latin typeface="+mn-ea"/>
              </a:rPr>
              <a:t>，並使用</a:t>
            </a:r>
            <a:r>
              <a:rPr lang="en-US" altLang="zh-TW" sz="2800" dirty="0" smtClean="0">
                <a:latin typeface="+mn-ea"/>
              </a:rPr>
              <a:t>function</a:t>
            </a:r>
            <a:r>
              <a:rPr lang="zh-TW" altLang="en-US" sz="2800" dirty="0" smtClean="0">
                <a:latin typeface="+mn-ea"/>
              </a:rPr>
              <a:t>。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437318" y="4941168"/>
            <a:ext cx="3960440" cy="3080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35696" y="6021288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將資料以</a:t>
            </a:r>
            <a:r>
              <a:rPr lang="en-US" altLang="zh-TW" sz="2400" dirty="0" smtClean="0">
                <a:latin typeface="+mj-ea"/>
                <a:ea typeface="+mj-ea"/>
              </a:rPr>
              <a:t>JSON</a:t>
            </a:r>
            <a:r>
              <a:rPr lang="zh-TW" altLang="en-US" sz="2400" dirty="0" smtClean="0">
                <a:latin typeface="+mj-ea"/>
                <a:ea typeface="+mj-ea"/>
              </a:rPr>
              <a:t>格式寫入</a:t>
            </a:r>
            <a:r>
              <a:rPr lang="en-US" altLang="zh-TW" sz="2400" dirty="0" smtClean="0">
                <a:latin typeface="+mj-ea"/>
                <a:ea typeface="+mj-ea"/>
              </a:rPr>
              <a:t>‵</a:t>
            </a:r>
            <a:r>
              <a:rPr lang="en-US" altLang="zh-TW" sz="2400" dirty="0" err="1" smtClean="0">
                <a:latin typeface="+mj-ea"/>
                <a:ea typeface="+mj-ea"/>
              </a:rPr>
              <a:t>gamedata</a:t>
            </a:r>
            <a:r>
              <a:rPr lang="en-US" altLang="zh-TW" sz="2400" dirty="0" smtClean="0">
                <a:latin typeface="+mj-ea"/>
                <a:ea typeface="+mj-ea"/>
              </a:rPr>
              <a:t>‵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287242" y="5373216"/>
            <a:ext cx="260591" cy="50405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45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3" t="13550" r="42128" b="37333"/>
          <a:stretch/>
        </p:blipFill>
        <p:spPr bwMode="auto">
          <a:xfrm>
            <a:off x="4644008" y="1772816"/>
            <a:ext cx="4104456" cy="380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4990775" y="2348880"/>
            <a:ext cx="3181625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1" t="14178" r="40378" b="63344"/>
          <a:stretch/>
        </p:blipFill>
        <p:spPr bwMode="auto">
          <a:xfrm>
            <a:off x="395536" y="1772817"/>
            <a:ext cx="4032448" cy="22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301346" y="691756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用</a:t>
            </a:r>
            <a:r>
              <a:rPr lang="en-US" altLang="zh-TW" sz="2400" dirty="0" smtClean="0">
                <a:latin typeface="+mj-ea"/>
                <a:ea typeface="+mj-ea"/>
              </a:rPr>
              <a:t>get</a:t>
            </a:r>
            <a:r>
              <a:rPr lang="zh-TW" altLang="en-US" sz="2400" dirty="0" smtClean="0">
                <a:latin typeface="+mj-ea"/>
                <a:ea typeface="+mj-ea"/>
              </a:rPr>
              <a:t>方式，取出資料並顯示。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95536" y="3284984"/>
            <a:ext cx="3181625" cy="389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1946110" y="3861048"/>
            <a:ext cx="465650" cy="64807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5576" y="4725144"/>
            <a:ext cx="290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將</a:t>
            </a:r>
            <a:r>
              <a:rPr lang="en-US" altLang="zh-TW" sz="2000" dirty="0" smtClean="0">
                <a:latin typeface="+mj-ea"/>
                <a:ea typeface="+mj-ea"/>
              </a:rPr>
              <a:t>JSON</a:t>
            </a:r>
            <a:r>
              <a:rPr lang="zh-TW" altLang="en-US" sz="2000" dirty="0" smtClean="0">
                <a:latin typeface="+mj-ea"/>
                <a:ea typeface="+mj-ea"/>
              </a:rPr>
              <a:t>格式的資料解碼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52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544" y="404664"/>
            <a:ext cx="3750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j-ea"/>
                <a:ea typeface="+mj-ea"/>
              </a:rPr>
              <a:t>作業二</a:t>
            </a:r>
            <a:r>
              <a:rPr lang="en-US" altLang="zh-TW" sz="2400" b="1" dirty="0" smtClean="0">
                <a:latin typeface="+mj-ea"/>
                <a:ea typeface="+mj-ea"/>
              </a:rPr>
              <a:t>-</a:t>
            </a:r>
            <a:r>
              <a:rPr lang="en-US" altLang="zh-TW" sz="2400" b="1" kern="100" dirty="0">
                <a:latin typeface="+mj-ea"/>
                <a:ea typeface="+mj-ea"/>
                <a:cs typeface="Times New Roman"/>
              </a:rPr>
              <a:t> </a:t>
            </a:r>
            <a:r>
              <a:rPr lang="en-US" altLang="zh-TW" sz="2400" b="1" kern="100" dirty="0" err="1">
                <a:latin typeface="+mj-ea"/>
                <a:ea typeface="+mj-ea"/>
                <a:cs typeface="Times New Roman"/>
              </a:rPr>
              <a:t>ReadSoccerData</a:t>
            </a:r>
            <a:endParaRPr lang="zh-TW" altLang="en-US" sz="2400" b="1" dirty="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9" t="32169" r="18547" b="37494"/>
          <a:stretch/>
        </p:blipFill>
        <p:spPr bwMode="auto">
          <a:xfrm>
            <a:off x="1281334" y="2204864"/>
            <a:ext cx="640695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35696" y="1340768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使用</a:t>
            </a:r>
            <a:r>
              <a:rPr lang="en-US" altLang="zh-TW" sz="2400" dirty="0" smtClean="0">
                <a:latin typeface="+mj-ea"/>
                <a:ea typeface="+mj-ea"/>
              </a:rPr>
              <a:t>CURL()</a:t>
            </a:r>
            <a:r>
              <a:rPr lang="zh-TW" altLang="en-US" sz="2400" dirty="0" smtClean="0">
                <a:latin typeface="+mj-ea"/>
                <a:ea typeface="+mj-ea"/>
              </a:rPr>
              <a:t>函式來抓取網頁資訊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848204" y="3115613"/>
            <a:ext cx="5256584" cy="2588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856520" y="4224942"/>
            <a:ext cx="5256584" cy="2588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48887" y="5435932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將儲存的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取出到要抓取資料的網頁使用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4296476" y="4748836"/>
            <a:ext cx="360040" cy="55237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17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13839" r="9720" b="9208"/>
          <a:stretch/>
        </p:blipFill>
        <p:spPr bwMode="auto">
          <a:xfrm>
            <a:off x="827584" y="1124744"/>
            <a:ext cx="5760640" cy="52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805255" y="404664"/>
            <a:ext cx="528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每一筆賽事都切成</a:t>
            </a:r>
            <a:r>
              <a:rPr lang="en-US" altLang="zh-TW" sz="2400" dirty="0" smtClean="0">
                <a:latin typeface="+mj-ea"/>
                <a:ea typeface="+mj-ea"/>
              </a:rPr>
              <a:t>3</a:t>
            </a:r>
            <a:r>
              <a:rPr lang="zh-TW" altLang="en-US" sz="2400" dirty="0" smtClean="0">
                <a:latin typeface="+mj-ea"/>
                <a:ea typeface="+mj-ea"/>
              </a:rPr>
              <a:t>個部分存入資料庫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35696" y="2852936"/>
            <a:ext cx="3960440" cy="1584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6225750" y="3448924"/>
            <a:ext cx="792088" cy="34011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164288" y="3295816"/>
            <a:ext cx="164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詳細的紀錄每一個欄位資料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90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55576" y="548680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+mj-ea"/>
                <a:ea typeface="+mj-ea"/>
              </a:rPr>
              <a:t>目錄</a:t>
            </a:r>
            <a:r>
              <a:rPr lang="en-US" altLang="zh-TW" sz="3200" b="1" dirty="0" smtClean="0">
                <a:latin typeface="+mj-ea"/>
                <a:ea typeface="+mj-ea"/>
              </a:rPr>
              <a:t>:</a:t>
            </a:r>
            <a:endParaRPr lang="zh-TW" altLang="en-US" sz="3200" b="1" dirty="0"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03648" y="1700808"/>
            <a:ext cx="48622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前言</a:t>
            </a:r>
            <a:r>
              <a:rPr lang="en-US" altLang="zh-TW" sz="2400" dirty="0" smtClean="0">
                <a:latin typeface="+mj-ea"/>
                <a:ea typeface="+mj-ea"/>
              </a:rPr>
              <a:t>………………………………..</a:t>
            </a:r>
            <a:r>
              <a:rPr lang="zh-TW" altLang="en-US" sz="2400" dirty="0" smtClean="0">
                <a:latin typeface="+mj-ea"/>
                <a:ea typeface="+mj-ea"/>
              </a:rPr>
              <a:t>第</a:t>
            </a:r>
            <a:r>
              <a:rPr lang="en-US" altLang="zh-TW" sz="2400" dirty="0" smtClean="0">
                <a:latin typeface="+mj-ea"/>
                <a:ea typeface="+mj-ea"/>
              </a:rPr>
              <a:t>3</a:t>
            </a:r>
            <a:r>
              <a:rPr lang="zh-TW" altLang="en-US" sz="2400" dirty="0" smtClean="0">
                <a:latin typeface="+mj-ea"/>
                <a:ea typeface="+mj-ea"/>
              </a:rPr>
              <a:t>頁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err="1" smtClean="0">
                <a:latin typeface="+mj-ea"/>
                <a:ea typeface="+mj-ea"/>
              </a:rPr>
              <a:t>NoSQL</a:t>
            </a:r>
            <a:r>
              <a:rPr lang="en-US" altLang="zh-TW" sz="2400" dirty="0" smtClean="0">
                <a:latin typeface="+mj-ea"/>
                <a:ea typeface="+mj-ea"/>
              </a:rPr>
              <a:t>………..…………............</a:t>
            </a:r>
            <a:r>
              <a:rPr lang="zh-TW" altLang="en-US" sz="2400" dirty="0" smtClean="0">
                <a:latin typeface="+mj-ea"/>
                <a:ea typeface="+mj-ea"/>
              </a:rPr>
              <a:t>第</a:t>
            </a:r>
            <a:r>
              <a:rPr lang="en-US" altLang="zh-TW" sz="2400" dirty="0">
                <a:latin typeface="+mj-ea"/>
                <a:ea typeface="+mj-ea"/>
              </a:rPr>
              <a:t>9</a:t>
            </a:r>
            <a:r>
              <a:rPr lang="zh-TW" altLang="en-US" sz="2400" dirty="0" smtClean="0">
                <a:latin typeface="+mj-ea"/>
                <a:ea typeface="+mj-ea"/>
              </a:rPr>
              <a:t>頁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err="1" smtClean="0">
                <a:latin typeface="+mj-ea"/>
                <a:ea typeface="+mj-ea"/>
              </a:rPr>
              <a:t>Redis</a:t>
            </a:r>
            <a:r>
              <a:rPr lang="en-US" altLang="zh-TW" sz="2400" dirty="0" smtClean="0">
                <a:latin typeface="+mj-ea"/>
                <a:ea typeface="+mj-ea"/>
              </a:rPr>
              <a:t>………………………………</a:t>
            </a:r>
            <a:r>
              <a:rPr lang="zh-TW" altLang="en-US" sz="2400" dirty="0" smtClean="0">
                <a:latin typeface="+mj-ea"/>
                <a:ea typeface="+mj-ea"/>
              </a:rPr>
              <a:t>第</a:t>
            </a:r>
            <a:r>
              <a:rPr lang="en-US" altLang="zh-TW" sz="2400" dirty="0" smtClean="0">
                <a:latin typeface="+mj-ea"/>
                <a:ea typeface="+mj-ea"/>
              </a:rPr>
              <a:t>13</a:t>
            </a:r>
            <a:r>
              <a:rPr lang="zh-TW" altLang="en-US" sz="2400" dirty="0" smtClean="0">
                <a:latin typeface="+mj-ea"/>
                <a:ea typeface="+mj-ea"/>
              </a:rPr>
              <a:t>頁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作業部分</a:t>
            </a:r>
            <a:r>
              <a:rPr lang="en-US" altLang="zh-TW" sz="2400" dirty="0" smtClean="0">
                <a:latin typeface="+mj-ea"/>
                <a:ea typeface="+mj-ea"/>
              </a:rPr>
              <a:t>………………………….</a:t>
            </a:r>
            <a:r>
              <a:rPr lang="zh-TW" altLang="en-US" sz="2400" dirty="0" smtClean="0">
                <a:latin typeface="+mj-ea"/>
                <a:ea typeface="+mj-ea"/>
              </a:rPr>
              <a:t>第</a:t>
            </a:r>
            <a:r>
              <a:rPr lang="en-US" altLang="zh-TW" sz="2400" dirty="0" smtClean="0">
                <a:latin typeface="+mj-ea"/>
                <a:ea typeface="+mj-ea"/>
              </a:rPr>
              <a:t>16</a:t>
            </a:r>
            <a:r>
              <a:rPr lang="zh-TW" altLang="en-US" sz="2400" dirty="0" smtClean="0">
                <a:latin typeface="+mj-ea"/>
                <a:ea typeface="+mj-ea"/>
              </a:rPr>
              <a:t>頁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104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99592" y="548680"/>
            <a:ext cx="7385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latin typeface="+mj-ea"/>
                <a:ea typeface="+mj-ea"/>
              </a:rPr>
              <a:t>Thanks  For  </a:t>
            </a:r>
            <a:r>
              <a:rPr lang="en-US" altLang="zh-TW" sz="5400" b="1" dirty="0">
                <a:latin typeface="+mj-ea"/>
                <a:ea typeface="+mj-ea"/>
              </a:rPr>
              <a:t>L</a:t>
            </a:r>
            <a:r>
              <a:rPr lang="en-US" altLang="zh-TW" sz="5400" b="1" dirty="0" smtClean="0">
                <a:latin typeface="+mj-ea"/>
                <a:ea typeface="+mj-ea"/>
              </a:rPr>
              <a:t>istening</a:t>
            </a:r>
            <a:endParaRPr lang="zh-TW" altLang="en-US" sz="5400" b="1" dirty="0">
              <a:latin typeface="+mj-ea"/>
              <a:ea typeface="+mj-ea"/>
            </a:endParaRPr>
          </a:p>
        </p:txBody>
      </p:sp>
      <p:pic>
        <p:nvPicPr>
          <p:cNvPr id="11266" name="Picture 2" descr="C:\Users\lid_chen\Desktop\camshaft-frequently-asked-questions-NrSxzO-clip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699787" cy="42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3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7544" y="33265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+mj-ea"/>
                <a:ea typeface="+mj-ea"/>
              </a:rPr>
              <a:t>前言</a:t>
            </a:r>
            <a:r>
              <a:rPr lang="en-US" altLang="zh-TW" sz="2800" b="1" dirty="0" smtClean="0">
                <a:latin typeface="+mj-ea"/>
                <a:ea typeface="+mj-ea"/>
              </a:rPr>
              <a:t>:</a:t>
            </a:r>
            <a:endParaRPr lang="zh-TW" altLang="en-US" sz="2800" b="1" dirty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1640" y="980728"/>
            <a:ext cx="6496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+mj-ea"/>
                <a:ea typeface="+mj-ea"/>
              </a:rPr>
              <a:t>隨著網際網路的發展，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資料量</a:t>
            </a:r>
            <a:r>
              <a:rPr lang="zh-TW" altLang="en-US" sz="2400" b="1" dirty="0" smtClean="0">
                <a:latin typeface="+mj-ea"/>
                <a:ea typeface="+mj-ea"/>
              </a:rPr>
              <a:t>變多，一台伺服器變成多台伺服器，在開始建立資料備份時，</a:t>
            </a:r>
            <a:r>
              <a:rPr lang="zh-TW" altLang="en-US" sz="2400" b="1" dirty="0">
                <a:latin typeface="+mj-ea"/>
                <a:ea typeface="+mj-ea"/>
              </a:rPr>
              <a:t>需要將資料切分多個集群上，並重構大量的應用邏輯以適應這種切</a:t>
            </a:r>
            <a:r>
              <a:rPr lang="zh-TW" altLang="en-US" sz="2400" b="1" dirty="0" smtClean="0">
                <a:latin typeface="+mj-ea"/>
                <a:ea typeface="+mj-ea"/>
              </a:rPr>
              <a:t>分。</a:t>
            </a:r>
            <a:endParaRPr lang="zh-TW" altLang="en-US" sz="2400" b="1" dirty="0">
              <a:latin typeface="+mj-ea"/>
              <a:ea typeface="+mj-ea"/>
            </a:endParaRPr>
          </a:p>
        </p:txBody>
      </p:sp>
      <p:pic>
        <p:nvPicPr>
          <p:cNvPr id="2051" name="Picture 3" descr="C:\Users\lid_chen\Desktop\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54" y="3501008"/>
            <a:ext cx="4380570" cy="29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4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15779" y="404664"/>
            <a:ext cx="6496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+mn-ea"/>
              </a:rPr>
              <a:t>由於</a:t>
            </a:r>
            <a:r>
              <a:rPr lang="en-US" altLang="zh-TW" sz="2400" b="1" dirty="0" smtClean="0">
                <a:latin typeface="+mn-ea"/>
              </a:rPr>
              <a:t>Web</a:t>
            </a:r>
            <a:r>
              <a:rPr lang="zh-TW" altLang="en-US" sz="2400" b="1" dirty="0" smtClean="0">
                <a:latin typeface="+mn-ea"/>
              </a:rPr>
              <a:t> </a:t>
            </a:r>
            <a:r>
              <a:rPr lang="en-US" altLang="zh-TW" sz="2400" b="1" dirty="0">
                <a:latin typeface="+mn-ea"/>
              </a:rPr>
              <a:t>2.0</a:t>
            </a:r>
            <a:r>
              <a:rPr lang="zh-TW" altLang="en-US" sz="2400" b="1" dirty="0">
                <a:latin typeface="+mn-ea"/>
              </a:rPr>
              <a:t>的興起，關聯式資料庫本身無法克服的缺陷越來越</a:t>
            </a:r>
            <a:r>
              <a:rPr lang="zh-TW" altLang="en-US" sz="2400" b="1" dirty="0" smtClean="0">
                <a:latin typeface="+mn-ea"/>
              </a:rPr>
              <a:t>明顯，</a:t>
            </a:r>
            <a:r>
              <a:rPr lang="zh-TW" altLang="en-US" sz="2400" b="1" dirty="0">
                <a:latin typeface="+mn-ea"/>
              </a:rPr>
              <a:t>主要表現為如下幾點</a:t>
            </a:r>
            <a:r>
              <a:rPr lang="zh-TW" altLang="en-US" sz="2400" b="1" dirty="0" smtClean="0">
                <a:latin typeface="+mn-ea"/>
              </a:rPr>
              <a:t>。</a:t>
            </a:r>
            <a:endParaRPr lang="zh-TW" altLang="en-US" sz="2400" b="1" dirty="0">
              <a:latin typeface="+mn-ea"/>
            </a:endParaRPr>
          </a:p>
        </p:txBody>
      </p:sp>
      <p:pic>
        <p:nvPicPr>
          <p:cNvPr id="1026" name="Picture 2" descr="C:\Users\lid_chen\Desktop\web-2-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535008" cy="4814628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outerShdw dist="50800" dir="5400000" sx="1000" sy="1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91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20888" y="720000"/>
            <a:ext cx="5931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n-ea"/>
              </a:rPr>
              <a:t>(1).</a:t>
            </a:r>
            <a:r>
              <a:rPr lang="zh-TW" altLang="en-US" sz="3600" dirty="0" smtClean="0">
                <a:latin typeface="+mn-ea"/>
              </a:rPr>
              <a:t>對</a:t>
            </a:r>
            <a:r>
              <a:rPr lang="zh-TW" altLang="en-US" sz="3600" dirty="0">
                <a:latin typeface="+mn-ea"/>
              </a:rPr>
              <a:t>資料高併發讀寫的</a:t>
            </a:r>
            <a:r>
              <a:rPr lang="zh-TW" altLang="en-US" sz="3600" dirty="0" smtClean="0">
                <a:latin typeface="+mn-ea"/>
              </a:rPr>
              <a:t>需求</a:t>
            </a:r>
            <a:endParaRPr lang="en-US" altLang="zh-TW" sz="36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916832"/>
            <a:ext cx="5544616" cy="224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這種情況主要發生在數據量達到一</a:t>
            </a:r>
            <a:r>
              <a:rPr lang="zh-TW" altLang="en-US" sz="2400" dirty="0" smtClean="0">
                <a:latin typeface="+mj-ea"/>
                <a:ea typeface="+mj-ea"/>
              </a:rPr>
              <a:t>定規</a:t>
            </a:r>
            <a:endParaRPr lang="en-US" altLang="zh-TW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j-ea"/>
                <a:ea typeface="+mj-ea"/>
              </a:rPr>
              <a:t>模</a:t>
            </a:r>
            <a:r>
              <a:rPr lang="zh-TW" altLang="en-US" sz="2400" dirty="0">
                <a:latin typeface="+mj-ea"/>
                <a:ea typeface="+mj-ea"/>
              </a:rPr>
              <a:t>時，</a:t>
            </a:r>
            <a:r>
              <a:rPr lang="zh-TW" altLang="en-US" sz="2400" dirty="0" smtClean="0">
                <a:latin typeface="+mj-ea"/>
                <a:ea typeface="+mj-ea"/>
              </a:rPr>
              <a:t>由於</a:t>
            </a:r>
            <a:r>
              <a:rPr lang="zh-TW" altLang="en-US" sz="2400" dirty="0">
                <a:latin typeface="+mj-ea"/>
                <a:ea typeface="+mj-ea"/>
              </a:rPr>
              <a:t>關聯式</a:t>
            </a:r>
            <a:r>
              <a:rPr lang="zh-TW" altLang="en-US" sz="2400" dirty="0" smtClean="0">
                <a:latin typeface="+mj-ea"/>
                <a:ea typeface="+mj-ea"/>
              </a:rPr>
              <a:t>資料庫</a:t>
            </a:r>
            <a:r>
              <a:rPr lang="zh-TW" altLang="en-US" sz="2400" dirty="0">
                <a:latin typeface="+mj-ea"/>
                <a:ea typeface="+mj-ea"/>
              </a:rPr>
              <a:t>的系統邏輯</a:t>
            </a:r>
            <a:r>
              <a:rPr lang="zh-TW" altLang="en-US" sz="2400" dirty="0" smtClean="0">
                <a:latin typeface="+mj-ea"/>
                <a:ea typeface="+mj-ea"/>
              </a:rPr>
              <a:t>非</a:t>
            </a:r>
            <a:endParaRPr lang="en-US" altLang="zh-TW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j-ea"/>
                <a:ea typeface="+mj-ea"/>
              </a:rPr>
              <a:t>常</a:t>
            </a:r>
            <a:r>
              <a:rPr lang="zh-TW" altLang="en-US" sz="2400" dirty="0">
                <a:latin typeface="+mj-ea"/>
                <a:ea typeface="+mj-ea"/>
              </a:rPr>
              <a:t>複雜，使得其非常容易發生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死鎖</a:t>
            </a:r>
            <a:r>
              <a:rPr lang="zh-TW" altLang="en-US" sz="2400" dirty="0">
                <a:latin typeface="+mj-ea"/>
                <a:ea typeface="+mj-ea"/>
              </a:rPr>
              <a:t>等</a:t>
            </a:r>
            <a:r>
              <a:rPr lang="zh-TW" altLang="en-US" sz="2400" dirty="0" smtClean="0">
                <a:latin typeface="+mj-ea"/>
                <a:ea typeface="+mj-ea"/>
              </a:rPr>
              <a:t>並</a:t>
            </a:r>
            <a:endParaRPr lang="en-US" altLang="zh-TW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j-ea"/>
                <a:ea typeface="+mj-ea"/>
              </a:rPr>
              <a:t>發</a:t>
            </a:r>
            <a:r>
              <a:rPr lang="zh-TW" altLang="en-US" sz="2400" dirty="0">
                <a:latin typeface="+mj-ea"/>
                <a:ea typeface="+mj-ea"/>
              </a:rPr>
              <a:t>問題，導致其讀寫速度下降非常</a:t>
            </a:r>
            <a:r>
              <a:rPr lang="zh-TW" altLang="en-US" sz="2400" dirty="0" smtClean="0">
                <a:latin typeface="+mj-ea"/>
                <a:ea typeface="+mj-ea"/>
              </a:rPr>
              <a:t>嚴重。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33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05076" y="692696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j-ea"/>
                <a:ea typeface="+mj-ea"/>
              </a:rPr>
              <a:t>(2).</a:t>
            </a:r>
            <a:r>
              <a:rPr lang="zh-TW" altLang="en-US" sz="3600" dirty="0" smtClean="0">
                <a:latin typeface="+mj-ea"/>
                <a:ea typeface="+mj-ea"/>
              </a:rPr>
              <a:t>支撐容量有限</a:t>
            </a:r>
            <a:endParaRPr lang="en-US" altLang="zh-TW" sz="3600" dirty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1640" y="1916832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+mn-ea"/>
              </a:rPr>
              <a:t>類似</a:t>
            </a:r>
            <a:r>
              <a:rPr lang="en-US" altLang="zh-TW" sz="2400" dirty="0">
                <a:latin typeface="+mn-ea"/>
              </a:rPr>
              <a:t>Facebook</a:t>
            </a:r>
            <a:r>
              <a:rPr lang="zh-TW" altLang="en-US" sz="2400" dirty="0">
                <a:latin typeface="+mn-ea"/>
              </a:rPr>
              <a:t>、</a:t>
            </a:r>
            <a:r>
              <a:rPr lang="en-US" altLang="zh-TW" sz="2400" dirty="0">
                <a:latin typeface="+mn-ea"/>
              </a:rPr>
              <a:t>Twitter</a:t>
            </a:r>
            <a:r>
              <a:rPr lang="zh-TW" altLang="en-US" sz="2400" dirty="0">
                <a:latin typeface="+mn-ea"/>
              </a:rPr>
              <a:t>這樣的</a:t>
            </a:r>
            <a:r>
              <a:rPr lang="en-US" altLang="zh-TW" sz="2400" dirty="0">
                <a:latin typeface="+mn-ea"/>
              </a:rPr>
              <a:t>SNS</a:t>
            </a:r>
            <a:r>
              <a:rPr lang="zh-TW" altLang="en-US" sz="2400" dirty="0">
                <a:latin typeface="+mn-ea"/>
              </a:rPr>
              <a:t>網站，用戶每天產生海量的用戶動態，每月會產生幾億條用戶動態，對於關係型資料庫來說，在一張數億條記錄的表裡面進行</a:t>
            </a:r>
            <a:r>
              <a:rPr lang="en-US" altLang="zh-TW" sz="2400" dirty="0">
                <a:latin typeface="+mn-ea"/>
              </a:rPr>
              <a:t>SQL</a:t>
            </a:r>
            <a:r>
              <a:rPr lang="zh-TW" altLang="en-US" sz="2400" dirty="0">
                <a:latin typeface="+mn-ea"/>
              </a:rPr>
              <a:t>查詢，效率是極其低下乃至不可忍受的。</a:t>
            </a:r>
            <a:br>
              <a:rPr lang="zh-TW" altLang="en-US" sz="2400" dirty="0">
                <a:latin typeface="+mn-ea"/>
              </a:rPr>
            </a:b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4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096358" y="548680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n-ea"/>
              </a:rPr>
              <a:t>(3).</a:t>
            </a:r>
            <a:r>
              <a:rPr lang="zh-TW" altLang="en-US" sz="3600" dirty="0" smtClean="0">
                <a:latin typeface="+mn-ea"/>
              </a:rPr>
              <a:t>擴展性差</a:t>
            </a:r>
            <a:endParaRPr lang="en-US" altLang="zh-TW" sz="36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9936" y="1772816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在基於</a:t>
            </a:r>
            <a:r>
              <a:rPr lang="en-US" altLang="zh-TW" sz="2400" dirty="0">
                <a:latin typeface="+mj-ea"/>
                <a:ea typeface="+mj-ea"/>
              </a:rPr>
              <a:t>Web</a:t>
            </a:r>
            <a:r>
              <a:rPr lang="zh-TW" altLang="en-US" sz="2400" dirty="0">
                <a:latin typeface="+mj-ea"/>
                <a:ea typeface="+mj-ea"/>
              </a:rPr>
              <a:t>的架構當中，資料庫是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最難</a:t>
            </a:r>
            <a:r>
              <a:rPr lang="zh-TW" altLang="en-US" sz="2400" dirty="0">
                <a:latin typeface="+mj-ea"/>
                <a:ea typeface="+mj-ea"/>
              </a:rPr>
              <a:t>進行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橫向擴展</a:t>
            </a:r>
            <a:r>
              <a:rPr lang="zh-TW" altLang="en-US" sz="2400" dirty="0">
                <a:latin typeface="+mj-ea"/>
                <a:ea typeface="+mj-ea"/>
              </a:rPr>
              <a:t>的，當一個應用系統的用戶量和訪問量與日俱增的時候，傳統的關係型資料庫卻沒有辦法像</a:t>
            </a:r>
            <a:r>
              <a:rPr lang="en-US" altLang="zh-TW" sz="2400" dirty="0" err="1">
                <a:latin typeface="+mj-ea"/>
                <a:ea typeface="+mj-ea"/>
              </a:rPr>
              <a:t>WebServer</a:t>
            </a:r>
            <a:r>
              <a:rPr lang="zh-TW" altLang="en-US" sz="2400" dirty="0">
                <a:latin typeface="+mj-ea"/>
                <a:ea typeface="+mj-ea"/>
              </a:rPr>
              <a:t>那樣簡單地通過添加更多的硬體和服務節點來擴展性能和負載能力。</a:t>
            </a:r>
            <a:br>
              <a:rPr lang="zh-TW" altLang="en-US" sz="2400" dirty="0">
                <a:latin typeface="+mj-ea"/>
                <a:ea typeface="+mj-ea"/>
              </a:rPr>
            </a:b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79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13795" y="720000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n-ea"/>
              </a:rPr>
              <a:t>(4).</a:t>
            </a:r>
            <a:r>
              <a:rPr lang="zh-TW" altLang="en-US" sz="3600" dirty="0" smtClean="0">
                <a:latin typeface="+mn-ea"/>
              </a:rPr>
              <a:t>建設和維運成本高</a:t>
            </a:r>
            <a:endParaRPr lang="zh-TW" altLang="en-US" sz="36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75656" y="1953726"/>
            <a:ext cx="6120680" cy="1686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企業級資料庫的價格很高，並且隨著系統的規模增大而不斷上升。高昂的建設和運維成本無法滿足雲計算應用對資料庫的需求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0297" y="4725144"/>
            <a:ext cx="759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為了</a:t>
            </a:r>
            <a:r>
              <a:rPr lang="zh-TW" altLang="en-US" sz="2800" dirty="0" smtClean="0">
                <a:latin typeface="+mj-ea"/>
                <a:ea typeface="+mj-ea"/>
              </a:rPr>
              <a:t>解決</a:t>
            </a:r>
            <a:r>
              <a:rPr lang="zh-TW" altLang="en-US" sz="2800" dirty="0">
                <a:latin typeface="+mj-ea"/>
                <a:ea typeface="+mj-ea"/>
              </a:rPr>
              <a:t>上述</a:t>
            </a:r>
            <a:r>
              <a:rPr lang="zh-TW" altLang="en-US" sz="2800" dirty="0" smtClean="0">
                <a:latin typeface="+mj-ea"/>
                <a:ea typeface="+mj-ea"/>
              </a:rPr>
              <a:t>問題</a:t>
            </a:r>
            <a:r>
              <a:rPr lang="zh-TW" altLang="en-US" sz="2800" dirty="0">
                <a:latin typeface="+mj-ea"/>
                <a:ea typeface="+mj-ea"/>
              </a:rPr>
              <a:t>，非關係型資料庫</a:t>
            </a:r>
            <a:r>
              <a:rPr lang="zh-TW" altLang="en-US" sz="2800" dirty="0" smtClean="0">
                <a:latin typeface="+mj-ea"/>
                <a:ea typeface="+mj-ea"/>
              </a:rPr>
              <a:t>應運而生</a:t>
            </a:r>
            <a:r>
              <a:rPr lang="zh-TW" altLang="en-US" sz="3600" b="1" dirty="0" smtClean="0">
                <a:solidFill>
                  <a:srgbClr val="FF0000"/>
                </a:solidFill>
                <a:latin typeface="+mj-ea"/>
                <a:ea typeface="+mj-ea"/>
              </a:rPr>
              <a:t>￬</a:t>
            </a:r>
            <a:endParaRPr lang="en-US" altLang="zh-TW" sz="36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422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id_chen\Desktop\nosql-vs-sql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0" y="2388840"/>
            <a:ext cx="828517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123728" y="972409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SQL</a:t>
            </a:r>
            <a:r>
              <a:rPr lang="zh-TW" altLang="en-US" sz="3200" dirty="0" smtClean="0">
                <a:latin typeface="+mj-ea"/>
                <a:ea typeface="+mj-ea"/>
              </a:rPr>
              <a:t>與</a:t>
            </a:r>
            <a:r>
              <a:rPr lang="en-US" altLang="zh-TW" sz="3200" dirty="0" err="1" smtClean="0">
                <a:latin typeface="+mj-ea"/>
                <a:ea typeface="+mj-ea"/>
              </a:rPr>
              <a:t>NoSQL</a:t>
            </a:r>
            <a:r>
              <a:rPr lang="zh-TW" altLang="en-US" sz="3200" dirty="0" smtClean="0">
                <a:latin typeface="+mj-ea"/>
                <a:ea typeface="+mj-ea"/>
              </a:rPr>
              <a:t>的應用差別</a:t>
            </a: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547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488</TotalTime>
  <Words>766</Words>
  <Application>Microsoft Office PowerPoint</Application>
  <PresentationFormat>如螢幕大小 (4:3)</PresentationFormat>
  <Paragraphs>66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神韻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Lid_Chen</dc:creator>
  <cp:lastModifiedBy>Windows 使用者</cp:lastModifiedBy>
  <cp:revision>50</cp:revision>
  <dcterms:created xsi:type="dcterms:W3CDTF">2016-08-16T02:37:14Z</dcterms:created>
  <dcterms:modified xsi:type="dcterms:W3CDTF">2016-08-18T08:25:08Z</dcterms:modified>
</cp:coreProperties>
</file>