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4A0B8-28E2-4606-985D-C40290A72553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0E9F-6186-4B6D-8DAD-8D480A43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1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国奖；陕西省优博等；国家优博。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联合培养；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团队集中管理和团队老师共同指导</a:t>
            </a:r>
            <a:endParaRPr lang="en-US" altLang="zh-CN" sz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课题研究组</a:t>
            </a:r>
            <a:endParaRPr lang="en-US" altLang="zh-CN" sz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教师根据实际需求组成</a:t>
            </a:r>
            <a:endParaRPr lang="en-US" altLang="zh-CN" sz="1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研究生进入课题组、双向选择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8BE36-52CD-4C3F-A739-3A813F66AF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7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BAT</a:t>
            </a:r>
            <a:r>
              <a:rPr lang="zh-CN" altLang="en-US" dirty="0"/>
              <a:t>照片</a:t>
            </a:r>
            <a:endParaRPr lang="en-US" altLang="zh-CN" dirty="0"/>
          </a:p>
          <a:p>
            <a:r>
              <a:rPr lang="zh-CN" altLang="en-US" dirty="0"/>
              <a:t>海外大学照片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8BE36-52CD-4C3F-A739-3A813F66AF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1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F613D-2B38-41E8-BE7D-E565EC37A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E92355-65DA-42B7-B7EC-0D18FC3B3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4D384-2D63-4E3A-9E59-5DD4C1C5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C3B-CA11-435A-BB61-B6CD8C29FD0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E0DEA-1DE8-4A34-96F2-6CF6F81B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05B7B-84F1-463C-B457-01C83910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93B0-832B-42D3-B468-274FBE54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14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BE5F6-46B4-4292-9FC5-2DABE8AF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B5C6D2-E2F6-4058-BA95-F8616FA4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BD5AE-8626-4CBA-AF1E-30C2E2C8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C3B-CA11-435A-BB61-B6CD8C29FD0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AE58F-4CD0-4C74-8DA4-B8610A35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95D9C-5E93-4CE5-A21A-086E2807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93B0-832B-42D3-B468-274FBE54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6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E30C2D-9F9E-4C0A-8237-C89AC2C11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E11E75-42FC-497D-A5B8-42F6398CC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EE23C-ACB8-4BCC-A0C0-9F18C140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C3B-CA11-435A-BB61-B6CD8C29FD0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D9D42-0F90-472F-9926-98345445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6EE28-A278-4962-847A-6D54CC00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93B0-832B-42D3-B468-274FBE54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5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6A0D-FC24-4A49-8F1B-DF9F8525AA94}" type="datetime1">
              <a:rPr lang="zh-CN" altLang="en-US" smtClean="0"/>
              <a:t>2020/9/9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7299"/>
            <a:ext cx="5695405" cy="23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394960" y="657299"/>
            <a:ext cx="2233749" cy="23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628708" y="657299"/>
            <a:ext cx="2220685" cy="23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849393" y="657299"/>
            <a:ext cx="2342606" cy="23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74322" y="139515"/>
            <a:ext cx="205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实验室简介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74322" y="588656"/>
            <a:ext cx="205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88825" y="6447746"/>
            <a:ext cx="8212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i="1" kern="1200" dirty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  <a:ea typeface="+mn-ea"/>
                <a:cs typeface="+mn-cs"/>
              </a:rPr>
              <a:t>The Key Laboratory of Information Fusion Technology, Ministry Of Education, China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3885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FCCF-B604-4587-87F4-A80042B59603}" type="datetime1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57299"/>
            <a:ext cx="5695405" cy="23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394960" y="657299"/>
            <a:ext cx="2233749" cy="23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628708" y="657299"/>
            <a:ext cx="2220685" cy="23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849393" y="657299"/>
            <a:ext cx="2342606" cy="23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2458" y="139515"/>
            <a:ext cx="291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研究团队及方向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47719" y="588656"/>
            <a:ext cx="391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RESEARCH TEAMS &amp; DIRECTIONS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88825" y="6447746"/>
            <a:ext cx="8212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i="1" kern="1200" dirty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  <a:ea typeface="+mn-ea"/>
                <a:cs typeface="+mn-cs"/>
              </a:rPr>
              <a:t>The Key Laboratory of Information Fusion Technology, Ministry Of Education, China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5337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5F66C-230D-4530-B7E9-39BC053A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E158D-1C8C-46CF-9EF5-2A86852C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8E8E1-4AE5-49F8-AD3D-842411CD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C3B-CA11-435A-BB61-B6CD8C29FD0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389CF-C95C-49F3-8B6E-88E56B5D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45EF9-4127-4B3C-9D7D-DE59A0BD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93B0-832B-42D3-B468-274FBE54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4D6B-E930-466B-AAAF-2D71ACF7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334CD-C977-42E4-8A9C-CAC82F21E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03D90-467D-42C4-BD58-FC4ADEA0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C3B-CA11-435A-BB61-B6CD8C29FD0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A5CE8-3742-4AFF-9896-907E073D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C71C5-2BFA-4615-AFE6-8FECA82A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93B0-832B-42D3-B468-274FBE54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2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A0B72-B930-40ED-B286-91085CEB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D2C4E-6015-4A42-8BC8-A5460CAF3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4B18A-A0DF-482C-BBB7-828B18D13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D2731-DCF8-41CD-90C9-687F6DA6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C3B-CA11-435A-BB61-B6CD8C29FD0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898AB-8961-4015-B8D7-EA2A36A8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069E8-F00D-46EA-9C0B-CFA3F5E3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93B0-832B-42D3-B468-274FBE54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0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868F-338B-4CC2-8D7F-D42E42E3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B6403-EEEA-4E27-AEAB-46044A16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E50CD6-942C-4FB2-A8CB-40AFDC2B1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FB359B-DADF-487F-9718-285F88B8C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172375-F1F9-4C99-899F-0DB50FA6B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090FC3-46C3-4D40-8476-65934A03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C3B-CA11-435A-BB61-B6CD8C29FD0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3CDB16-B2DA-4603-A5DE-8A9C0E56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011354-FD5A-4AF8-A73B-58031A25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93B0-832B-42D3-B468-274FBE54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20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41B65-C514-4044-8DBA-8E24702D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1D1DB5-C0F5-43CA-8E0D-70C0149A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C3B-CA11-435A-BB61-B6CD8C29FD0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12D3A1-7D53-422F-937A-34E1D8B0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96D787-29B2-4A50-AE4B-E0075234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93B0-832B-42D3-B468-274FBE54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4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01E191-B206-4173-95B6-B9718D04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C3B-CA11-435A-BB61-B6CD8C29FD0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C79CB-79D3-4709-AB22-5CAEB566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AE6F97-190F-4B49-8C1F-CDDC2623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93B0-832B-42D3-B468-274FBE54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6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ACC27-E42D-4F37-9725-7B4BA37B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B8135-A272-4276-8F03-87C94D14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6FBAB-7CE7-4386-B1E6-15658E1A2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DAC97-33E2-4841-B19B-5C7ABD9A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C3B-CA11-435A-BB61-B6CD8C29FD0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1DDA5-3C8B-440A-8E0B-56C227B0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4D78B-2D61-437B-A740-E042DE63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93B0-832B-42D3-B468-274FBE54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9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5049E-CBB9-40C0-B53E-02BB0189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4E9E56-CC50-4E6A-A102-3A47D5B63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B2AA6-625D-48F2-931D-DBAA0AC6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7D293-E74B-4234-A44C-B7B2322D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C3B-CA11-435A-BB61-B6CD8C29FD0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43841-0E4A-4157-939E-79A582E8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CCB60-B245-47B9-B368-31CC9011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93B0-832B-42D3-B468-274FBE54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40BA0B-43C9-4135-B2BF-3AB66227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29D5D-CF18-426D-B13F-7E483F66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7DBDE-740E-4624-94E3-85C77EF3F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10C3B-CA11-435A-BB61-B6CD8C29FD0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111B7-03BC-4C1A-8FED-B707BA665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95454-127A-425C-83D8-E83451A09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93B0-832B-42D3-B468-274FBE54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E7A91-957B-4EA9-ABEA-0902D3024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16B79C-250D-45F2-A815-7D6CDAD5F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5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2585" y="969645"/>
            <a:ext cx="11257915" cy="270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1825">
              <a:lnSpc>
                <a:spcPct val="125000"/>
              </a:lnSpc>
            </a:pPr>
            <a:r>
              <a:rPr lang="zh-CN" altLang="en-US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图像科学技术研究所隶属于“</a:t>
            </a:r>
            <a:r>
              <a:rPr lang="zh-CN" altLang="zh-CN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信息融合技术</a:t>
            </a:r>
            <a:r>
              <a:rPr lang="zh-CN" altLang="en-US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2400" b="1" dirty="0">
                <a:solidFill>
                  <a:srgbClr val="4F59D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教育部重点实验室</a:t>
            </a:r>
            <a:r>
              <a:rPr lang="zh-CN" altLang="en-US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。团队瞄准人工智能</a:t>
            </a:r>
            <a:r>
              <a:rPr lang="zh-CN" altLang="zh-CN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国际学术前沿，紧密围绕国家战略需求，在</a:t>
            </a:r>
            <a:r>
              <a:rPr lang="zh-CN" altLang="en-US" sz="2400" b="1" dirty="0">
                <a:solidFill>
                  <a:srgbClr val="4F59D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遥感信息智能处理</a:t>
            </a:r>
            <a:r>
              <a:rPr lang="zh-CN" altLang="en-US" sz="2200" b="1" dirty="0">
                <a:solidFill>
                  <a:srgbClr val="4F59D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，脑认知与智能计算，视觉智能感知与智能处理</a:t>
            </a:r>
            <a:r>
              <a:rPr lang="zh-CN" altLang="zh-CN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等方向开展基础理论研究、关键技术突破与系统集成验证，为</a:t>
            </a:r>
            <a:r>
              <a:rPr lang="zh-CN" altLang="en-US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人工智能</a:t>
            </a:r>
            <a:r>
              <a:rPr lang="zh-CN" altLang="zh-CN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的发展提供新思想、新方法、新技术，是我国</a:t>
            </a:r>
            <a:r>
              <a:rPr lang="zh-CN" altLang="en-US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人工智能</a:t>
            </a:r>
            <a:r>
              <a:rPr lang="zh-CN" altLang="zh-CN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领域高层次人才培养和高水平科学研究的重要基地之一。</a:t>
            </a:r>
            <a:r>
              <a:rPr lang="zh-CN" altLang="en-US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毕业学生主要就业于百度、阿里、腾讯、商汤科技、海康威视、滴滴等国内高科技公司和国内科研院所。</a:t>
            </a:r>
          </a:p>
        </p:txBody>
      </p:sp>
      <p:pic>
        <p:nvPicPr>
          <p:cNvPr id="5" name="Picture 2" descr="C:\Documents and Settings\Administrator\桌面\20130301101145850.jpg"/>
          <p:cNvPicPr>
            <a:picLocks noChangeAspect="1" noChangeArrowheads="1"/>
          </p:cNvPicPr>
          <p:nvPr/>
        </p:nvPicPr>
        <p:blipFill>
          <a:blip r:embed="rId2"/>
          <a:srcRect t="17857"/>
          <a:stretch>
            <a:fillRect/>
          </a:stretch>
        </p:blipFill>
        <p:spPr bwMode="auto">
          <a:xfrm>
            <a:off x="500738" y="3706632"/>
            <a:ext cx="4248349" cy="2533879"/>
          </a:xfrm>
          <a:prstGeom prst="rect">
            <a:avLst/>
          </a:prstGeom>
          <a:noFill/>
        </p:spPr>
      </p:pic>
      <p:pic>
        <p:nvPicPr>
          <p:cNvPr id="5122" name="Picture 2" descr="https://qqpublic.qpic.cn/qq_public/0/0-2484799447-D41D8CD98F00B204E9800998ECF8427E/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5" y="3706257"/>
            <a:ext cx="3121182" cy="25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6.eewimg.cn/news/uploadfile/2019/0821/156635824230219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3"/>
          <a:stretch>
            <a:fillRect/>
          </a:stretch>
        </p:blipFill>
        <p:spPr bwMode="auto">
          <a:xfrm>
            <a:off x="4948682" y="3706632"/>
            <a:ext cx="3351198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7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08965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ea typeface="微软雅黑" panose="020B0503020204020204" pitchFamily="34" charset="-122"/>
              </a:rPr>
              <a:t>3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765" y="1637732"/>
            <a:ext cx="11719913" cy="179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视觉智能感知与智能处理团队长期研究视觉智能感知技术和系统，开展基础研究和应用研究工作。研究成果用于无人机载智能吊舱控制、旋翼</a:t>
            </a:r>
            <a:r>
              <a:rPr lang="en-US" altLang="zh-CN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(WZ10)</a:t>
            </a:r>
            <a:r>
              <a:rPr lang="zh-CN" altLang="en-US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状态智能预警、无人自主巡视车、无人机智能视觉感知（视觉导航、定位与跟踪）、文本自动摘要、图像理解等。</a:t>
            </a:r>
            <a:endParaRPr lang="en-US" altLang="zh-CN" sz="2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团队主要成员包括郭雷教授、韩军伟教授、赵天云副教授、李晖晖副教授、杨宁副教授等。</a:t>
            </a:r>
          </a:p>
        </p:txBody>
      </p:sp>
      <p:sp>
        <p:nvSpPr>
          <p:cNvPr id="11" name="TextBox 32"/>
          <p:cNvSpPr txBox="1"/>
          <p:nvPr/>
        </p:nvSpPr>
        <p:spPr>
          <a:xfrm>
            <a:off x="400952" y="1064260"/>
            <a:ext cx="4767948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方向三：视觉智能感知与智能处理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3" b="40378"/>
          <a:stretch>
            <a:fillRect/>
          </a:stretch>
        </p:blipFill>
        <p:spPr>
          <a:xfrm>
            <a:off x="651356" y="3810714"/>
            <a:ext cx="2783995" cy="2484000"/>
          </a:xfrm>
          <a:prstGeom prst="rect">
            <a:avLst/>
          </a:prstGeom>
        </p:spPr>
      </p:pic>
      <p:pic>
        <p:nvPicPr>
          <p:cNvPr id="2" name="Picture 2" descr="http://img.cecport.com/techData/SOLUTION/ckeditor/1fae6cb2-df91-458b-9e84-21accc6944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35" y="3810714"/>
            <a:ext cx="3813670" cy="24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文本摘要综述（一）——抽取式摘要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" r="8874"/>
          <a:stretch>
            <a:fillRect/>
          </a:stretch>
        </p:blipFill>
        <p:spPr bwMode="auto">
          <a:xfrm>
            <a:off x="7598213" y="3788215"/>
            <a:ext cx="4377887" cy="24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TextBox 2"/>
          <p:cNvSpPr txBox="1"/>
          <p:nvPr/>
        </p:nvSpPr>
        <p:spPr>
          <a:xfrm>
            <a:off x="431794" y="2093279"/>
            <a:ext cx="5627135" cy="127419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4F59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指导形式：</a:t>
            </a:r>
            <a:endParaRPr lang="en-US" altLang="zh-CN" sz="2400" b="1" dirty="0">
              <a:solidFill>
                <a:srgbClr val="4F59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团队集中管理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课题组导师具体指导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431794" y="4540846"/>
            <a:ext cx="5627136" cy="127419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4F59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科研平台：</a:t>
            </a:r>
            <a:endParaRPr lang="en-US" altLang="zh-CN" sz="2400" b="1" dirty="0">
              <a:solidFill>
                <a:srgbClr val="4F59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高性能计算工作站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余台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无人机、眼动仪、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EEG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等多种实验验证平台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431794" y="3350579"/>
            <a:ext cx="5627135" cy="127419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4F59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联合培养：</a:t>
            </a:r>
            <a:endParaRPr lang="en-US" altLang="zh-CN" sz="2400" b="1" dirty="0">
              <a:solidFill>
                <a:srgbClr val="4F59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团队教师和国外联合培养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团队教师和企业联合培养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431793" y="914165"/>
            <a:ext cx="5627136" cy="127419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4F59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招生规模：</a:t>
            </a:r>
            <a:endParaRPr lang="en-US" altLang="zh-CN" sz="2400" b="1" dirty="0">
              <a:solidFill>
                <a:srgbClr val="4F59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每年硕士生：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30~40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名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每年博士生：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10~15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名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TextBox 79"/>
          <p:cNvSpPr txBox="1"/>
          <p:nvPr/>
        </p:nvSpPr>
        <p:spPr>
          <a:xfrm>
            <a:off x="273052" y="5866832"/>
            <a:ext cx="11719913" cy="49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4F59D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团队已培养全国百篇优博提名</a:t>
            </a:r>
            <a:r>
              <a:rPr lang="en-US" altLang="zh-CN" sz="2400" b="1" dirty="0">
                <a:solidFill>
                  <a:srgbClr val="4F59D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rgbClr val="4F59D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人，陕西省优博</a:t>
            </a:r>
            <a:r>
              <a:rPr lang="en-US" altLang="zh-CN" sz="2400" b="1" dirty="0">
                <a:solidFill>
                  <a:srgbClr val="4F59D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2400" b="1" dirty="0">
                <a:solidFill>
                  <a:srgbClr val="4F59D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人，学生出国联合培养</a:t>
            </a:r>
            <a:r>
              <a:rPr lang="en-US" altLang="zh-CN" sz="2400" b="1" dirty="0">
                <a:solidFill>
                  <a:srgbClr val="4F59D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14</a:t>
            </a:r>
            <a:r>
              <a:rPr lang="zh-CN" altLang="en-US" sz="2400" b="1" dirty="0">
                <a:solidFill>
                  <a:srgbClr val="4F59D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人。</a:t>
            </a:r>
            <a:endParaRPr lang="en-US" altLang="zh-CN" sz="2400" b="1" dirty="0">
              <a:solidFill>
                <a:srgbClr val="4F59D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17" y="3173279"/>
            <a:ext cx="1620000" cy="216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632" y="3167537"/>
            <a:ext cx="1620000" cy="21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/>
          <a:stretch>
            <a:fillRect/>
          </a:stretch>
        </p:blipFill>
        <p:spPr>
          <a:xfrm>
            <a:off x="9227126" y="3175101"/>
            <a:ext cx="2698267" cy="21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6"/>
          <a:stretch>
            <a:fillRect/>
          </a:stretch>
        </p:blipFill>
        <p:spPr>
          <a:xfrm>
            <a:off x="3777671" y="914165"/>
            <a:ext cx="2510608" cy="21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r="5648"/>
          <a:stretch>
            <a:fillRect/>
          </a:stretch>
        </p:blipFill>
        <p:spPr>
          <a:xfrm>
            <a:off x="9236361" y="914165"/>
            <a:ext cx="2678545" cy="2160000"/>
          </a:xfrm>
          <a:prstGeom prst="rect">
            <a:avLst/>
          </a:prstGeom>
        </p:spPr>
      </p:pic>
      <p:pic>
        <p:nvPicPr>
          <p:cNvPr id="2050" name="Picture 2" descr="https://zdw-nwpu.github.io/dingwenz.github.com/img/Dingwen2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r="4213" b="2464"/>
          <a:stretch>
            <a:fillRect/>
          </a:stretch>
        </p:blipFill>
        <p:spPr bwMode="auto">
          <a:xfrm>
            <a:off x="6422127" y="904271"/>
            <a:ext cx="267044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8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665" y="1028132"/>
            <a:ext cx="11719913" cy="319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4F59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就业方向</a:t>
            </a:r>
            <a:r>
              <a:rPr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研究团队在人工智能和图像处理领域有着良好声誉，与国内外学术界和产业界有着广泛的合作交流。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毕业生有很好的就业和发展机会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。目前团队毕业生去向主要是以下几方面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国内外知名大学及研究机构深造和工作；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国内大型互联网企业：如百度、阿里、腾讯、滴滴等；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国内顶尖科研院所：如航天五院，南京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14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所，航空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618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所，电科院等；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其他国内新兴高科技企业和大型央企：如小米、海康威视、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OPPO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、联影智能等。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 descr="https://encrypted-tbn0.gstatic.com/images?q=tbn:ANd9GcSoCpAHn157jJ-Kj1Jpn_jmSMHKaFOdoSgKt4YOzX1vix8F87DfNQ&amp;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" t="25927" b="23561"/>
          <a:stretch>
            <a:fillRect/>
          </a:stretch>
        </p:blipFill>
        <p:spPr bwMode="auto">
          <a:xfrm>
            <a:off x="3968774" y="-2133599"/>
            <a:ext cx="662302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c2.zhimg.com/3c893255401e6d714def42e176c09f56_12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19" y="4833504"/>
            <a:ext cx="199152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hikvision.com/uploads/3c56a8ce-c1d3-427d-8413-65387a1bb3ad/190410075831583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5" b="18573"/>
          <a:stretch>
            <a:fillRect/>
          </a:stretch>
        </p:blipFill>
        <p:spPr bwMode="auto">
          <a:xfrm>
            <a:off x="9506674" y="4915652"/>
            <a:ext cx="2476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相关图片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5" b="21766"/>
          <a:stretch>
            <a:fillRect/>
          </a:stretch>
        </p:blipFill>
        <p:spPr bwMode="auto">
          <a:xfrm>
            <a:off x="2425492" y="4883401"/>
            <a:ext cx="30600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mms.businesswire.com/media/20190911005361/zh-CN/674555/23/AlibabaLogo_%E7%9B%B4%E5%BC%8F%E6%A0%87%E5%87%86%E4%B8%AD%E8%8B%B1%E7%89%88_croppe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42" y="4908302"/>
            <a:ext cx="206698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pic2.zhimg.com/v2-1c4d69e14d5ac4d006494a585749f38a_1200x50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789" y="4914901"/>
            <a:ext cx="216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04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宽屏</PresentationFormat>
  <Paragraphs>38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Dingwen</dc:creator>
  <cp:lastModifiedBy>Zhang Dingwen</cp:lastModifiedBy>
  <cp:revision>1</cp:revision>
  <dcterms:created xsi:type="dcterms:W3CDTF">2020-09-09T11:55:41Z</dcterms:created>
  <dcterms:modified xsi:type="dcterms:W3CDTF">2020-09-09T11:56:20Z</dcterms:modified>
</cp:coreProperties>
</file>