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273e1229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273e1229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273e122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273e122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7bd3518f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7bd3518f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7bd3518f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7bd3518f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7bd3518f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7bd3518f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273e1229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273e122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29155eac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29155eac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273e1229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273e1229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29155eac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29155eac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7bd3518f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f7bd3518f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273e122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273e122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7bd3518f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7bd3518f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29155eac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29155eac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7bd3518f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7bd3518f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273e122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273e122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273e122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273e122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273e122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273e122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273e1229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273e1229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://arxiv.org/abs/2007.05929" TargetMode="External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penreview.net/forum?id=OpC-9aBBVJe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://arxiv.org/abs/2305.19452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hyperlink" Target="http://arxiv.org/abs/2007.05929" TargetMode="External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gif"/><Relationship Id="rId4" Type="http://schemas.openxmlformats.org/officeDocument/2006/relationships/image" Target="../media/image14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hyperlink" Target="https://arxiv.org/pdf/1707.06887" TargetMode="External"/><Relationship Id="rId10" Type="http://schemas.openxmlformats.org/officeDocument/2006/relationships/hyperlink" Target="https://github.com/shayegano/CASL/tree/main" TargetMode="External"/><Relationship Id="rId13" Type="http://schemas.openxmlformats.org/officeDocument/2006/relationships/hyperlink" Target="https://github.com/hemilpanchiwala/Dueling_Network_Architectures" TargetMode="External"/><Relationship Id="rId12" Type="http://schemas.openxmlformats.org/officeDocument/2006/relationships/hyperlink" Target="https://arxiv.org/pdf/1511.0658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rxiv.org/abs/2305.19452" TargetMode="External"/><Relationship Id="rId4" Type="http://schemas.openxmlformats.org/officeDocument/2006/relationships/hyperlink" Target="https://github.com/google-research/google-research/tree/master/bigger_better_faster" TargetMode="External"/><Relationship Id="rId9" Type="http://schemas.openxmlformats.org/officeDocument/2006/relationships/hyperlink" Target="https://arxiv.org/pdf/1711.10314.pdf" TargetMode="External"/><Relationship Id="rId14" Type="http://schemas.openxmlformats.org/officeDocument/2006/relationships/hyperlink" Target="https://arxiv.org/pdf/1509.06461" TargetMode="External"/><Relationship Id="rId5" Type="http://schemas.openxmlformats.org/officeDocument/2006/relationships/hyperlink" Target="http://arxiv.org/abs/2007.05929" TargetMode="External"/><Relationship Id="rId6" Type="http://schemas.openxmlformats.org/officeDocument/2006/relationships/hyperlink" Target="https://github.com/mila-iqia/spr/blob/release/src/models.py" TargetMode="External"/><Relationship Id="rId7" Type="http://schemas.openxmlformats.org/officeDocument/2006/relationships/hyperlink" Target="https://github.com/brett-daley/fast-dqn/blob/main/README.md" TargetMode="External"/><Relationship Id="rId8" Type="http://schemas.openxmlformats.org/officeDocument/2006/relationships/hyperlink" Target="https://github.com/shayegano/Arcade-Learning-Environment/tree/audio_suppor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hyperlink" Target="https://www-nature-com.revproxy.brown.edu/articles/nature1423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-nature-com.revproxy.brown.edu/articles/nature14236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hyperlink" Target="https://arxiv.org/abs/1509.06461" TargetMode="External"/><Relationship Id="rId6" Type="http://schemas.openxmlformats.org/officeDocument/2006/relationships/hyperlink" Target="https://arxiv.org/abs/1509.0646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hyperlink" Target="https://arxiv.org/abs/1511.06581" TargetMode="External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hyperlink" Target="https://arxiv.org/abs/1707.0688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hyperlink" Target="https://arxiv.org/abs/1511.0595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3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SEM3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Sample-Efficient, Multi-Modal Model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4011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 Rousell, Adithya Sriram, Julian Beaudry, &amp; Ryan 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05650" y="1703450"/>
            <a:ext cx="7688400" cy="17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But… 38 days?</a:t>
            </a:r>
            <a:endParaRPr sz="4000"/>
          </a:p>
        </p:txBody>
      </p:sp>
      <p:sp>
        <p:nvSpPr>
          <p:cNvPr id="163" name="Google Shape;163;p22"/>
          <p:cNvSpPr/>
          <p:nvPr/>
        </p:nvSpPr>
        <p:spPr>
          <a:xfrm>
            <a:off x="476200" y="1014275"/>
            <a:ext cx="1216200" cy="49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Sample-Efficient Models is hard!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729450" y="1550275"/>
            <a:ext cx="76887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Reward signal is sparse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Re-using experiences from replay buffer leads to massive overfitting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Self-Predictive Representations (SPR)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1448" r="0" t="4961"/>
          <a:stretch/>
        </p:blipFill>
        <p:spPr>
          <a:xfrm>
            <a:off x="693300" y="1333800"/>
            <a:ext cx="7688698" cy="30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7217400" y="4694075"/>
            <a:ext cx="183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Schwarzer et. al. 2021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7919" y="4364100"/>
            <a:ext cx="2486556" cy="3697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4"/>
          <p:cNvSpPr/>
          <p:nvPr/>
        </p:nvSpPr>
        <p:spPr>
          <a:xfrm>
            <a:off x="465525" y="2589875"/>
            <a:ext cx="1628700" cy="535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augmentation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Experiences Go Farther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653250" y="1621675"/>
            <a:ext cx="4364700" cy="29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Idea: </a:t>
            </a:r>
            <a:r>
              <a:rPr lang="en" sz="1700"/>
              <a:t>reset / partially-reset parameters periodically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Shrink-and-perturb</a:t>
            </a:r>
            <a:r>
              <a:rPr lang="en" sz="1500"/>
              <a:t>: interpolate weights partway to random values (they move weights 20% to random)</a:t>
            </a:r>
            <a:endParaRPr sz="1500"/>
          </a:p>
        </p:txBody>
      </p:sp>
      <p:sp>
        <p:nvSpPr>
          <p:cNvPr id="186" name="Google Shape;186;p25"/>
          <p:cNvSpPr txBox="1"/>
          <p:nvPr/>
        </p:nvSpPr>
        <p:spPr>
          <a:xfrm>
            <a:off x="7650300" y="4720975"/>
            <a:ext cx="151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D’Oro et al. 2023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350" y="1244250"/>
            <a:ext cx="3575007" cy="32481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Bigger, Better, Faster (BBF)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196050" y="1469275"/>
            <a:ext cx="5024400" cy="3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Everything so far, with:</a:t>
            </a:r>
            <a:endParaRPr b="1"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Wider/deeper </a:t>
            </a:r>
            <a:r>
              <a:rPr lang="en" sz="1700"/>
              <a:t>network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Carefully-designed Regularization</a:t>
            </a:r>
            <a:endParaRPr sz="17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Shrink-and-Perturb</a:t>
            </a:r>
            <a:r>
              <a:rPr lang="en" sz="1500"/>
              <a:t>: interpolate 50% to random values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Weight decay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Exponential schedule</a:t>
            </a:r>
            <a:r>
              <a:rPr lang="en" sz="1500"/>
              <a:t> for update horizon (n) and discount factor (γ)</a:t>
            </a:r>
            <a:endParaRPr sz="1500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550" y="1831325"/>
            <a:ext cx="3712050" cy="23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7299850" y="4766250"/>
            <a:ext cx="186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Schwarzer et. al. 2023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805650" y="1703450"/>
            <a:ext cx="7688400" cy="17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Our Model</a:t>
            </a:r>
            <a:endParaRPr sz="4000"/>
          </a:p>
        </p:txBody>
      </p:sp>
      <p:sp>
        <p:nvSpPr>
          <p:cNvPr id="201" name="Google Shape;201;p27"/>
          <p:cNvSpPr/>
          <p:nvPr/>
        </p:nvSpPr>
        <p:spPr>
          <a:xfrm>
            <a:off x="476200" y="1014275"/>
            <a:ext cx="1216200" cy="49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 rotWithShape="1">
          <a:blip r:embed="rId3">
            <a:alphaModFix/>
          </a:blip>
          <a:srcRect b="0" l="1448" r="0" t="4961"/>
          <a:stretch/>
        </p:blipFill>
        <p:spPr>
          <a:xfrm>
            <a:off x="693300" y="1714800"/>
            <a:ext cx="7688698" cy="30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7217400" y="4694075"/>
            <a:ext cx="183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Schwarzer et. al. 2021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3720" y="261445"/>
            <a:ext cx="1325575" cy="13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/>
          <p:nvPr/>
        </p:nvSpPr>
        <p:spPr>
          <a:xfrm>
            <a:off x="2530025" y="622575"/>
            <a:ext cx="1783200" cy="60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Audio Encoder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1" name="Google Shape;211;p28"/>
          <p:cNvCxnSpPr>
            <a:stCxn id="210" idx="2"/>
          </p:cNvCxnSpPr>
          <p:nvPr/>
        </p:nvCxnSpPr>
        <p:spPr>
          <a:xfrm>
            <a:off x="3421625" y="1230675"/>
            <a:ext cx="2700" cy="8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8"/>
          <p:cNvCxnSpPr>
            <a:stCxn id="209" idx="1"/>
            <a:endCxn id="210" idx="3"/>
          </p:cNvCxnSpPr>
          <p:nvPr/>
        </p:nvCxnSpPr>
        <p:spPr>
          <a:xfrm flipH="1">
            <a:off x="4313120" y="924233"/>
            <a:ext cx="1440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(!)</a:t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700" y="1773922"/>
            <a:ext cx="2504375" cy="328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250" y="1773900"/>
            <a:ext cx="2504375" cy="3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/>
        </p:nvSpPr>
        <p:spPr>
          <a:xfrm>
            <a:off x="1459475" y="1257600"/>
            <a:ext cx="226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10k steps (~12 minutes)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5345675" y="1257600"/>
            <a:ext cx="226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25</a:t>
            </a: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 steps (~25 minutes)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805650" y="1703450"/>
            <a:ext cx="7688400" cy="17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  <p:sp>
        <p:nvSpPr>
          <p:cNvPr id="227" name="Google Shape;227;p30"/>
          <p:cNvSpPr/>
          <p:nvPr/>
        </p:nvSpPr>
        <p:spPr>
          <a:xfrm>
            <a:off x="476200" y="1014275"/>
            <a:ext cx="1216200" cy="49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Papers &amp; Code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729450" y="2078875"/>
            <a:ext cx="76887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Bigger, Better, Faster 2023</a:t>
            </a: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Self-Predictive Representations</a:t>
            </a: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6"/>
              </a:rPr>
              <a:t>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Threads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Cross-modal Attentive Skill Learne</a:t>
            </a:r>
            <a:r>
              <a:rPr lang="en"/>
              <a:t>r- </a:t>
            </a:r>
            <a:r>
              <a:rPr lang="en" u="sng">
                <a:solidFill>
                  <a:schemeClr val="hlink"/>
                </a:solidFill>
                <a:hlinkClick r:id="rId10"/>
              </a:rPr>
              <a:t>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A Distributional Perspective on Reinforcement Learning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Dueling Network Architectures for Deep Reinforcement Learning</a:t>
            </a:r>
            <a:r>
              <a:rPr lang="en"/>
              <a:t>-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Github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Deep Reinforcement Learning with Double Q-learning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 Networks (DQN)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0" y="1561825"/>
            <a:ext cx="5433901" cy="33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4" name="Google Shape;94;p14"/>
          <p:cNvSpPr txBox="1"/>
          <p:nvPr/>
        </p:nvSpPr>
        <p:spPr>
          <a:xfrm>
            <a:off x="5660950" y="1470550"/>
            <a:ext cx="34830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Comparable/Superhuman on the majority of Atari 2600 games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But: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Requires </a:t>
            </a: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38 days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data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Single modality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790200" y="4755925"/>
            <a:ext cx="165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Mnih et al. 2015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Q-Learning (DQN)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643025"/>
            <a:ext cx="7688700" cy="3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a neural network to estimate the Q value of each 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 experience (state, action, reward) in replay buffer and sample in mini-batches when performing gradient descent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Where             is a version of the network with “stale”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stabilizes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931" t="0"/>
          <a:stretch/>
        </p:blipFill>
        <p:spPr>
          <a:xfrm>
            <a:off x="1267825" y="2458025"/>
            <a:ext cx="6341251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7609075" y="4694075"/>
            <a:ext cx="144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Mnih et al. 2015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9975" y="3261319"/>
            <a:ext cx="3238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05650" y="1703450"/>
            <a:ext cx="7688400" cy="17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DQN Improvements</a:t>
            </a:r>
            <a:endParaRPr sz="4000"/>
          </a:p>
        </p:txBody>
      </p:sp>
      <p:sp>
        <p:nvSpPr>
          <p:cNvPr id="110" name="Google Shape;110;p16"/>
          <p:cNvSpPr/>
          <p:nvPr/>
        </p:nvSpPr>
        <p:spPr>
          <a:xfrm>
            <a:off x="476200" y="1014275"/>
            <a:ext cx="1216200" cy="49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N-step learning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1603400" y="1494675"/>
            <a:ext cx="593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Idea: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Look further ahead at ground-truth rewards to improve training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931" t="0"/>
          <a:stretch/>
        </p:blipFill>
        <p:spPr>
          <a:xfrm>
            <a:off x="1456325" y="2326125"/>
            <a:ext cx="6341251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50" y="3275925"/>
            <a:ext cx="8839200" cy="1141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DQN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5091" r="3492" t="11652"/>
          <a:stretch/>
        </p:blipFill>
        <p:spPr>
          <a:xfrm>
            <a:off x="1976774" y="2918850"/>
            <a:ext cx="4978575" cy="24056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b="7116" l="0" r="0" t="23255"/>
          <a:stretch/>
        </p:blipFill>
        <p:spPr>
          <a:xfrm>
            <a:off x="1040600" y="2191500"/>
            <a:ext cx="6597075" cy="4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779550" y="1429550"/>
            <a:ext cx="640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Idea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reduce over-estimation of Q-values by using the online network for action selection of the Q-learning target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7371350" y="632850"/>
            <a:ext cx="188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5"/>
              </a:rPr>
              <a:t>Hasselt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et al. 2015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105125" y="3290350"/>
            <a:ext cx="3978900" cy="178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105125" y="1385350"/>
            <a:ext cx="3978900" cy="178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Dueling DQN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3176" r="5004" t="9982"/>
          <a:stretch/>
        </p:blipFill>
        <p:spPr>
          <a:xfrm>
            <a:off x="4210475" y="481325"/>
            <a:ext cx="4906426" cy="3442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50211" l="0" r="6568" t="0"/>
          <a:stretch/>
        </p:blipFill>
        <p:spPr>
          <a:xfrm>
            <a:off x="228600" y="1701450"/>
            <a:ext cx="3649125" cy="14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079925" y="1400075"/>
            <a:ext cx="192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Regular Q-network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3403" r="6563" t="50211"/>
          <a:stretch/>
        </p:blipFill>
        <p:spPr>
          <a:xfrm>
            <a:off x="304800" y="3581925"/>
            <a:ext cx="3516350" cy="14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1079925" y="3305075"/>
            <a:ext cx="192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Dueling Q-network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7609500" y="104300"/>
            <a:ext cx="16188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Wang et al. 2016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5750" y="4012147"/>
            <a:ext cx="3649125" cy="109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DQN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2434591"/>
            <a:ext cx="4543975" cy="30899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8" name="Google Shape;148;p20"/>
          <p:cNvSpPr txBox="1"/>
          <p:nvPr/>
        </p:nvSpPr>
        <p:spPr>
          <a:xfrm>
            <a:off x="1628075" y="1546225"/>
            <a:ext cx="593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Idea: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Approximate the distribution of each Q value instead of the expected value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7021400" y="663300"/>
            <a:ext cx="19611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Bellemare et al. 2017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Prioritized Experience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9450" y="1545475"/>
            <a:ext cx="35811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/>
              <a:t>Idea:</a:t>
            </a:r>
            <a:r>
              <a:rPr lang="en" sz="1700"/>
              <a:t> Sample experiences from replay buffer in proportion to their corresponding RL loss</a:t>
            </a:r>
            <a:endParaRPr sz="1700"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700" y="1666175"/>
            <a:ext cx="4288724" cy="3477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rgbClr val="000000">
                <a:alpha val="50000"/>
              </a:srgbClr>
            </a:outerShdw>
          </a:effectLst>
        </p:spPr>
      </p:pic>
      <p:sp>
        <p:nvSpPr>
          <p:cNvPr id="157" name="Google Shape;157;p21"/>
          <p:cNvSpPr txBox="1"/>
          <p:nvPr/>
        </p:nvSpPr>
        <p:spPr>
          <a:xfrm>
            <a:off x="231250" y="4597700"/>
            <a:ext cx="1480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Schaul et al. 2016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