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9" autoAdjust="0"/>
    <p:restoredTop sz="94660"/>
  </p:normalViewPr>
  <p:slideViewPr>
    <p:cSldViewPr snapToGrid="0">
      <p:cViewPr varScale="1">
        <p:scale>
          <a:sx n="109" d="100"/>
          <a:sy n="109" d="100"/>
        </p:scale>
        <p:origin x="84" y="798"/>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 Id="rId2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jrosenthal@jhu.edu"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oogle.com" TargetMode="External" /><Relationship Id="rId4" Type="http://schemas.openxmlformats.org/officeDocument/2006/relationships/hyperlink" Target="http://www.google.com" TargetMode="External" /><Relationship Id="rId5" Type="http://schemas.openxmlformats.org/officeDocument/2006/relationships/hyperlink" Target="http://www.google.com" TargetMode="External" /><Relationship Id="rId2" Type="http://schemas.openxmlformats.org/officeDocument/2006/relationships/image" Target="../media/image9.jp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jp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jp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rstudio.com" TargetMode="External" /><Relationship Id="rId2" Type="http://schemas.openxmlformats.org/officeDocument/2006/relationships/image" Target="../media/image9.jp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rud.is/b/wp-content/uploads/2016/02/RStudio.png" TargetMode="External" /><Relationship Id="rId4" Type="http://schemas.openxmlformats.org/officeDocument/2006/relationships/hyperlink" Target="https://rud.is/b/wp-content/uploads/2016/02/RStudio.png" TargetMode="External" /><Relationship Id="rId5" Type="http://schemas.openxmlformats.org/officeDocument/2006/relationships/hyperlink" Target="https://rud.is/b/wp-content/uploads/2016/02/RStudio.png" TargetMode="External" /><Relationship Id="rId6" Type="http://schemas.openxmlformats.org/officeDocument/2006/relationships/hyperlink" Target="https://rud.is/b/wp-content/uploads/2016/02/RStudio.png" TargetMode="External" /><Relationship Id="rId7" Type="http://schemas.openxmlformats.org/officeDocument/2006/relationships/hyperlink" Target="https://rud.is/b/wp-content/uploads/2016/02/RStudio.png" TargetMode="External" /><Relationship Id="rId8" Type="http://schemas.openxmlformats.org/officeDocument/2006/relationships/hyperlink" Target="https://rud.is/b/wp-content/uploads/2016/02/RStudio.png" TargetMode="External" /><Relationship Id="rId9" Type="http://schemas.openxmlformats.org/officeDocument/2006/relationships/hyperlink" Target="https://rud.is/b/wp-content/uploads/2016/02/RStudio.png" TargetMode="External" /><Relationship Id="rId2" Type="http://schemas.openxmlformats.org/officeDocument/2006/relationships/image" Target="../media/image11.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pandoc.org/MANUAL.html#producing-slide-shows-with-pandoc" TargetMode="Externa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andoc.org/MANUAL.html#producing-slide-shows-with-pandoc" TargetMode="External" /><Relationship Id="rId3" Type="http://schemas.openxmlformats.org/officeDocument/2006/relationships/hyperlink" Target="http://pandoc.org/MANUAL.html#producing-slide-shows-with-pandoc"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a:t>
            </a:r>
            <a:r>
              <a:rPr/>
              <a:t> </a:t>
            </a:r>
            <a:r>
              <a:rPr/>
              <a:t>Demonstration</a:t>
            </a:r>
            <a:r>
              <a:rPr/>
              <a:t> </a:t>
            </a:r>
            <a:r>
              <a:rPr/>
              <a:t>File</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From</a:t>
            </a:r>
            <a:r>
              <a:rPr/>
              <a:t> </a:t>
            </a:r>
            <a:r>
              <a:rPr/>
              <a:t>Pandoc</a:t>
            </a:r>
            <a:r>
              <a:rPr/>
              <a:t> </a:t>
            </a:r>
            <a:r>
              <a:rPr/>
              <a:t>Markdown</a:t>
            </a:r>
            <a:r>
              <a:rPr/>
              <a:t> </a:t>
            </a:r>
            <a:r>
              <a:rPr/>
              <a:t>to</a:t>
            </a:r>
            <a:r>
              <a:rPr/>
              <a:t> </a:t>
            </a:r>
            <a:r>
              <a:rPr/>
              <a:t>Powerpoint</a:t>
            </a:r>
            <a:br/>
            <a:br/>
            <a:r>
              <a:rPr/>
              <a:t>Jesse</a:t>
            </a:r>
            <a:r>
              <a:rPr/>
              <a:t> </a:t>
            </a:r>
            <a:r>
              <a:rPr/>
              <a:t>Rosenthal</a:t>
            </a:r>
            <a:r>
              <a:rPr/>
              <a:t> </a:t>
            </a:r>
            <a:r>
              <a:rPr>
                <a:hlinkClick r:id="rId2"/>
              </a:rPr>
              <a:t>jrosenthal@jhu.edu</a:t>
            </a:r>
          </a:p>
        </p:txBody>
      </p:sp>
      <p:sp>
        <p:nvSpPr>
          <p:cNvPr id="4" name="Date Placeholder 3"/>
          <p:cNvSpPr>
            <a:spLocks noGrp="1"/>
          </p:cNvSpPr>
          <p:nvPr>
            <p:ph type="dt" sz="half" idx="10"/>
          </p:nvPr>
        </p:nvSpPr>
        <p:spPr/>
        <p:txBody>
          <a:bodyPr/>
          <a:lstStyle/>
          <a:p>
            <a:pPr lvl="0" marL="0" indent="0">
              <a:buNone/>
            </a:pPr>
            <a:r>
              <a:rPr/>
              <a:t>December</a:t>
            </a:r>
            <a:r>
              <a:rPr/>
              <a:t> </a:t>
            </a:r>
            <a:r>
              <a:rPr/>
              <a:t>6,</a:t>
            </a:r>
            <a:r>
              <a:rPr/>
              <a:t> </a:t>
            </a:r>
            <a:r>
              <a:rPr/>
              <a:t>2017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And</a:t>
            </a:r>
            <a:r>
              <a:rPr/>
              <a:t> </a:t>
            </a:r>
            <a:r>
              <a:rPr/>
              <a:t>a</a:t>
            </a:r>
            <a:r>
              <a:rPr/>
              <a:t> </a:t>
            </a:r>
            <a:r>
              <a:rPr/>
              <a:t>Blockquote:</a:t>
            </a:r>
          </a:p>
        </p:txBody>
      </p:sp>
      <p:sp>
        <p:nvSpPr>
          <p:cNvPr id="3" name="Content Placeholder 2"/>
          <p:cNvSpPr>
            <a:spLocks noGrp="1"/>
          </p:cNvSpPr>
          <p:nvPr>
            <p:ph idx="1"/>
          </p:nvPr>
        </p:nvSpPr>
        <p:spPr/>
        <p:txBody>
          <a:bodyPr/>
          <a:lstStyle/>
          <a:p>
            <a:pPr lvl="0" marL="0" indent="0">
              <a:buNone/>
            </a:pPr>
            <a:r>
              <a:rPr/>
              <a:t>Someone once said:</a:t>
            </a:r>
          </a:p>
          <a:p>
            <a:pPr lvl="0" marL="1270000" indent="0">
              <a:buNone/>
            </a:pPr>
            <a:r>
              <a:rPr sz="2000"/>
              <a:t>Maecenas ex quam, elementum vel augue in, dignissim pellentesque enim. Nunc sed dignissim sem, eget semper metus. Ut faucibus dolor ac nunc blandit, non egestas risus consequat. Quisque sodales erat sed nisi condimentum cursus. Maecenas egestas varius magna. Morbi at arcu at libero dictum facilisis ac nec tellus. Nam id dignissim est, vitae volutpat tellus. Quisque vitae lorem congue, interdum leo vitae, gravida tellus. Curabitur nulla neque, rhoncus eu erat sit amet, malesuada elementum nisl. Praesent pretium turpis in dignissim pretium.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Images</a:t>
            </a:r>
            <a:r>
              <a:rPr/>
              <a:t> </a:t>
            </a:r>
            <a:r>
              <a:rPr/>
              <a:t>and</a:t>
            </a:r>
            <a:r>
              <a:rPr/>
              <a:t> </a:t>
            </a:r>
            <a:r>
              <a:rPr/>
              <a:t>Tables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things</a:t>
            </a:r>
            <a:r>
              <a:rPr/>
              <a:t> </a:t>
            </a:r>
            <a:r>
              <a:rPr/>
              <a:t>to</a:t>
            </a:r>
            <a:r>
              <a:rPr/>
              <a:t> </a:t>
            </a:r>
            <a:r>
              <a:rPr/>
              <a:t>know</a:t>
            </a:r>
          </a:p>
        </p:txBody>
      </p:sp>
      <p:sp>
        <p:nvSpPr>
          <p:cNvPr id="3" name="Content Placeholder 2"/>
          <p:cNvSpPr>
            <a:spLocks noGrp="1"/>
          </p:cNvSpPr>
          <p:nvPr>
            <p:ph idx="1"/>
          </p:nvPr>
        </p:nvSpPr>
        <p:spPr/>
        <p:txBody>
          <a:bodyPr/>
          <a:lstStyle/>
          <a:p>
            <a:pPr lvl="1"/>
            <a:r>
              <a:rPr/>
              <a:t>Images and tables always create new slides (there would be no way to place them properly with text boxes of arbtrary length.)</a:t>
            </a:r>
          </a:p>
          <a:p>
            <a:pPr lvl="1"/>
            <a:r>
              <a:rPr/>
              <a:t>They can both have slide headers (made using second-level headers in markdown) and captions.</a:t>
            </a:r>
          </a:p>
          <a:p>
            <a:pPr lvl="1"/>
            <a:r>
              <a:rPr/>
              <a:t>Captions may include links.</a:t>
            </a:r>
          </a:p>
          <a:p>
            <a:pPr lvl="1"/>
            <a:r>
              <a:rPr/>
              <a:t>Images may be pulled from the local filesystem or the internet.</a:t>
            </a:r>
          </a:p>
          <a:p>
            <a:pPr lvl="1"/>
            <a:r>
              <a:rPr/>
              <a:t>Images will be sized appropriately for the slide (and will make room for headers or captions, if they are there).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Image</a:t>
            </a:r>
            <a:r>
              <a:rPr/>
              <a:t> </a:t>
            </a:r>
            <a:r>
              <a:rPr/>
              <a:t>with</a:t>
            </a:r>
            <a:r>
              <a:rPr/>
              <a:t> </a:t>
            </a:r>
            <a:r>
              <a:rPr/>
              <a:t>A</a:t>
            </a:r>
            <a:r>
              <a:rPr/>
              <a:t> </a:t>
            </a:r>
            <a:r>
              <a:rPr/>
              <a:t>Header</a:t>
            </a:r>
            <a:r>
              <a:rPr/>
              <a:t> </a:t>
            </a:r>
            <a:r>
              <a:rPr/>
              <a:t>and</a:t>
            </a:r>
            <a:r>
              <a:rPr/>
              <a:t> </a:t>
            </a:r>
            <a:r>
              <a:rPr/>
              <a:t>Caption</a:t>
            </a:r>
          </a:p>
        </p:txBody>
      </p:sp>
      <p:pic>
        <p:nvPicPr>
          <p:cNvPr descr="lebron_frown.jpg" id="0" name="Picture 1"/>
          <p:cNvPicPr>
            <a:picLocks noGrp="1" noChangeAspect="1"/>
          </p:cNvPicPr>
          <p:nvPr/>
        </p:nvPicPr>
        <p:blipFill>
          <a:blip r:embed="rId2"/>
          <a:stretch>
            <a:fillRect/>
          </a:stretch>
        </p:blipFill>
        <p:spPr bwMode="auto">
          <a:xfrm>
            <a:off x="2489200" y="2044700"/>
            <a:ext cx="6134100" cy="3683000"/>
          </a:xfrm>
          <a:prstGeom prst="rect">
            <a:avLst/>
          </a:prstGeom>
          <a:noFill/>
          <a:ln w="9525">
            <a:noFill/>
            <a:headEnd/>
            <a:tailEnd/>
          </a:ln>
        </p:spPr>
      </p:pic>
      <p:sp>
        <p:nvSpPr>
          <p:cNvPr id="1" name="TextBox 3"/>
          <p:cNvSpPr txBox="1"/>
          <p:nvPr/>
        </p:nvSpPr>
        <p:spPr>
          <a:xfrm>
            <a:off x="1092200" y="5727700"/>
            <a:ext cx="8940800" cy="508000"/>
          </a:xfrm>
          <a:prstGeom prst="rect">
            <a:avLst/>
          </a:prstGeom>
          <a:noFill/>
        </p:spPr>
        <p:txBody>
          <a:bodyPr/>
          <a:lstStyle/>
          <a:p>
            <a:pPr lvl="0" marL="0" indent="0" algn="ctr">
              <a:buNone/>
            </a:pPr>
            <a:r>
              <a:rPr>
                <a:hlinkClick r:id="rId3"/>
              </a:rPr>
              <a:t>Frowning</a:t>
            </a:r>
            <a:r>
              <a:rPr>
                <a:hlinkClick r:id="rId4"/>
              </a:rPr>
              <a:t> </a:t>
            </a:r>
            <a:r>
              <a:rPr>
                <a:hlinkClick r:id="rId5"/>
              </a:rPr>
              <a:t>Lebron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Image</a:t>
            </a:r>
            <a:r>
              <a:rPr/>
              <a:t> </a:t>
            </a:r>
            <a:r>
              <a:rPr/>
              <a:t>with</a:t>
            </a:r>
            <a:r>
              <a:rPr/>
              <a:t> </a:t>
            </a:r>
            <a:r>
              <a:rPr/>
              <a:t>No</a:t>
            </a:r>
            <a:r>
              <a:rPr/>
              <a:t> </a:t>
            </a:r>
            <a:r>
              <a:rPr/>
              <a:t>Caption</a:t>
            </a:r>
          </a:p>
        </p:txBody>
      </p:sp>
      <p:pic>
        <p:nvPicPr>
          <p:cNvPr descr="lebron_frown.jpg" id="0" name="Picture 1"/>
          <p:cNvPicPr>
            <a:picLocks noGrp="1" noChangeAspect="1"/>
          </p:cNvPicPr>
          <p:nvPr/>
        </p:nvPicPr>
        <p:blipFill>
          <a:blip r:embed="rId2"/>
          <a:stretch>
            <a:fillRect/>
          </a:stretch>
        </p:blipFill>
        <p:spPr bwMode="auto">
          <a:xfrm>
            <a:off x="2070100" y="2044700"/>
            <a:ext cx="6985000" cy="4191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bron_frown.jpg" id="0" name="Picture 1"/>
          <p:cNvPicPr>
            <a:picLocks noGrp="1" noChangeAspect="1"/>
          </p:cNvPicPr>
          <p:nvPr/>
        </p:nvPicPr>
        <p:blipFill>
          <a:blip r:embed="rId2"/>
          <a:stretch>
            <a:fillRect/>
          </a:stretch>
        </p:blipFill>
        <p:spPr bwMode="auto">
          <a:xfrm>
            <a:off x="2489200" y="2044700"/>
            <a:ext cx="6134100" cy="3683000"/>
          </a:xfrm>
          <a:prstGeom prst="rect">
            <a:avLst/>
          </a:prstGeom>
          <a:noFill/>
          <a:ln w="9525">
            <a:noFill/>
            <a:headEnd/>
            <a:tailEnd/>
          </a:ln>
        </p:spPr>
      </p:pic>
      <p:sp>
        <p:nvSpPr>
          <p:cNvPr id="1" name="TextBox 3"/>
          <p:cNvSpPr txBox="1"/>
          <p:nvPr/>
        </p:nvSpPr>
        <p:spPr>
          <a:xfrm>
            <a:off x="1092200" y="5727700"/>
            <a:ext cx="8940800" cy="508000"/>
          </a:xfrm>
          <a:prstGeom prst="rect">
            <a:avLst/>
          </a:prstGeom>
          <a:noFill/>
        </p:spPr>
        <p:txBody>
          <a:bodyPr/>
          <a:lstStyle/>
          <a:p>
            <a:pPr lvl="0" marL="0" indent="0" algn="ctr">
              <a:buNone/>
            </a:pPr>
            <a:r>
              <a:rPr/>
              <a:t>No</a:t>
            </a:r>
            <a:r>
              <a:rPr/>
              <a:t> </a:t>
            </a:r>
            <a:r>
              <a:rPr/>
              <a:t>Header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linked</a:t>
            </a:r>
            <a:r>
              <a:rPr/>
              <a:t> </a:t>
            </a:r>
            <a:r>
              <a:rPr/>
              <a:t>Image</a:t>
            </a:r>
            <a:r>
              <a:rPr/>
              <a:t> </a:t>
            </a:r>
            <a:r>
              <a:rPr/>
              <a:t>With</a:t>
            </a:r>
            <a:r>
              <a:rPr/>
              <a:t> </a:t>
            </a:r>
            <a:r>
              <a:rPr/>
              <a:t>a</a:t>
            </a:r>
            <a:r>
              <a:rPr/>
              <a:t> </a:t>
            </a:r>
            <a:r>
              <a:rPr/>
              <a:t>Header</a:t>
            </a:r>
          </a:p>
        </p:txBody>
      </p:sp>
      <p:pic>
        <p:nvPicPr>
          <p:cNvPr descr="lebron_frown.jpg" id="0" name="Picture 1">
            <a:hlinkClick r:id="rId3"/>
          </p:cNvPr>
          <p:cNvPicPr>
            <a:picLocks noGrp="1" noChangeAspect="1"/>
          </p:cNvPicPr>
          <p:nvPr/>
        </p:nvPicPr>
        <p:blipFill>
          <a:blip r:embed="rId2"/>
          <a:stretch>
            <a:fillRect/>
          </a:stretch>
        </p:blipFill>
        <p:spPr bwMode="auto">
          <a:xfrm>
            <a:off x="2489200" y="2044700"/>
            <a:ext cx="6134100" cy="3683000"/>
          </a:xfrm>
          <a:prstGeom prst="rect">
            <a:avLst/>
          </a:prstGeom>
          <a:noFill/>
          <a:ln w="9525">
            <a:noFill/>
            <a:headEnd/>
            <a:tailEnd/>
          </a:ln>
        </p:spPr>
      </p:pic>
      <p:sp>
        <p:nvSpPr>
          <p:cNvPr id="1" name="TextBox 3"/>
          <p:cNvSpPr txBox="1"/>
          <p:nvPr/>
        </p:nvSpPr>
        <p:spPr>
          <a:xfrm>
            <a:off x="1092200" y="5727700"/>
            <a:ext cx="8940800" cy="508000"/>
          </a:xfrm>
          <a:prstGeom prst="rect">
            <a:avLst/>
          </a:prstGeom>
          <a:noFill/>
        </p:spPr>
        <p:txBody>
          <a:bodyPr/>
          <a:lstStyle/>
          <a:p>
            <a:pPr lvl="0" marL="0" indent="0" algn="ctr">
              <a:buNone/>
            </a:pPr>
            <a:r>
              <a:rPr/>
              <a:t>Frowning</a:t>
            </a:r>
            <a:r>
              <a:rPr/>
              <a:t> </a:t>
            </a:r>
            <a:r>
              <a:rPr/>
              <a:t>LeBron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Vertical</a:t>
            </a:r>
            <a:r>
              <a:rPr/>
              <a:t> </a:t>
            </a:r>
            <a:r>
              <a:rPr/>
              <a:t>image</a:t>
            </a:r>
          </a:p>
        </p:txBody>
      </p:sp>
      <p:pic>
        <p:nvPicPr>
          <p:cNvPr descr="succulents.png" id="0" name="Picture 1"/>
          <p:cNvPicPr>
            <a:picLocks noGrp="1" noChangeAspect="1"/>
          </p:cNvPicPr>
          <p:nvPr/>
        </p:nvPicPr>
        <p:blipFill>
          <a:blip r:embed="rId2"/>
          <a:stretch>
            <a:fillRect/>
          </a:stretch>
        </p:blipFill>
        <p:spPr bwMode="auto">
          <a:xfrm>
            <a:off x="4191000" y="2044700"/>
            <a:ext cx="2743200" cy="3683000"/>
          </a:xfrm>
          <a:prstGeom prst="rect">
            <a:avLst/>
          </a:prstGeom>
          <a:noFill/>
          <a:ln w="9525">
            <a:noFill/>
            <a:headEnd/>
            <a:tailEnd/>
          </a:ln>
        </p:spPr>
      </p:pic>
      <p:sp>
        <p:nvSpPr>
          <p:cNvPr id="1" name="TextBox 3"/>
          <p:cNvSpPr txBox="1"/>
          <p:nvPr/>
        </p:nvSpPr>
        <p:spPr>
          <a:xfrm>
            <a:off x="1092200" y="5727700"/>
            <a:ext cx="8940800" cy="508000"/>
          </a:xfrm>
          <a:prstGeom prst="rect">
            <a:avLst/>
          </a:prstGeom>
          <a:noFill/>
        </p:spPr>
        <p:txBody>
          <a:bodyPr/>
          <a:lstStyle/>
          <a:p>
            <a:pPr lvl="0" marL="0" indent="0" algn="ctr">
              <a:buNone/>
            </a:pPr>
            <a:r>
              <a:rPr/>
              <a:t>Succulents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ucculents.png" id="0" name="Picture 1"/>
          <p:cNvPicPr>
            <a:picLocks noGrp="1" noChangeAspect="1"/>
          </p:cNvPicPr>
          <p:nvPr/>
        </p:nvPicPr>
        <p:blipFill>
          <a:blip r:embed="rId2"/>
          <a:stretch>
            <a:fillRect/>
          </a:stretch>
        </p:blipFill>
        <p:spPr bwMode="auto">
          <a:xfrm>
            <a:off x="4000500" y="2044700"/>
            <a:ext cx="3124200" cy="41910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more</a:t>
            </a:r>
            <a:r>
              <a:rPr/>
              <a:t> </a:t>
            </a:r>
            <a:r>
              <a:rPr/>
              <a:t>thing</a:t>
            </a:r>
            <a:r>
              <a:rPr/>
              <a:t> </a:t>
            </a:r>
            <a:r>
              <a:rPr/>
              <a:t>to</a:t>
            </a:r>
            <a:r>
              <a:rPr/>
              <a:t> </a:t>
            </a:r>
            <a:r>
              <a:rPr/>
              <a:t>know</a:t>
            </a:r>
          </a:p>
        </p:txBody>
      </p:sp>
      <p:sp>
        <p:nvSpPr>
          <p:cNvPr id="3" name="Content Placeholder 2"/>
          <p:cNvSpPr>
            <a:spLocks noGrp="1"/>
          </p:cNvSpPr>
          <p:nvPr>
            <p:ph idx="1"/>
          </p:nvPr>
        </p:nvSpPr>
        <p:spPr/>
        <p:txBody>
          <a:bodyPr/>
          <a:lstStyle/>
          <a:p>
            <a:pPr lvl="1"/>
            <a:r>
              <a:rPr/>
              <a:t>Auto-sizing and placement of images from the internet will require a bit more work, but will be done very soon.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a:t>
            </a:r>
            <a:r>
              <a:rPr/>
              <a:t> </a:t>
            </a:r>
            <a:r>
              <a:rPr/>
              <a:t>Toplevel</a:t>
            </a:r>
            <a:r>
              <a:rPr/>
              <a:t> </a:t>
            </a:r>
            <a:r>
              <a:rPr/>
              <a:t>Section</a:t>
            </a:r>
            <a:r>
              <a:rPr/>
              <a:t> </a:t>
            </a:r>
            <a:r>
              <a:rPr/>
              <a:t>Is</a:t>
            </a:r>
            <a:r>
              <a:rPr/>
              <a:t> </a:t>
            </a:r>
            <a:r>
              <a:rPr/>
              <a:t>A</a:t>
            </a:r>
            <a:r>
              <a:rPr/>
              <a:t> </a:t>
            </a:r>
            <a:r>
              <a:rPr/>
              <a:t>Title</a:t>
            </a:r>
            <a:r>
              <a:rPr/>
              <a:t> </a:t>
            </a:r>
            <a:r>
              <a:rPr/>
              <a:t>Slide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the</a:t>
            </a:r>
            <a:r>
              <a:rPr/>
              <a:t> </a:t>
            </a:r>
            <a:r>
              <a:rPr/>
              <a:t>Internet</a:t>
            </a:r>
            <a:r>
              <a:rPr/>
              <a:t> </a:t>
            </a:r>
            <a:r>
              <a:rPr/>
              <a:t>(link</a:t>
            </a:r>
            <a:r>
              <a:rPr/>
              <a:t> </a:t>
            </a:r>
            <a:r>
              <a:rPr/>
              <a:t>in</a:t>
            </a:r>
            <a:r>
              <a:rPr/>
              <a:t> </a:t>
            </a:r>
            <a:r>
              <a:rPr/>
              <a:t>caption)</a:t>
            </a:r>
          </a:p>
        </p:txBody>
      </p:sp>
      <p:pic>
        <p:nvPicPr>
          <p:cNvPr descr="https://rud.is/b/wp-content/uploads/2016/02/RStudio.png" id="0" name="Picture 1"/>
          <p:cNvPicPr>
            <a:picLocks noGrp="1" noChangeAspect="1"/>
          </p:cNvPicPr>
          <p:nvPr/>
        </p:nvPicPr>
        <p:blipFill>
          <a:blip r:embed="rId2"/>
          <a:stretch>
            <a:fillRect/>
          </a:stretch>
        </p:blipFill>
        <p:spPr bwMode="auto">
          <a:xfrm>
            <a:off x="3225800" y="2044700"/>
            <a:ext cx="4686300" cy="3683000"/>
          </a:xfrm>
          <a:prstGeom prst="rect">
            <a:avLst/>
          </a:prstGeom>
          <a:noFill/>
          <a:ln w="9525">
            <a:noFill/>
            <a:headEnd/>
            <a:tailEnd/>
          </a:ln>
        </p:spPr>
      </p:pic>
      <p:sp>
        <p:nvSpPr>
          <p:cNvPr id="1" name="TextBox 3"/>
          <p:cNvSpPr txBox="1"/>
          <p:nvPr/>
        </p:nvSpPr>
        <p:spPr>
          <a:xfrm>
            <a:off x="1092200" y="5727700"/>
            <a:ext cx="8940800" cy="508000"/>
          </a:xfrm>
          <a:prstGeom prst="rect">
            <a:avLst/>
          </a:prstGeom>
          <a:noFill/>
        </p:spPr>
        <p:txBody>
          <a:bodyPr/>
          <a:lstStyle/>
          <a:p>
            <a:pPr lvl="0" marL="0" indent="0" algn="ctr">
              <a:buNone/>
            </a:pPr>
            <a:r>
              <a:rPr>
                <a:hlinkClick r:id="rId3"/>
              </a:rPr>
              <a:t>Go</a:t>
            </a:r>
            <a:r>
              <a:rPr>
                <a:hlinkClick r:id="rId4"/>
              </a:rPr>
              <a:t> </a:t>
            </a:r>
            <a:r>
              <a:rPr>
                <a:hlinkClick r:id="rId5"/>
              </a:rPr>
              <a:t>to</a:t>
            </a:r>
            <a:r>
              <a:rPr>
                <a:hlinkClick r:id="rId6"/>
              </a:rPr>
              <a:t> </a:t>
            </a:r>
            <a:r>
              <a:rPr>
                <a:hlinkClick r:id="rId7"/>
              </a:rPr>
              <a:t>Image</a:t>
            </a:r>
            <a:r>
              <a:rPr>
                <a:hlinkClick r:id="rId8"/>
              </a:rPr>
              <a:t> </a:t>
            </a:r>
            <a:r>
              <a:rPr>
                <a:hlinkClick r:id="rId9"/>
              </a:rPr>
              <a:t>source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Table,</a:t>
            </a:r>
            <a:r>
              <a:rPr/>
              <a:t> </a:t>
            </a:r>
            <a:r>
              <a:rPr/>
              <a:t>with</a:t>
            </a:r>
            <a:r>
              <a:rPr/>
              <a:t> </a:t>
            </a:r>
            <a:r>
              <a:rPr/>
              <a:t>a</a:t>
            </a:r>
            <a:r>
              <a:rPr/>
              <a:t> </a:t>
            </a:r>
            <a:r>
              <a:rPr/>
              <a:t>caption</a:t>
            </a:r>
          </a:p>
        </p:txBody>
      </p:sp>
      <p:graphicFrame>
        <p:nvGraphicFramePr>
          <p:cNvPr id="6" name="Content Placeholder 5"/>
          <p:cNvGraphicFramePr>
            <a:graphicFrameLocks noGrp="1"/>
          </p:cNvGraphicFramePr>
          <p:nvPr>
            <p:ph idx="1"/>
          </p:nvPr>
        </p:nvGraphicFramePr>
        <p:xfrm>
          <a:off x="1092200" y="2044700"/>
          <a:ext cx="8940800" cy="3683000"/>
        </p:xfrm>
        <a:graphic>
          <a:graphicData uri="http://schemas.openxmlformats.org/drawingml/2006/table">
            <a:tbl>
              <a:tblPr firstRow="1" bandRow="1">
                <a:tableStyleId>{5C22544A-7EE6-4342-B048-85BDC9FD1C3A}</a:tableStyleId>
              </a:tblPr>
              <a:tblGrid>
                <a:gridCol w="2235200"/>
                <a:gridCol w="2235200"/>
                <a:gridCol w="2235200"/>
                <a:gridCol w="2235200"/>
              </a:tblGrid>
              <a:tr h="0">
                <a:tc>
                  <a:txBody>
                    <a:bodyPr/>
                    <a:lstStyle/>
                    <a:p>
                      <a:pPr lvl="0" marL="0" indent="0">
                        <a:buNone/>
                      </a:pPr>
                      <a:r>
                        <a:rPr/>
                        <a:t>Right</a:t>
                      </a:r>
                      <a:r>
                        <a:rPr/>
                        <a:t> </a:t>
                      </a:r>
                      <a:r>
                        <a:rPr/>
                        <a:t>Le</a:t>
                      </a:r>
                    </a:p>
                  </a:txBody>
                  <a:tcPr/>
                </a:tc>
                <a:tc>
                  <a:txBody>
                    <a:bodyPr/>
                    <a:lstStyle/>
                    <a:p>
                      <a:pPr lvl="0" marL="0" indent="0" algn="l">
                        <a:buNone/>
                      </a:pPr>
                      <a:r>
                        <a:rPr/>
                        <a:t>ft</a:t>
                      </a:r>
                    </a:p>
                  </a:txBody>
                  <a:tcPr/>
                </a:tc>
                <a:tc>
                  <a:txBody>
                    <a:bodyPr/>
                    <a:lstStyle/>
                    <a:p>
                      <a:pPr lvl="0" marL="0" indent="0">
                        <a:buNone/>
                      </a:pPr>
                      <a:r>
                        <a:rPr/>
                        <a:t>Center</a:t>
                      </a:r>
                      <a:r>
                        <a:rPr/>
                        <a:t> </a:t>
                      </a:r>
                      <a:r>
                        <a:rPr/>
                        <a:t>De</a:t>
                      </a:r>
                    </a:p>
                  </a:txBody>
                  <a:tcPr/>
                </a:tc>
                <a:tc>
                  <a:txBody>
                    <a:bodyPr/>
                    <a:lstStyle/>
                    <a:p>
                      <a:pPr lvl="0" marL="0" indent="0" algn="l">
                        <a:buNone/>
                      </a:pPr>
                      <a:r>
                        <a:rPr/>
                        <a:t>fault</a:t>
                      </a:r>
                    </a:p>
                  </a:txBody>
                  <a:tcPr/>
                </a:tc>
              </a:tr>
              <a:tr h="0">
                <a:tc>
                  <a:txBody>
                    <a:bodyPr/>
                    <a:lstStyle/>
                    <a:p>
                      <a:pPr lvl="0" marL="0" indent="0">
                        <a:buNone/>
                      </a:pPr>
                      <a:r>
                        <a:rPr/>
                        <a:t>12</a:t>
                      </a:r>
                      <a:r>
                        <a:rPr/>
                        <a:t> </a:t>
                      </a:r>
                      <a:r>
                        <a:rPr/>
                        <a:t>12</a:t>
                      </a:r>
                    </a:p>
                  </a:txBody>
                </a:tc>
                <a:tc>
                  <a:txBody>
                    <a:bodyPr/>
                    <a:lstStyle/>
                    <a:p>
                      <a:pPr lvl="0" marL="0" indent="0" algn="l">
                        <a:buNone/>
                      </a:pPr>
                      <a:r>
                        <a:rPr/>
                        <a:t>12</a:t>
                      </a:r>
                    </a:p>
                  </a:txBody>
                </a:tc>
                <a:tc>
                  <a:txBody>
                    <a:bodyPr/>
                    <a:lstStyle/>
                    <a:p>
                      <a:pPr lvl="0" marL="0" indent="0">
                        <a:buNone/>
                      </a:pPr>
                      <a:r>
                        <a:rPr/>
                        <a:t>1</a:t>
                      </a:r>
                    </a:p>
                  </a:txBody>
                </a:tc>
                <a:tc>
                  <a:txBody>
                    <a:bodyPr/>
                    <a:lstStyle/>
                    <a:p>
                      <a:pPr lvl="0" marL="0" indent="0" algn="l">
                        <a:buNone/>
                      </a:pPr>
                      <a:r>
                        <a:rPr/>
                        <a:t>2</a:t>
                      </a:r>
                    </a:p>
                  </a:txBody>
                </a:tc>
              </a:tr>
              <a:tr h="0">
                <a:tc>
                  <a:txBody>
                    <a:bodyPr/>
                    <a:lstStyle/>
                    <a:p>
                      <a:pPr lvl="0" marL="0" indent="0">
                        <a:buNone/>
                      </a:pPr>
                      <a:r>
                        <a:rPr/>
                        <a:t>123</a:t>
                      </a:r>
                      <a:r>
                        <a:rPr/>
                        <a:t> </a:t>
                      </a:r>
                      <a:r>
                        <a:rPr/>
                        <a:t>123</a:t>
                      </a:r>
                    </a:p>
                  </a:txBody>
                </a:tc>
                <a:tc>
                  <a:txBody>
                    <a:bodyPr/>
                    <a:lstStyle/>
                    <a:p>
                      <a:pPr lvl="0" marL="0" indent="0" algn="l">
                        <a:buNone/>
                      </a:pPr>
                      <a:r>
                        <a:rPr/>
                        <a:t>1</a:t>
                      </a:r>
                    </a:p>
                  </a:txBody>
                </a:tc>
                <a:tc>
                  <a:txBody>
                    <a:bodyPr/>
                    <a:lstStyle/>
                    <a:p>
                      <a:pPr lvl="0" marL="0" indent="0">
                        <a:buNone/>
                      </a:pPr>
                      <a:r>
                        <a:rPr/>
                        <a:t>23</a:t>
                      </a:r>
                      <a:r>
                        <a:rPr/>
                        <a:t> </a:t>
                      </a:r>
                      <a:r>
                        <a:rPr/>
                        <a:t>1</a:t>
                      </a:r>
                    </a:p>
                  </a:txBody>
                </a:tc>
                <a:tc>
                  <a:txBody>
                    <a:bodyPr/>
                    <a:lstStyle/>
                    <a:p>
                      <a:pPr lvl="0" marL="0" indent="0" algn="l">
                        <a:buNone/>
                      </a:pPr>
                      <a:r>
                        <a:rPr/>
                        <a:t>23</a:t>
                      </a:r>
                    </a:p>
                  </a:txBody>
                </a:tc>
              </a:tr>
              <a:tr h="0">
                <a:tc>
                  <a:txBody>
                    <a:bodyPr/>
                    <a:lstStyle/>
                    <a:p>
                      <a:pPr lvl="0" marL="0" indent="0">
                        <a:buNone/>
                      </a:pPr>
                      <a:r>
                        <a:rPr/>
                        <a:t>1</a:t>
                      </a:r>
                      <a:r>
                        <a:rPr/>
                        <a:t> </a:t>
                      </a:r>
                      <a:r>
                        <a:rPr/>
                        <a:t>1</a:t>
                      </a:r>
                    </a:p>
                  </a:txBody>
                </a:tc>
                <a:tc>
                  <a:txBody>
                    <a:bodyPr/>
                    <a:lstStyle/>
                    <a:p>
                      <a:pPr lvl="0" marL="0" indent="0" algn="l">
                        <a:buNone/>
                      </a:pPr>
                      <a:r>
                        <a:rPr/>
                        <a:t>1</a:t>
                      </a:r>
                    </a:p>
                  </a:txBody>
                </a:tc>
                <a:tc>
                  <a:txBody>
                    <a:bodyPr/>
                    <a:lstStyle/>
                    <a:p>
                      <a:pPr lvl="0" marL="0" indent="0">
                        <a:buNone/>
                      </a:pPr>
                      <a:r>
                        <a:rPr/>
                        <a:t>1</a:t>
                      </a:r>
                    </a:p>
                  </a:txBody>
                </a:tc>
                <a:tc>
                  <a:txBody>
                    <a:bodyPr/>
                    <a:lstStyle/>
                    <a:p>
                      <a:endParaRPr/>
                    </a:p>
                  </a:txBody>
                </a:tc>
              </a:tr>
            </a:tbl>
          </a:graphicData>
        </a:graphic>
      </p:graphicFrame>
      <p:sp>
        <p:nvSpPr>
          <p:cNvPr id="1" name="TextBox 3"/>
          <p:cNvSpPr txBox="1"/>
          <p:nvPr/>
        </p:nvSpPr>
        <p:spPr>
          <a:xfrm>
            <a:off x="1092200" y="5727700"/>
            <a:ext cx="8940800" cy="508000"/>
          </a:xfrm>
          <a:prstGeom prst="rect">
            <a:avLst/>
          </a:prstGeom>
          <a:noFill/>
        </p:spPr>
        <p:txBody>
          <a:bodyPr/>
          <a:lstStyle/>
          <a:p>
            <a:pPr lvl="0" marL="0" indent="0" algn="ctr">
              <a:buNone/>
            </a:pPr>
            <a:r>
              <a:rPr/>
              <a:t>Demonstration</a:t>
            </a:r>
            <a:r>
              <a:rPr/>
              <a:t> </a:t>
            </a:r>
            <a:r>
              <a:rPr/>
              <a:t>of</a:t>
            </a:r>
            <a:r>
              <a:rPr/>
              <a:t> </a:t>
            </a:r>
            <a:r>
              <a:rPr/>
              <a:t>simple</a:t>
            </a:r>
            <a:r>
              <a:rPr/>
              <a:t> </a:t>
            </a:r>
            <a:r>
              <a:rPr/>
              <a:t>table</a:t>
            </a:r>
            <a:r>
              <a:rPr/>
              <a:t> </a:t>
            </a:r>
            <a:r>
              <a:rPr/>
              <a:t>syntax,</a:t>
            </a:r>
            <a:r>
              <a:rPr/>
              <a:t> </a:t>
            </a:r>
            <a:r>
              <a:rPr/>
              <a:t>with</a:t>
            </a:r>
            <a:r>
              <a:rPr/>
              <a:t> </a:t>
            </a:r>
            <a:r>
              <a:rPr/>
              <a:t>alignment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columns</a:t>
            </a:r>
            <a:r>
              <a:rPr/>
              <a:t> </a:t>
            </a:r>
            <a:r>
              <a:rPr/>
              <a:t>now</a:t>
            </a:r>
            <a:r>
              <a:rPr/>
              <a:t> </a:t>
            </a:r>
            <a:r>
              <a:rPr/>
              <a:t>work</a:t>
            </a:r>
          </a:p>
        </p:txBody>
      </p:sp>
      <p:sp>
        <p:nvSpPr>
          <p:cNvPr id="3" name="Content Placeholder 2"/>
          <p:cNvSpPr>
            <a:spLocks noGrp="1"/>
          </p:cNvSpPr>
          <p:nvPr>
            <p:ph sz="half" idx="1"/>
          </p:nvPr>
        </p:nvSpPr>
        <p:spPr/>
        <p:txBody>
          <a:bodyPr/>
          <a:lstStyle/>
          <a:p>
            <a:pPr lvl="0" marL="0" indent="0">
              <a:buNone/>
            </a:pPr>
            <a:r>
              <a:rPr/>
              <a:t>One column of text.</a:t>
            </a:r>
          </a:p>
          <a:p>
            <a:pPr lvl="0" marL="0" indent="0">
              <a:buNone/>
            </a:pPr>
            <a:r>
              <a:rPr/>
              <a:t>More in the </a:t>
            </a:r>
            <a:r>
              <a:rPr i="1"/>
              <a:t>same</a:t>
            </a:r>
            <a:r>
              <a:rPr/>
              <a:t> column.</a:t>
            </a:r>
          </a:p>
        </p:txBody>
      </p:sp>
      <p:sp>
        <p:nvSpPr>
          <p:cNvPr id="4" name="Content Placeholder 3"/>
          <p:cNvSpPr>
            <a:spLocks noGrp="1"/>
          </p:cNvSpPr>
          <p:nvPr>
            <p:ph sz="half" idx="2"/>
          </p:nvPr>
        </p:nvSpPr>
        <p:spPr/>
        <p:txBody>
          <a:bodyPr/>
          <a:lstStyle/>
          <a:p>
            <a:pPr lvl="0" marL="0" indent="0">
              <a:buNone/>
            </a:pPr>
            <a:r>
              <a:rPr/>
              <a:t>Another column of text.</a:t>
            </a:r>
          </a:p>
          <a:p>
            <a:pPr lvl="0" marL="0" indent="0">
              <a:buNone/>
            </a:pPr>
            <a:r>
              <a:rPr/>
              <a:t>Currently only two columns are supported, due to the static layouts in powerpoint.</a:t>
            </a:r>
          </a:p>
          <a:p>
            <a:pPr lvl="0" marL="0" indent="0">
              <a:buNone/>
            </a:pPr>
            <a:r>
              <a:rPr/>
              <a:t>read the </a:t>
            </a:r>
            <a:r>
              <a:rPr>
                <a:hlinkClick r:id="rId2"/>
              </a:rPr>
              <a:t>pandoc manual</a:t>
            </a:r>
            <a:r>
              <a:rPr/>
              <a:t> for more information.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Stuff</a:t>
            </a:r>
            <a:r>
              <a:rPr/>
              <a:t> </a:t>
            </a:r>
            <a:r>
              <a:rPr/>
              <a:t>left</a:t>
            </a:r>
            <a:r>
              <a:rPr/>
              <a:t> </a:t>
            </a:r>
            <a:r>
              <a:rPr/>
              <a:t>to</a:t>
            </a:r>
            <a:r>
              <a:rPr/>
              <a:t> </a:t>
            </a:r>
            <a:r>
              <a:rPr/>
              <a:t>do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To-Do</a:t>
            </a:r>
            <a:r>
              <a:rPr/>
              <a:t> </a:t>
            </a:r>
            <a:r>
              <a:rPr/>
              <a:t>List</a:t>
            </a:r>
          </a:p>
        </p:txBody>
      </p:sp>
      <p:sp>
        <p:nvSpPr>
          <p:cNvPr id="3" name="Content Placeholder 2"/>
          <p:cNvSpPr>
            <a:spLocks noGrp="1"/>
          </p:cNvSpPr>
          <p:nvPr>
            <p:ph idx="1"/>
          </p:nvPr>
        </p:nvSpPr>
        <p:spPr/>
        <p:txBody>
          <a:bodyPr/>
          <a:lstStyle/>
          <a:p>
            <a:pPr lvl="0" marL="0" indent="0">
              <a:spcBef>
                <a:spcPts val="3000"/>
              </a:spcBef>
              <a:buNone/>
            </a:pPr>
            <a:r>
              <a:rPr b="1"/>
              <a:t>Immediate (this week)</a:t>
            </a:r>
          </a:p>
          <a:p>
            <a:pPr lvl="1">
              <a:buAutoNum type="arabicPeriod"/>
            </a:pPr>
            <a:r>
              <a:rPr/>
              <a:t>Prepare to merge into pandoc development branch</a:t>
            </a:r>
          </a:p>
          <a:p>
            <a:pPr lvl="0" marL="0" indent="0">
              <a:spcBef>
                <a:spcPts val="3000"/>
              </a:spcBef>
              <a:buNone/>
            </a:pPr>
            <a:r>
              <a:rPr b="1"/>
              <a:t>Soon (next two weeks)</a:t>
            </a:r>
          </a:p>
          <a:p>
            <a:pPr lvl="1">
              <a:buAutoNum type="arabicPeriod"/>
            </a:pPr>
            <a:r>
              <a:rPr/>
              <a:t>Merge into pandoc</a:t>
            </a:r>
          </a:p>
          <a:p>
            <a:pPr lvl="1">
              <a:buAutoNum type="arabicPeriod"/>
            </a:pPr>
            <a:r>
              <a:rPr/>
              <a:t>Fix sizing of downloaded images, and placement of custom-sized images.</a:t>
            </a:r>
          </a:p>
          <a:p>
            <a:pPr lvl="1">
              <a:buAutoNum type="arabicPeriod"/>
            </a:pPr>
            <a:r>
              <a:rPr/>
              <a:t>Add missing elements (footnotes, description lists)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To-Do</a:t>
            </a:r>
            <a:r>
              <a:rPr/>
              <a:t> </a:t>
            </a:r>
            <a:r>
              <a:rPr/>
              <a:t>List</a:t>
            </a:r>
            <a:r>
              <a:rPr/>
              <a:t> </a:t>
            </a:r>
            <a:r>
              <a:rPr/>
              <a:t>(continued)</a:t>
            </a:r>
          </a:p>
        </p:txBody>
      </p:sp>
      <p:sp>
        <p:nvSpPr>
          <p:cNvPr id="3" name="Content Placeholder 2"/>
          <p:cNvSpPr>
            <a:spLocks noGrp="1"/>
          </p:cNvSpPr>
          <p:nvPr>
            <p:ph idx="1"/>
          </p:nvPr>
        </p:nvSpPr>
        <p:spPr/>
        <p:txBody>
          <a:bodyPr/>
          <a:lstStyle/>
          <a:p>
            <a:pPr lvl="0" marL="0" indent="0">
              <a:spcBef>
                <a:spcPts val="3000"/>
              </a:spcBef>
              <a:buNone/>
            </a:pPr>
            <a:r>
              <a:rPr b="1"/>
              <a:t>Longish-term (by mid-January?)</a:t>
            </a:r>
          </a:p>
          <a:p>
            <a:pPr lvl="1">
              <a:buAutoNum type="arabicPeriod"/>
            </a:pPr>
            <a:r>
              <a:rPr/>
              <a:t>Improve command-line templating</a:t>
            </a:r>
          </a:p>
          <a:p>
            <a:pPr lvl="1">
              <a:buAutoNum type="arabicPeriod"/>
            </a:pPr>
            <a:r>
              <a:rPr/>
              <a:t>Syntax highlighting for code blocks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p>
        </p:txBody>
      </p:sp>
      <p:sp>
        <p:nvSpPr>
          <p:cNvPr id="3" name="Content Placeholder 2"/>
          <p:cNvSpPr>
            <a:spLocks noGrp="1"/>
          </p:cNvSpPr>
          <p:nvPr>
            <p:ph idx="1"/>
          </p:nvPr>
        </p:nvSpPr>
        <p:spPr/>
        <p:txBody>
          <a:bodyPr/>
          <a:lstStyle/>
          <a:p>
            <a:pPr lvl="0" marL="0" indent="0">
              <a:buNone/>
            </a:pPr>
            <a:r>
              <a:rPr sz="1800"/>
              <a:t>1. This slide was made with default </a:t>
            </a:r>
            <a:r>
              <a:rPr sz="1800">
                <a:latin typeface="Courier"/>
              </a:rPr>
              <a:t>--slide-level</a:t>
            </a:r>
            <a:r>
              <a:rPr sz="1800"/>
              <a:t>.</a:t>
            </a:r>
          </a:p>
          <a:p>
            <a:pPr lvl="0" marL="0" indent="0">
              <a:buNone/>
            </a:pPr>
            <a:r>
              <a:rPr sz="1800"/>
              <a:t>2. You came to find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Second-Level</a:t>
            </a:r>
            <a:r>
              <a:rPr/>
              <a:t> </a:t>
            </a:r>
            <a:r>
              <a:rPr/>
              <a:t>Section</a:t>
            </a:r>
          </a:p>
        </p:txBody>
      </p:sp>
      <p:sp>
        <p:nvSpPr>
          <p:cNvPr id="3" name="Content Placeholder 2"/>
          <p:cNvSpPr>
            <a:spLocks noGrp="1"/>
          </p:cNvSpPr>
          <p:nvPr>
            <p:ph idx="1"/>
          </p:nvPr>
        </p:nvSpPr>
        <p:spPr/>
        <p:txBody>
          <a:bodyPr/>
          <a:lstStyle/>
          <a:p>
            <a:pPr lvl="0" marL="0" indent="0">
              <a:buNone/>
            </a:pPr>
            <a:r>
              <a:rPr/>
              <a:t>This will make a header for a content slide.</a:t>
            </a:r>
          </a:p>
          <a:p>
            <a:pPr lvl="0" marL="0" indent="0">
              <a:buNone/>
            </a:pPr>
            <a:r>
              <a:rPr/>
              <a:t>See the </a:t>
            </a:r>
            <a:r>
              <a:rPr sz="1800">
                <a:latin typeface="Courier"/>
              </a:rPr>
              <a:t>--slide-level</a:t>
            </a:r>
            <a:r>
              <a:rPr/>
              <a:t> option for more information.</a:t>
            </a:r>
            <a:r>
              <a:rPr baseline="30000">
                <a:hlinkClick r:id="rId2" action="ppaction://hlinksldjump"/>
              </a:rPr>
              <a:t>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We can start a new slide without a section break, using a horizontal rule (usually a row of asterisks).</a:t>
            </a:r>
          </a:p>
          <a:p>
            <a:pPr lvl="0" marL="0" indent="0">
              <a:buNone/>
            </a:pPr>
            <a:r>
              <a:rPr/>
              <a:t>These features follow those described in the </a:t>
            </a:r>
            <a:r>
              <a:rPr>
                <a:hlinkClick r:id="rId2"/>
              </a:rPr>
              <a:t>presentation section</a:t>
            </a:r>
            <a:r>
              <a:rPr/>
              <a:t> of the </a:t>
            </a:r>
            <a:r>
              <a:rPr>
                <a:hlinkClick r:id="rId3"/>
              </a:rPr>
              <a:t>pandoc manual</a:t>
            </a:r>
          </a:p>
          <a:p>
            <a:pPr lvl="0" marL="0" indent="0">
              <a:buNone/>
            </a:pPr>
            <a:r>
              <a:rPr/>
              <a:t>Those were links, produced using one of the standard markdown formats.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Inline</a:t>
            </a:r>
            <a:r>
              <a:rPr/>
              <a:t> </a:t>
            </a:r>
            <a:r>
              <a:rPr/>
              <a:t>formatting</a:t>
            </a:r>
          </a:p>
        </p:txBody>
      </p:sp>
      <p:sp>
        <p:nvSpPr>
          <p:cNvPr id="3" name="Content Placeholder 2"/>
          <p:cNvSpPr>
            <a:spLocks noGrp="1"/>
          </p:cNvSpPr>
          <p:nvPr>
            <p:ph idx="1"/>
          </p:nvPr>
        </p:nvSpPr>
        <p:spPr/>
        <p:txBody>
          <a:bodyPr/>
          <a:lstStyle/>
          <a:p>
            <a:pPr lvl="0" marL="0" indent="0">
              <a:buNone/>
            </a:pPr>
            <a:r>
              <a:rPr/>
              <a:t>The standard inline formatting works here:</a:t>
            </a:r>
          </a:p>
          <a:p>
            <a:pPr lvl="0" marL="0" indent="0">
              <a:buNone/>
            </a:pPr>
            <a:r>
              <a:rPr/>
              <a:t>Here are examples of </a:t>
            </a:r>
            <a:r>
              <a:rPr i="1"/>
              <a:t>italics</a:t>
            </a:r>
            <a:r>
              <a:rPr/>
              <a:t>, </a:t>
            </a:r>
            <a:r>
              <a:rPr b="1"/>
              <a:t>bold</a:t>
            </a:r>
            <a:r>
              <a:rPr/>
              <a:t>, and </a:t>
            </a:r>
            <a:r>
              <a:rPr b="1" i="1"/>
              <a:t>bold italics</a:t>
            </a:r>
            <a:r>
              <a:rPr/>
              <a:t>.</a:t>
            </a:r>
          </a:p>
          <a:p>
            <a:pPr lvl="0" marL="0" indent="0">
              <a:buNone/>
            </a:pPr>
            <a:r>
              <a:rPr/>
              <a:t>Here is </a:t>
            </a:r>
            <a:r>
              <a:rPr strike="sngStrike"/>
              <a:t>strook-three</a:t>
            </a:r>
            <a:r>
              <a:rPr/>
              <a:t> strike-through and </a:t>
            </a:r>
            <a:r>
              <a:rPr cap="small"/>
              <a:t>small caps</a:t>
            </a:r>
            <a:r>
              <a:rPr/>
              <a:t>.</a:t>
            </a:r>
          </a:p>
          <a:p>
            <a:pPr lvl="0" marL="0" indent="0">
              <a:buNone/>
            </a:pPr>
            <a:r>
              <a:rPr/>
              <a:t>We can also do subscripts (H</a:t>
            </a:r>
            <a:r>
              <a:rPr baseline="-25000"/>
              <a:t>2</a:t>
            </a:r>
            <a:r>
              <a:rPr/>
              <a:t>0) and super</a:t>
            </a:r>
            <a:r>
              <a:rPr baseline="30000"/>
              <a:t>script</a:t>
            </a:r>
            <a:r>
              <a:rPr/>
              <a:t>.</a:t>
            </a:r>
          </a:p>
          <a:p>
            <a:pPr lvl="0" marL="0" indent="0">
              <a:buNone/>
            </a:pPr>
            <a:r>
              <a:rPr/>
              <a:t>Here is a footnote.</a:t>
            </a:r>
            <a:r>
              <a:rPr baseline="30000">
                <a:hlinkClick r:id="rId2" action="ppaction://hlinksldjump"/>
              </a:rPr>
              <a:t>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Math</a:t>
            </a:r>
            <a:r>
              <a:rPr/>
              <a:t> </a:t>
            </a:r>
            <a:r>
              <a:rPr/>
              <a:t>Equations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Equations can be written in LaTeX and can go either inline, </a:t>
                </a:r>
                <a14:m>
                  <m:oMath xmlns:m="http://schemas.openxmlformats.org/officeDocument/2006/math">
                    <m:sSup>
                      <m:e>
                        <m:r>
                          <m:t>e</m:t>
                        </m:r>
                      </m:e>
                      <m:sup>
                        <m:r>
                          <m:t>i</m:t>
                        </m:r>
                        <m:r>
                          <m:t>π</m:t>
                        </m:r>
                      </m:sup>
                    </m:sSup>
                    <m:r>
                      <m:t>+</m:t>
                    </m:r>
                    <m:r>
                      <m:t>1</m:t>
                    </m:r>
                    <m:r>
                      <m:t>=</m:t>
                    </m:r>
                    <m:r>
                      <m:t>0</m:t>
                    </m:r>
                  </m:oMath>
                </a14:m>
                <a:r>
                  <a:rPr/>
                  <a:t>, or in display format:</a:t>
                </a:r>
              </a:p>
              <a:p>
                <a:pPr lvl="0" marL="0" indent="0">
                  <a:buNone/>
                </a:pPr>
                <a14:m>
                  <m:oMathPara xmlns:m="http://schemas.openxmlformats.org/officeDocument/2006/math">
                    <m:oMathParaPr>
                      <m:jc m:val="center"/>
                    </m:oMathParaPr>
                    <m:oMath>
                      <m:r>
                        <m:t>∇</m:t>
                      </m:r>
                      <m:r>
                        <m:t>⋅</m:t>
                      </m:r>
                      <m:groupChr>
                        <m:groupChrPr>
                          <m:chr m:val="⃗"/>
                          <m:pos m:val="top"/>
                          <m:vertJc m:val="bot"/>
                        </m:groupChrPr>
                        <m:e>
                          <m:r>
                            <m:t>E</m:t>
                          </m:r>
                        </m:e>
                      </m:groupChr>
                      <m:r>
                        <m:t>=</m:t>
                      </m:r>
                      <m:f>
                        <m:fPr>
                          <m:type m:val="bar"/>
                        </m:fPr>
                        <m:num>
                          <m:r>
                            <m:t>ρ</m:t>
                          </m:r>
                        </m:num>
                        <m:den>
                          <m:sSub>
                            <m:e>
                              <m:r>
                                <m:t>ϵ</m:t>
                              </m:r>
                            </m:e>
                            <m:sub>
                              <m:r>
                                <m:t>0</m:t>
                              </m:r>
                            </m:sub>
                          </m:sSub>
                        </m:den>
                      </m:f>
                    </m:oMath>
                  </m:oMathPara>
                </a14:m>
              </a:p>
              <a:p>
                <a:pPr lvl="0" marL="0" indent="0">
                  <a:buNone/>
                </a:pPr>
                <a:r>
                  <a:rPr/>
                  <a:t>or an array of equations:</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r>
                              <m:t>∇</m:t>
                            </m:r>
                            <m:r>
                              <m:t>⋅</m:t>
                            </m:r>
                            <m:groupChr>
                              <m:groupChrPr>
                                <m:chr m:val="⃗"/>
                                <m:pos m:val="top"/>
                                <m:vertJc m:val="bot"/>
                              </m:groupChrPr>
                              <m:e>
                                <m:r>
                                  <m:t>B</m:t>
                                </m:r>
                              </m:e>
                            </m:groupChr>
                          </m:e>
                          <m:e>
                            <m:r>
                              <m:t>=</m:t>
                            </m:r>
                          </m:e>
                          <m:e>
                            <m:r>
                              <m:t>0</m:t>
                            </m:r>
                          </m:e>
                        </m:mr>
                        <m:mr>
                          <m:e>
                            <m:r>
                              <m:t>∇</m:t>
                            </m:r>
                            <m:r>
                              <m:t>×</m:t>
                            </m:r>
                            <m:groupChr>
                              <m:groupChrPr>
                                <m:chr m:val="⃗"/>
                                <m:pos m:val="top"/>
                                <m:vertJc m:val="bot"/>
                              </m:groupChrPr>
                              <m:e>
                                <m:r>
                                  <m:t>E</m:t>
                                </m:r>
                              </m:e>
                            </m:groupChr>
                          </m:e>
                          <m:e>
                            <m:r>
                              <m:t>=</m:t>
                            </m:r>
                          </m:e>
                          <m:e>
                            <m:r>
                              <m:t>−</m:t>
                            </m:r>
                            <m:f>
                              <m:fPr>
                                <m:type m:val="bar"/>
                              </m:fPr>
                              <m:num>
                                <m:r>
                                  <m:t>∂</m:t>
                                </m:r>
                                <m:r>
                                  <m:t>B</m:t>
                                </m:r>
                              </m:num>
                              <m:den>
                                <m:r>
                                  <m:t>∂</m:t>
                                </m:r>
                                <m:r>
                                  <m:t>t</m:t>
                                </m:r>
                              </m:den>
                            </m:f>
                          </m:e>
                        </m:mr>
                      </m:m>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Lists</a:t>
            </a:r>
          </a:p>
        </p:txBody>
      </p:sp>
      <p:sp>
        <p:nvSpPr>
          <p:cNvPr id="3" name="Content Placeholder 2"/>
          <p:cNvSpPr>
            <a:spLocks noGrp="1"/>
          </p:cNvSpPr>
          <p:nvPr>
            <p:ph idx="1"/>
          </p:nvPr>
        </p:nvSpPr>
        <p:spPr/>
        <p:txBody>
          <a:bodyPr/>
          <a:lstStyle/>
          <a:p>
            <a:pPr lvl="1"/>
            <a:r>
              <a:rPr/>
              <a:t>Bulleted bulleted lists.</a:t>
            </a:r>
          </a:p>
          <a:p>
            <a:pPr lvl="1"/>
            <a:r>
              <a:rPr/>
              <a:t>And go to aribtrary depth.</a:t>
            </a:r>
          </a:p>
          <a:p>
            <a:pPr lvl="1"/>
            <a:r>
              <a:rPr/>
              <a:t>Like this</a:t>
            </a:r>
          </a:p>
          <a:p>
            <a:pPr lvl="1"/>
            <a:r>
              <a:rPr/>
              <a:t>Or this</a:t>
            </a:r>
          </a:p>
          <a:p>
            <a:pPr lvl="1"/>
            <a:r>
              <a:rPr/>
              <a:t>Back to here.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Lists</a:t>
            </a:r>
            <a:r>
              <a:rPr/>
              <a:t> </a:t>
            </a:r>
            <a:r>
              <a:rPr/>
              <a:t>(continued)</a:t>
            </a:r>
          </a:p>
        </p:txBody>
      </p:sp>
      <p:sp>
        <p:nvSpPr>
          <p:cNvPr id="3" name="Content Placeholder 2"/>
          <p:cNvSpPr>
            <a:spLocks noGrp="1"/>
          </p:cNvSpPr>
          <p:nvPr>
            <p:ph idx="1"/>
          </p:nvPr>
        </p:nvSpPr>
        <p:spPr/>
        <p:txBody>
          <a:bodyPr/>
          <a:lstStyle/>
          <a:p>
            <a:pPr lvl="0" marL="0" indent="0">
              <a:buNone/>
            </a:pPr>
            <a:r>
              <a:rPr/>
              <a:t>Lists can also be numbered:</a:t>
            </a:r>
          </a:p>
          <a:p>
            <a:pPr lvl="1">
              <a:buAutoNum type="arabicPeriod"/>
            </a:pPr>
            <a:r>
              <a:rPr/>
              <a:t>Tomatoes</a:t>
            </a:r>
          </a:p>
          <a:p>
            <a:pPr lvl="1">
              <a:buAutoNum type="arabicPeriod"/>
            </a:pPr>
            <a:r>
              <a:rPr/>
              <a:t>Potatoes of various sorts</a:t>
            </a:r>
          </a:p>
          <a:p>
            <a:pPr lvl="1">
              <a:buAutoNum type="alphaLcPeriod"/>
            </a:pPr>
            <a:r>
              <a:rPr/>
              <a:t>sweet potatoes</a:t>
            </a:r>
          </a:p>
          <a:p>
            <a:pPr lvl="1">
              <a:buAutoNum type="alphaLcPeriod"/>
            </a:pPr>
            <a:r>
              <a:rPr/>
              <a:t>russet potates</a:t>
            </a:r>
          </a:p>
          <a:p>
            <a:pPr lvl="1">
              <a:buAutoNum type="arabicPeriod"/>
            </a:pPr>
            <a:r>
              <a:rPr/>
              <a:t>Tornadoes, for the rhyme.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Code</a:t>
            </a:r>
          </a:p>
        </p:txBody>
      </p:sp>
      <p:sp>
        <p:nvSpPr>
          <p:cNvPr id="3" name="Content Placeholder 2"/>
          <p:cNvSpPr>
            <a:spLocks noGrp="1"/>
          </p:cNvSpPr>
          <p:nvPr>
            <p:ph idx="1"/>
          </p:nvPr>
        </p:nvSpPr>
        <p:spPr/>
        <p:txBody>
          <a:bodyPr/>
          <a:lstStyle/>
          <a:p>
            <a:pPr lvl="0" marL="0" indent="0">
              <a:buNone/>
            </a:pPr>
            <a:r>
              <a:rPr/>
              <a:t>At the moment, there is no syntax highliting for code, but that is forthcoming.</a:t>
            </a:r>
          </a:p>
          <a:p>
            <a:pPr lvl="0" marL="1270000" indent="0">
              <a:buNone/>
            </a:pPr>
            <a:r>
              <a:rPr sz="1800">
                <a:latin typeface="Courier"/>
              </a:rPr>
              <a:t>rCode &lt;- putitHere
doSomething(withit)</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vt:lpstr>
      <vt:lpstr>PowerPoint Presentation</vt:lpstr>
    </vt:vector>
  </TitlesOfParts>
  <Company>Johns Hopkins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Demonstration File</dc:title>
  <dc:creator>Jesse Rosenthal jrosenthal@jhu.edu</dc:creator>
  <cp:keywords/>
  <dcterms:created xsi:type="dcterms:W3CDTF">2018-03-19T03:02:37Z</dcterms:created>
  <dcterms:modified xsi:type="dcterms:W3CDTF">2018-03-19T03:02:37Z</dcterms:modified>
</cp:coreProperties>
</file>