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4660"/>
  </p:normalViewPr>
  <p:slideViewPr>
    <p:cSldViewPr snapToGrid="0">
      <p:cViewPr varScale="1">
        <p:scale>
          <a:sx n="111" d="100"/>
          <a:sy n="111" d="100"/>
        </p:scale>
        <p:origin x="1752" y="20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477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646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28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504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029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17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376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12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279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063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912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3/18/18</a:t>
            </a:fld>
            <a:endParaRPr 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8394413D-6D75-134C-B23B-E5323B5D03FD}"/>
              </a:ext>
            </a:extLst>
          </p:cNvPr>
          <p:cNvPicPr>
            <a:picLocks noChangeAspect="1"/>
          </p:cNvPicPr>
          <p:nvPr userDrawn="1"/>
        </p:nvPicPr>
        <p:blipFill>
          <a:blip r:embed="rId13"/>
          <a:stretch>
            <a:fillRect/>
          </a:stretch>
        </p:blipFill>
        <p:spPr>
          <a:xfrm>
            <a:off x="7597588" y="6215236"/>
            <a:ext cx="1438181" cy="506240"/>
          </a:xfrm>
          <a:prstGeom prst="rect">
            <a:avLst/>
          </a:prstGeom>
        </p:spPr>
      </p:pic>
    </p:spTree>
    <p:extLst>
      <p:ext uri="{BB962C8B-B14F-4D97-AF65-F5344CB8AC3E}">
        <p14:creationId xmlns:p14="http://schemas.microsoft.com/office/powerpoint/2010/main" val="24030266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info@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831/" TargetMode="Externa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a:t>
            </a:r>
            <a:r>
              <a:rPr/>
              <a:t> </a:t>
            </a:r>
            <a:r>
              <a:rPr/>
              <a:t>for</a:t>
            </a:r>
            <a:r>
              <a:rPr/>
              <a:t> </a:t>
            </a:r>
            <a:r>
              <a:rPr/>
              <a:t>Data</a:t>
            </a:r>
            <a:r>
              <a:rPr/>
              <a:t> </a:t>
            </a:r>
            <a:r>
              <a:rPr/>
              <a:t>Science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Visualize,</a:t>
            </a:r>
            <a:r>
              <a:rPr/>
              <a:t> </a:t>
            </a:r>
            <a:r>
              <a:rPr/>
              <a:t>Model,</a:t>
            </a:r>
            <a:r>
              <a:rPr/>
              <a:t> </a:t>
            </a:r>
            <a:r>
              <a:rPr/>
              <a:t>Transform,</a:t>
            </a:r>
            <a:r>
              <a:rPr/>
              <a:t> </a:t>
            </a:r>
            <a:r>
              <a:rPr/>
              <a:t>Tidy,</a:t>
            </a:r>
            <a:r>
              <a:rPr/>
              <a:t> </a:t>
            </a:r>
            <a:r>
              <a:rPr/>
              <a:t>and</a:t>
            </a:r>
            <a:r>
              <a:rPr/>
              <a:t> </a:t>
            </a:r>
            <a:r>
              <a:rPr/>
              <a:t>Import</a:t>
            </a:r>
            <a:r>
              <a:rPr/>
              <a:t> </a:t>
            </a:r>
            <a:r>
              <a:rPr/>
              <a:t>Data</a:t>
            </a:r>
            <a:br/>
            <a:br/>
            <a:r>
              <a:rPr/>
              <a:t>RStudio</a:t>
            </a:r>
            <a:r>
              <a:rPr/>
              <a:t> </a:t>
            </a:r>
            <a:r>
              <a:rPr/>
              <a:t>Inc.</a:t>
            </a:r>
            <a:r>
              <a:rPr/>
              <a:t> </a:t>
            </a:r>
            <a:r>
              <a:rPr>
                <a:hlinkClick r:id="rId2"/>
              </a:rPr>
              <a:t>info@rstudio.com</a:t>
            </a:r>
          </a:p>
        </p:txBody>
      </p:sp>
      <p:sp>
        <p:nvSpPr>
          <p:cNvPr id="4" name="Date Placeholder 3"/>
          <p:cNvSpPr>
            <a:spLocks noGrp="1"/>
          </p:cNvSpPr>
          <p:nvPr>
            <p:ph type="dt" sz="half" idx="10"/>
          </p:nvPr>
        </p:nvSpPr>
        <p:spPr/>
        <p:txBody>
          <a:bodyPr/>
          <a:lstStyle/>
          <a:p>
            <a:pPr lvl="0" marL="0" indent="0">
              <a:buNone/>
            </a:pPr>
            <a:r>
              <a:rPr/>
              <a:t>Mar</a:t>
            </a:r>
            <a:r>
              <a:rPr/>
              <a:t> </a:t>
            </a:r>
            <a:r>
              <a:rPr/>
              <a:t>18,</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Fuel</a:t>
            </a:r>
            <a:r>
              <a:rPr/>
              <a:t> </a:t>
            </a:r>
            <a:r>
              <a:rPr/>
              <a:t>economy</a:t>
            </a:r>
            <a:r>
              <a:rPr/>
              <a:t> </a:t>
            </a:r>
            <a:r>
              <a:rPr/>
              <a:t>data</a:t>
            </a:r>
          </a:p>
        </p:txBody>
      </p:sp>
      <p:graphicFrame>
        <p:nvGraphicFramePr>
          <p:cNvPr id="6" name="Content Placeholder 5"/>
          <p:cNvGraphicFramePr>
            <a:graphicFrameLocks noGrp="1"/>
          </p:cNvGraphicFramePr>
          <p:nvPr>
            <p:ph idx="1"/>
          </p:nvPr>
        </p:nvGraphicFramePr>
        <p:xfrm>
          <a:off x="622300" y="1816100"/>
          <a:ext cx="7886700" cy="4343400"/>
        </p:xfrm>
        <a:graphic>
          <a:graphicData uri="http://schemas.openxmlformats.org/drawingml/2006/table">
            <a:tbl>
              <a:tblPr firstRow="1" bandRow="1">
                <a:tableStyleId>{5C22544A-7EE6-4342-B048-85BDC9FD1C3A}</a:tableStyleId>
              </a:tblPr>
              <a:tblGrid>
                <a:gridCol w="1968500"/>
                <a:gridCol w="1968500"/>
                <a:gridCol w="1968500"/>
                <a:gridCol w="19685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(detail)</a:t>
            </a:r>
          </a:p>
        </p:txBody>
      </p:sp>
      <p:graphicFrame>
        <p:nvGraphicFramePr>
          <p:cNvPr id="6" name="Content Placeholder 5"/>
          <p:cNvGraphicFramePr>
            <a:graphicFrameLocks noGrp="1"/>
          </p:cNvGraphicFramePr>
          <p:nvPr>
            <p:ph idx="1"/>
          </p:nvPr>
        </p:nvGraphicFramePr>
        <p:xfrm>
          <a:off x="622300" y="1816100"/>
          <a:ext cx="7886700" cy="4343400"/>
        </p:xfrm>
        <a:graphic>
          <a:graphicData uri="http://schemas.openxmlformats.org/drawingml/2006/table">
            <a:tbl>
              <a:tblPr firstRow="1" bandRow="1">
                <a:tableStyleId>{5C22544A-7EE6-4342-B048-85BDC9FD1C3A}</a:tableStyleId>
              </a:tblPr>
              <a:tblGrid>
                <a:gridCol w="711200"/>
                <a:gridCol w="711200"/>
                <a:gridCol w="711200"/>
                <a:gridCol w="711200"/>
                <a:gridCol w="711200"/>
                <a:gridCol w="711200"/>
                <a:gridCol w="711200"/>
                <a:gridCol w="711200"/>
                <a:gridCol w="711200"/>
                <a:gridCol w="711200"/>
                <a:gridCol w="711200"/>
              </a:tblGrid>
              <a:tr h="0">
                <a:tc>
                  <a:txBody>
                    <a:bodyPr/>
                    <a:lstStyle/>
                    <a:p>
                      <a:pPr lvl="0" marL="0" indent="0" algn="l">
                        <a:buNone/>
                      </a:pPr>
                      <a:r>
                        <a:rPr/>
                        <a:t>manufacturer</a:t>
                      </a:r>
                    </a:p>
                  </a:txBody>
                  <a:tcPr/>
                </a:tc>
                <a:tc>
                  <a:txBody>
                    <a:bodyPr/>
                    <a:lstStyle/>
                    <a:p>
                      <a:pPr lvl="0" marL="0" indent="0" algn="l">
                        <a:buNone/>
                      </a:pPr>
                      <a:r>
                        <a:rPr/>
                        <a:t>model</a:t>
                      </a:r>
                    </a:p>
                  </a:txBody>
                  <a:tcPr/>
                </a:tc>
                <a:tc>
                  <a:txBody>
                    <a:bodyPr/>
                    <a:lstStyle/>
                    <a:p>
                      <a:pPr lvl="0" marL="0" indent="0" algn="r">
                        <a:buNone/>
                      </a:pPr>
                      <a:r>
                        <a:rPr/>
                        <a:t>displ</a:t>
                      </a:r>
                    </a:p>
                  </a:txBody>
                  <a:tcPr/>
                </a:tc>
                <a:tc>
                  <a:txBody>
                    <a:bodyPr/>
                    <a:lstStyle/>
                    <a:p>
                      <a:pPr lvl="0" marL="0" indent="0" algn="r">
                        <a:buNone/>
                      </a:pPr>
                      <a:r>
                        <a:rPr/>
                        <a:t>year</a:t>
                      </a:r>
                    </a:p>
                  </a:txBody>
                  <a:tcPr/>
                </a:tc>
                <a:tc>
                  <a:txBody>
                    <a:bodyPr/>
                    <a:lstStyle/>
                    <a:p>
                      <a:pPr lvl="0" marL="0" indent="0" algn="r">
                        <a:buNone/>
                      </a:pPr>
                      <a:r>
                        <a:rPr/>
                        <a:t>cyl</a:t>
                      </a:r>
                    </a:p>
                  </a:txBody>
                  <a:tcPr/>
                </a:tc>
                <a:tc>
                  <a:txBody>
                    <a:bodyPr/>
                    <a:lstStyle/>
                    <a:p>
                      <a:pPr lvl="0" marL="0" indent="0" algn="l">
                        <a:buNone/>
                      </a:pPr>
                      <a:r>
                        <a:rPr/>
                        <a:t>trans</a:t>
                      </a:r>
                    </a:p>
                  </a:txBody>
                  <a:tcPr/>
                </a:tc>
                <a:tc>
                  <a:txBody>
                    <a:bodyPr/>
                    <a:lstStyle/>
                    <a:p>
                      <a:pPr lvl="0" marL="0" indent="0" algn="l">
                        <a:buNone/>
                      </a:pPr>
                      <a:r>
                        <a:rPr/>
                        <a:t>drv</a:t>
                      </a:r>
                    </a:p>
                  </a:txBody>
                  <a:tcPr/>
                </a:tc>
                <a:tc>
                  <a:txBody>
                    <a:bodyPr/>
                    <a:lstStyle/>
                    <a:p>
                      <a:pPr lvl="0" marL="0" indent="0" algn="r">
                        <a:buNone/>
                      </a:pPr>
                      <a:r>
                        <a:rPr/>
                        <a:t>cty</a:t>
                      </a:r>
                    </a:p>
                  </a:txBody>
                  <a:tcPr/>
                </a:tc>
                <a:tc>
                  <a:txBody>
                    <a:bodyPr/>
                    <a:lstStyle/>
                    <a:p>
                      <a:pPr lvl="0" marL="0" indent="0" algn="r">
                        <a:buNone/>
                      </a:pPr>
                      <a:r>
                        <a:rPr/>
                        <a:t>hwy</a:t>
                      </a:r>
                    </a:p>
                  </a:txBody>
                  <a:tcPr/>
                </a:tc>
                <a:tc>
                  <a:txBody>
                    <a:bodyPr/>
                    <a:lstStyle/>
                    <a:p>
                      <a:pPr lvl="0" marL="0" indent="0" algn="l">
                        <a:buNone/>
                      </a:pPr>
                      <a:r>
                        <a:rPr/>
                        <a:t>fl</a:t>
                      </a:r>
                    </a:p>
                  </a:txBody>
                  <a:tcPr/>
                </a:tc>
                <a:tc>
                  <a:txBody>
                    <a:bodyPr/>
                    <a:lstStyle/>
                    <a:p>
                      <a:pPr lvl="0" marL="0" indent="0" algn="l">
                        <a:buNone/>
                      </a:pPr>
                      <a:r>
                        <a:rPr/>
                        <a:t>class</a:t>
                      </a:r>
                    </a:p>
                  </a:txBody>
                  <a:tcPr/>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auto(l5)</a:t>
                      </a:r>
                    </a:p>
                  </a:txBody>
                </a:tc>
                <a:tc>
                  <a:txBody>
                    <a:bodyPr/>
                    <a:lstStyle/>
                    <a:p>
                      <a:pPr lvl="0" marL="0" indent="0" algn="l">
                        <a:buNone/>
                      </a:pPr>
                      <a:r>
                        <a:rPr/>
                        <a:t>f</a:t>
                      </a:r>
                    </a:p>
                  </a:txBody>
                </a:tc>
                <a:tc>
                  <a:txBody>
                    <a:bodyPr/>
                    <a:lstStyle/>
                    <a:p>
                      <a:pPr lvl="0" marL="0" indent="0" algn="r">
                        <a:buNone/>
                      </a:pPr>
                      <a:r>
                        <a:rPr/>
                        <a:t>18</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manual(m5)</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manual(m6)</a:t>
                      </a:r>
                    </a:p>
                  </a:txBody>
                </a:tc>
                <a:tc>
                  <a:txBody>
                    <a:bodyPr/>
                    <a:lstStyle/>
                    <a:p>
                      <a:pPr lvl="0" marL="0" indent="0" algn="l">
                        <a:buNone/>
                      </a:pPr>
                      <a:r>
                        <a:rPr/>
                        <a:t>f</a:t>
                      </a:r>
                    </a:p>
                  </a:txBody>
                </a:tc>
                <a:tc>
                  <a:txBody>
                    <a:bodyPr/>
                    <a:lstStyle/>
                    <a:p>
                      <a:pPr lvl="0" marL="0" indent="0" algn="r">
                        <a:buNone/>
                      </a:pPr>
                      <a:r>
                        <a:rPr/>
                        <a:t>20</a:t>
                      </a:r>
                    </a:p>
                  </a:txBody>
                </a:tc>
                <a:tc>
                  <a:txBody>
                    <a:bodyPr/>
                    <a:lstStyle/>
                    <a:p>
                      <a:pPr lvl="0" marL="0" indent="0" algn="r">
                        <a:buNone/>
                      </a:pPr>
                      <a:r>
                        <a:rPr/>
                        <a:t>31</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auto(av)</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30</a:t>
                      </a:r>
                    </a:p>
                  </a:txBody>
                </a:tc>
                <a:tc>
                  <a:txBody>
                    <a:bodyPr/>
                    <a:lstStyle/>
                    <a:p>
                      <a:pPr lvl="0" marL="0" indent="0" algn="l">
                        <a:buNone/>
                      </a:pPr>
                      <a:r>
                        <a:rPr/>
                        <a:t>p</a:t>
                      </a:r>
                    </a:p>
                  </a:txBody>
                </a:tc>
                <a:tc>
                  <a:txBody>
                    <a:bodyPr/>
                    <a:lstStyle/>
                    <a:p>
                      <a:pPr lvl="0" marL="0" indent="0" algn="l">
                        <a:buNone/>
                      </a:pPr>
                      <a:r>
                        <a:rPr/>
                        <a:t>compact</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Communicate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p>
        </p:txBody>
      </p:sp>
      <p:pic>
        <p:nvPicPr>
          <p:cNvPr descr="r4ds_files/figure-pptx/unnamed-chunk-4-1.png" id="0" name="Picture 1">
            <a:hlinkClick r:id="rId3"/>
          </p:cNvPr>
          <p:cNvPicPr>
            <a:picLocks noGrp="1" noChangeAspect="1"/>
          </p:cNvPicPr>
          <p:nvPr/>
        </p:nvPicPr>
        <p:blipFill>
          <a:blip r:embed="rId2"/>
          <a:stretch>
            <a:fillRect/>
          </a:stretch>
        </p:blipFill>
        <p:spPr bwMode="auto">
          <a:xfrm>
            <a:off x="3086100" y="1816100"/>
            <a:ext cx="29464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Science</a:t>
            </a:r>
          </a:p>
        </p:txBody>
      </p:sp>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is to help you learn the most important tools in R that will allow you to do data science.</a:t>
            </a:r>
          </a:p>
        </p:txBody>
      </p:sp>
      <p:pic>
        <p:nvPicPr>
          <p:cNvPr descr="r4ds.png" id="0" name="Picture 1"/>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a:t>
            </a:r>
            <a:r>
              <a:rPr/>
              <a:t> </a:t>
            </a:r>
            <a:r>
              <a:rPr/>
              <a:t>will</a:t>
            </a:r>
            <a:r>
              <a:rPr/>
              <a:t> </a:t>
            </a:r>
            <a:r>
              <a:rPr/>
              <a:t>learn</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pic>
        <p:nvPicPr>
          <p:cNvPr descr="r4ds.png" id="0" name="Picture 1">
            <a:hlinkClick r:id="rId3"/>
          </p:cNvPr>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0" marL="0" indent="0">
              <a:buNone/>
            </a:pPr>
            <a:r>
              <a:rPr/>
              <a:t>Our model of the tools needed in a typical data science project looks something like this:</a:t>
            </a:r>
          </a:p>
          <a:p>
            <a:pPr lvl="1"/>
            <a:r>
              <a:rPr/>
              <a:t>Import</a:t>
            </a:r>
          </a:p>
          <a:p>
            <a:pPr lvl="1"/>
            <a:r>
              <a:rPr/>
              <a:t>Tidy</a:t>
            </a:r>
          </a:p>
          <a:p>
            <a:pPr lvl="1"/>
            <a:r>
              <a:rPr/>
              <a:t>Transform</a:t>
            </a:r>
          </a:p>
          <a:p>
            <a:pPr lvl="1"/>
            <a:r>
              <a:rPr/>
              <a:t>Visualize</a:t>
            </a:r>
          </a:p>
          <a:p>
            <a:pPr lvl="1"/>
            <a:r>
              <a:rPr/>
              <a:t>Model</a:t>
            </a:r>
          </a:p>
          <a:p>
            <a:pPr lvl="1"/>
            <a:r>
              <a:rPr/>
              <a:t>Communicate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Visualize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p>
        </p:txBody>
      </p:sp>
      <p:pic>
        <p:nvPicPr>
          <p:cNvPr descr="r4ds_files/figure-pptx/unnamed-chunk-1-1.png" id="0" name="Picture 1"/>
          <p:cNvPicPr>
            <a:picLocks noGrp="1" noChangeAspect="1"/>
          </p:cNvPicPr>
          <p:nvPr/>
        </p:nvPicPr>
        <p:blipFill>
          <a:blip r:embed="rId2"/>
          <a:stretch>
            <a:fillRect/>
          </a:stretch>
        </p:blipFill>
        <p:spPr bwMode="auto">
          <a:xfrm>
            <a:off x="736600" y="1816100"/>
            <a:ext cx="76708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Widgets</a:t>
            </a:r>
          </a:p>
        </p:txBody>
      </p:sp>
      <p:pic>
        <p:nvPicPr>
          <p:cNvPr descr="r4ds_files/figure-pptx/unnamed-chunk-2-1.png" id="0" name="Picture 1"/>
          <p:cNvPicPr>
            <a:picLocks noGrp="1" noChangeAspect="1"/>
          </p:cNvPicPr>
          <p:nvPr/>
        </p:nvPicPr>
        <p:blipFill>
          <a:blip r:embed="rId2"/>
          <a:stretch>
            <a:fillRect/>
          </a:stretch>
        </p:blipFill>
        <p:spPr bwMode="auto">
          <a:xfrm>
            <a:off x="1143000" y="1816100"/>
            <a:ext cx="6832600" cy="3835400"/>
          </a:xfrm>
          <a:prstGeom prst="rect">
            <a:avLst/>
          </a:prstGeom>
          <a:noFill/>
          <a:ln w="9525">
            <a:noFill/>
            <a:headEnd/>
            <a:tailEnd/>
          </a:ln>
        </p:spPr>
      </p:pic>
      <p:sp>
        <p:nvSpPr>
          <p:cNvPr id="1" name="TextBox 3"/>
          <p:cNvSpPr txBox="1"/>
          <p:nvPr/>
        </p:nvSpPr>
        <p:spPr>
          <a:xfrm>
            <a:off x="622300" y="5651500"/>
            <a:ext cx="7886700" cy="508000"/>
          </a:xfrm>
          <a:prstGeom prst="rect">
            <a:avLst/>
          </a:prstGeom>
          <a:noFill/>
        </p:spPr>
        <p:txBody>
          <a:bodyPr/>
          <a:lstStyle/>
          <a:p>
            <a:pPr lvl="0" marL="0" indent="0" algn="ctr">
              <a:buNone/>
            </a:pPr>
            <a:r>
              <a:rPr/>
              <a:t>Screenshot</a:t>
            </a:r>
            <a:r>
              <a:rPr/>
              <a:t> </a:t>
            </a:r>
            <a:r>
              <a:rPr/>
              <a:t>of</a:t>
            </a:r>
            <a:r>
              <a:rPr/>
              <a:t> </a:t>
            </a:r>
            <a:r>
              <a:rPr/>
              <a:t>interactive</a:t>
            </a:r>
            <a:r>
              <a:rPr/>
              <a:t> </a:t>
            </a:r>
            <a:r>
              <a:rPr/>
              <a:t>dygraph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Tidy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0</Words>
  <Application>Microsoft Macintosh PowerPoint</Application>
  <PresentationFormat>On-screen Show (4:3)</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Data Science</dc:title>
  <dc:creator>RStudio Inc. info@rstudio.com</dc:creator>
  <cp:keywords/>
  <dcterms:created xsi:type="dcterms:W3CDTF">2018-03-19T02:59:01Z</dcterms:created>
  <dcterms:modified xsi:type="dcterms:W3CDTF">2018-03-19T02:59:01Z</dcterms:modified>
</cp:coreProperties>
</file>