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tiff" ContentType="image/tiff"/>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1" autoAdjust="0"/>
    <p:restoredTop sz="94660"/>
  </p:normalViewPr>
  <p:slideViewPr>
    <p:cSldViewPr snapToGrid="0">
      <p:cViewPr varScale="1">
        <p:scale>
          <a:sx n="94" d="100"/>
          <a:sy n="94"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9" Type="http://schemas.openxmlformats.org/officeDocument/2006/relationships/tableStyles" Target="tableStyles.xml" /><Relationship Id="rId1" Type="http://schemas.openxmlformats.org/officeDocument/2006/relationships/slideMaster" Target="slideMasters/slideMaster1.xml" /><Relationship Id="rId18" Type="http://schemas.openxmlformats.org/officeDocument/2006/relationships/theme" Target="theme/theme1.xml" /><Relationship Id="rId17" Type="http://schemas.openxmlformats.org/officeDocument/2006/relationships/viewProps" Target="viewProps.xml" /><Relationship Id="rId1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my</a:t>
            </a:r>
            <a:r>
              <a:rPr/>
              <a:t> </a:t>
            </a:r>
            <a:r>
              <a:rPr/>
              <a:t>notes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20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443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327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545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9779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307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7135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493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780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766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3111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3/19/18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pic>
        <p:nvPicPr>
          <p:cNvPr id="7" name="Picture 6">
            <a:extLst>
              <a:ext uri="{FF2B5EF4-FFF2-40B4-BE49-F238E27FC236}">
                <a16:creationId xmlns:a16="http://schemas.microsoft.com/office/drawing/2014/main" id="{9C79563A-A118-9D4B-812C-2B5612EC2122}"/>
              </a:ext>
            </a:extLst>
          </p:cNvPr>
          <p:cNvPicPr>
            <a:picLocks noChangeAspect="1"/>
          </p:cNvPicPr>
          <p:nvPr userDrawn="1"/>
        </p:nvPicPr>
        <p:blipFill>
          <a:blip r:embed="rId13"/>
          <a:stretch>
            <a:fillRect/>
          </a:stretch>
        </p:blipFill>
        <p:spPr>
          <a:xfrm>
            <a:off x="10634709" y="6215235"/>
            <a:ext cx="1438181" cy="506240"/>
          </a:xfrm>
          <a:prstGeom prst="rect">
            <a:avLst/>
          </a:prstGeom>
        </p:spPr>
      </p:pic>
    </p:spTree>
    <p:extLst>
      <p:ext uri="{BB962C8B-B14F-4D97-AF65-F5344CB8AC3E}">
        <p14:creationId xmlns:p14="http://schemas.microsoft.com/office/powerpoint/2010/main" val="362656357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info@rstudio.com"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colorado.rstudio.com/rsc/content/831/" TargetMode="External" /><Relationship Id="rId2" Type="http://schemas.openxmlformats.org/officeDocument/2006/relationships/image" Target="../media/image5.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4" Type="http://schemas.openxmlformats.org/officeDocument/2006/relationships/hyperlink" Target="http://r4ds.had.co.nz/" TargetMode="External" /><Relationship Id="rId5" Type="http://schemas.openxmlformats.org/officeDocument/2006/relationships/hyperlink" Target="http://r4ds.had.co.nz/" TargetMode="External" /><Relationship Id="rId6" Type="http://schemas.openxmlformats.org/officeDocument/2006/relationships/hyperlink" Target="http://r4ds.had.co.nz/" TargetMode="External" /><Relationship Id="rId7" Type="http://schemas.openxmlformats.org/officeDocument/2006/relationships/hyperlink" Target="http://r4ds.had.co.nz/" TargetMode="External" /><Relationship Id="rId8" Type="http://schemas.openxmlformats.org/officeDocument/2006/relationships/hyperlink" Target="http://r4ds.had.co.nz/" TargetMode="External" /><Relationship Id="rId9" Type="http://schemas.openxmlformats.org/officeDocument/2006/relationships/hyperlink" Target="http://r4ds.had.co.nz/" TargetMode="External" /><Relationship Id="rId2" Type="http://schemas.openxmlformats.org/officeDocument/2006/relationships/image" Target="../media/image2.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2"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lvl="0" marL="0" indent="0">
              <a:buNone/>
            </a:pPr>
            <a:r>
              <a:rPr/>
              <a:t>R</a:t>
            </a:r>
            <a:r>
              <a:rPr/>
              <a:t> </a:t>
            </a:r>
            <a:r>
              <a:rPr/>
              <a:t>for</a:t>
            </a:r>
            <a:r>
              <a:rPr/>
              <a:t> </a:t>
            </a:r>
            <a:r>
              <a:rPr/>
              <a:t>Data</a:t>
            </a:r>
            <a:r>
              <a:rPr/>
              <a:t> </a:t>
            </a:r>
            <a:r>
              <a:rPr/>
              <a:t>Science</a:t>
            </a:r>
          </a:p>
        </p:txBody>
      </p:sp>
      <p:sp>
        <p:nvSpPr>
          <p:cNvPr id="3" name="Subtitle 2"/>
          <p:cNvSpPr>
            <a:spLocks noGrp="1"/>
          </p:cNvSpPr>
          <p:nvPr>
            <p:ph type="subTitle" idx="1"/>
          </p:nvPr>
        </p:nvSpPr>
        <p:spPr>
          <a:xfrm>
            <a:off x="1524000" y="3602038"/>
            <a:ext cx="9144000" cy="1655762"/>
          </a:xfrm>
        </p:spPr>
        <p:txBody>
          <a:bodyPr/>
          <a:lstStyle/>
          <a:p>
            <a:pPr lvl="0" marL="0" indent="0">
              <a:buNone/>
            </a:pPr>
            <a:r>
              <a:rPr/>
              <a:t>Visualize,</a:t>
            </a:r>
            <a:r>
              <a:rPr/>
              <a:t> </a:t>
            </a:r>
            <a:r>
              <a:rPr/>
              <a:t>Model,</a:t>
            </a:r>
            <a:r>
              <a:rPr/>
              <a:t> </a:t>
            </a:r>
            <a:r>
              <a:rPr/>
              <a:t>Transform,</a:t>
            </a:r>
            <a:r>
              <a:rPr/>
              <a:t> </a:t>
            </a:r>
            <a:r>
              <a:rPr/>
              <a:t>Tidy,</a:t>
            </a:r>
            <a:r>
              <a:rPr/>
              <a:t> </a:t>
            </a:r>
            <a:r>
              <a:rPr/>
              <a:t>and</a:t>
            </a:r>
            <a:r>
              <a:rPr/>
              <a:t> </a:t>
            </a:r>
            <a:r>
              <a:rPr/>
              <a:t>Import</a:t>
            </a:r>
            <a:r>
              <a:rPr/>
              <a:t> </a:t>
            </a:r>
            <a:r>
              <a:rPr/>
              <a:t>Data</a:t>
            </a:r>
            <a:br/>
            <a:br/>
            <a:r>
              <a:rPr/>
              <a:t>RStudio</a:t>
            </a:r>
            <a:r>
              <a:rPr/>
              <a:t> </a:t>
            </a:r>
            <a:r>
              <a:rPr/>
              <a:t>Inc.</a:t>
            </a:r>
            <a:r>
              <a:rPr/>
              <a:t> </a:t>
            </a:r>
            <a:r>
              <a:rPr>
                <a:hlinkClick r:id="rId2"/>
              </a:rPr>
              <a:t>info@rstudio.com</a:t>
            </a:r>
          </a:p>
        </p:txBody>
      </p:sp>
      <p:sp>
        <p:nvSpPr>
          <p:cNvPr id="4" name="Date Placeholder 3"/>
          <p:cNvSpPr>
            <a:spLocks noGrp="1"/>
          </p:cNvSpPr>
          <p:nvPr>
            <p:ph type="dt" sz="half" idx="10"/>
          </p:nvPr>
        </p:nvSpPr>
        <p:spPr/>
        <p:txBody>
          <a:bodyPr/>
          <a:lstStyle/>
          <a:p>
            <a:pPr lvl="0" marL="0" indent="0">
              <a:buNone/>
            </a:pPr>
            <a:r>
              <a:rPr/>
              <a:t>Mar</a:t>
            </a:r>
            <a:r>
              <a:rPr/>
              <a:t> </a:t>
            </a:r>
            <a:r>
              <a:rPr/>
              <a:t>18,</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Fuel</a:t>
            </a:r>
            <a:r>
              <a:rPr/>
              <a:t> </a:t>
            </a:r>
            <a:r>
              <a:rPr/>
              <a:t>economy</a:t>
            </a:r>
            <a:r>
              <a:rPr/>
              <a:t> </a:t>
            </a:r>
            <a:r>
              <a:rPr/>
              <a:t>data</a:t>
            </a:r>
          </a:p>
        </p:txBody>
      </p:sp>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1" bandRow="1">
                <a:tableStyleId>{5C22544A-7EE6-4342-B048-85BDC9FD1C3A}</a:tableStyleId>
              </a:tblPr>
              <a:tblGrid>
                <a:gridCol w="2628900"/>
                <a:gridCol w="2628900"/>
                <a:gridCol w="2628900"/>
                <a:gridCol w="2628900"/>
              </a:tblGrid>
              <a:tr h="0">
                <a:tc>
                  <a:txBody>
                    <a:bodyPr/>
                    <a:lstStyle/>
                    <a:p>
                      <a:pPr lvl="0" marL="0" indent="0" algn="r">
                        <a:buNone/>
                      </a:pPr>
                      <a:r>
                        <a:rPr/>
                        <a:t>manufacturer</a:t>
                      </a:r>
                    </a:p>
                  </a:txBody>
                  <a:tcPr/>
                </a:tc>
                <a:tc>
                  <a:txBody>
                    <a:bodyPr/>
                    <a:lstStyle/>
                    <a:p>
                      <a:pPr lvl="0" marL="0" indent="0" algn="l">
                        <a:buNone/>
                      </a:pPr>
                      <a:r>
                        <a:rPr/>
                        <a:t>displ</a:t>
                      </a:r>
                    </a:p>
                  </a:txBody>
                  <a:tcPr/>
                </a:tc>
                <a:tc>
                  <a:txBody>
                    <a:bodyPr/>
                    <a:lstStyle/>
                    <a:p>
                      <a:pPr lvl="0" marL="0" indent="0" algn="l">
                        <a:buNone/>
                      </a:pPr>
                      <a:r>
                        <a:rPr/>
                        <a:t>hwy</a:t>
                      </a:r>
                    </a:p>
                  </a:txBody>
                  <a:tcPr/>
                </a:tc>
                <a:tc>
                  <a:txBody>
                    <a:bodyPr/>
                    <a:lstStyle/>
                    <a:p>
                      <a:pPr lvl="0" marL="0" indent="0" algn="ctr">
                        <a:buNone/>
                      </a:pPr>
                      <a:r>
                        <a:rPr/>
                        <a:t>class</a:t>
                      </a:r>
                    </a:p>
                  </a:txBody>
                  <a:tcPr/>
                </a:tc>
              </a:tr>
              <a:tr h="0">
                <a:tc>
                  <a:txBody>
                    <a:bodyPr/>
                    <a:lstStyle/>
                    <a:p>
                      <a:pPr lvl="0" marL="0" indent="0" algn="r">
                        <a:buNone/>
                      </a:pPr>
                      <a:r>
                        <a:rPr/>
                        <a:t>audi</a:t>
                      </a:r>
                    </a:p>
                  </a:txBody>
                </a:tc>
                <a:tc>
                  <a:txBody>
                    <a:bodyPr/>
                    <a:lstStyle/>
                    <a:p>
                      <a:pPr lvl="0" marL="0" indent="0" algn="l">
                        <a:buNone/>
                      </a:pPr>
                      <a:r>
                        <a:rPr/>
                        <a:t>1.8</a:t>
                      </a:r>
                    </a:p>
                  </a:txBody>
                </a:tc>
                <a:tc>
                  <a:txBody>
                    <a:bodyPr/>
                    <a:lstStyle/>
                    <a:p>
                      <a:pPr lvl="0" marL="0" indent="0" algn="l">
                        <a:buNone/>
                      </a:pPr>
                      <a:r>
                        <a:rPr/>
                        <a:t>29</a:t>
                      </a:r>
                    </a:p>
                  </a:txBody>
                </a:tc>
                <a:tc>
                  <a:txBody>
                    <a:bodyPr/>
                    <a:lstStyle/>
                    <a:p>
                      <a:pPr lvl="0" marL="0" indent="0" algn="ctr">
                        <a:buNone/>
                      </a:pPr>
                      <a:r>
                        <a:rPr/>
                        <a:t>compact</a:t>
                      </a:r>
                    </a:p>
                  </a:txBody>
                </a:tc>
              </a:tr>
              <a:tr h="0">
                <a:tc>
                  <a:txBody>
                    <a:bodyPr/>
                    <a:lstStyle/>
                    <a:p>
                      <a:pPr lvl="0" marL="0" indent="0" algn="r">
                        <a:buNone/>
                      </a:pPr>
                      <a:r>
                        <a:rPr/>
                        <a:t>chevrolet</a:t>
                      </a:r>
                    </a:p>
                  </a:txBody>
                </a:tc>
                <a:tc>
                  <a:txBody>
                    <a:bodyPr/>
                    <a:lstStyle/>
                    <a:p>
                      <a:pPr lvl="0" marL="0" indent="0" algn="l">
                        <a:buNone/>
                      </a:pPr>
                      <a:r>
                        <a:rPr/>
                        <a:t>5.3</a:t>
                      </a:r>
                    </a:p>
                  </a:txBody>
                </a:tc>
                <a:tc>
                  <a:txBody>
                    <a:bodyPr/>
                    <a:lstStyle/>
                    <a:p>
                      <a:pPr lvl="0" marL="0" indent="0" algn="l">
                        <a:buNone/>
                      </a:pPr>
                      <a:r>
                        <a:rPr/>
                        <a:t>20</a:t>
                      </a:r>
                    </a:p>
                  </a:txBody>
                </a:tc>
                <a:tc>
                  <a:txBody>
                    <a:bodyPr/>
                    <a:lstStyle/>
                    <a:p>
                      <a:pPr lvl="0" marL="0" indent="0" algn="ctr">
                        <a:buNone/>
                      </a:pPr>
                      <a:r>
                        <a:rPr/>
                        <a:t>suv</a:t>
                      </a:r>
                    </a:p>
                  </a:txBody>
                </a:tc>
              </a:tr>
              <a:tr h="0">
                <a:tc>
                  <a:txBody>
                    <a:bodyPr/>
                    <a:lstStyle/>
                    <a:p>
                      <a:pPr lvl="0" marL="0" indent="0" algn="r">
                        <a:buNone/>
                      </a:pPr>
                      <a:r>
                        <a:rPr/>
                        <a:t>dodge</a:t>
                      </a:r>
                    </a:p>
                  </a:txBody>
                </a:tc>
                <a:tc>
                  <a:txBody>
                    <a:bodyPr/>
                    <a:lstStyle/>
                    <a:p>
                      <a:pPr lvl="0" marL="0" indent="0" algn="l">
                        <a:buNone/>
                      </a:pPr>
                      <a:r>
                        <a:rPr/>
                        <a:t>2.4</a:t>
                      </a:r>
                    </a:p>
                  </a:txBody>
                </a:tc>
                <a:tc>
                  <a:txBody>
                    <a:bodyPr/>
                    <a:lstStyle/>
                    <a:p>
                      <a:pPr lvl="0" marL="0" indent="0" algn="l">
                        <a:buNone/>
                      </a:pPr>
                      <a:r>
                        <a:rPr/>
                        <a:t>24</a:t>
                      </a:r>
                    </a:p>
                  </a:txBody>
                </a:tc>
                <a:tc>
                  <a:txBody>
                    <a:bodyPr/>
                    <a:lstStyle/>
                    <a:p>
                      <a:pPr lvl="0" marL="0" indent="0" algn="ctr">
                        <a:buNone/>
                      </a:pPr>
                      <a:r>
                        <a:rPr/>
                        <a:t>minivan</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(detail)</a:t>
            </a:r>
          </a:p>
        </p:txBody>
      </p:sp>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1" bandRow="1">
                <a:tableStyleId>{5C22544A-7EE6-4342-B048-85BDC9FD1C3A}</a:tableStyleId>
              </a:tblPr>
              <a:tblGrid>
                <a:gridCol w="952500"/>
                <a:gridCol w="952500"/>
                <a:gridCol w="952500"/>
                <a:gridCol w="952500"/>
                <a:gridCol w="952500"/>
                <a:gridCol w="952500"/>
                <a:gridCol w="952500"/>
                <a:gridCol w="952500"/>
                <a:gridCol w="952500"/>
                <a:gridCol w="952500"/>
                <a:gridCol w="952500"/>
              </a:tblGrid>
              <a:tr h="0">
                <a:tc>
                  <a:txBody>
                    <a:bodyPr/>
                    <a:lstStyle/>
                    <a:p>
                      <a:pPr lvl="0" marL="0" indent="0" algn="l">
                        <a:buNone/>
                      </a:pPr>
                      <a:r>
                        <a:rPr/>
                        <a:t>manufacturer</a:t>
                      </a:r>
                    </a:p>
                  </a:txBody>
                  <a:tcPr/>
                </a:tc>
                <a:tc>
                  <a:txBody>
                    <a:bodyPr/>
                    <a:lstStyle/>
                    <a:p>
                      <a:pPr lvl="0" marL="0" indent="0" algn="l">
                        <a:buNone/>
                      </a:pPr>
                      <a:r>
                        <a:rPr/>
                        <a:t>model</a:t>
                      </a:r>
                    </a:p>
                  </a:txBody>
                  <a:tcPr/>
                </a:tc>
                <a:tc>
                  <a:txBody>
                    <a:bodyPr/>
                    <a:lstStyle/>
                    <a:p>
                      <a:pPr lvl="0" marL="0" indent="0" algn="r">
                        <a:buNone/>
                      </a:pPr>
                      <a:r>
                        <a:rPr/>
                        <a:t>displ</a:t>
                      </a:r>
                    </a:p>
                  </a:txBody>
                  <a:tcPr/>
                </a:tc>
                <a:tc>
                  <a:txBody>
                    <a:bodyPr/>
                    <a:lstStyle/>
                    <a:p>
                      <a:pPr lvl="0" marL="0" indent="0" algn="r">
                        <a:buNone/>
                      </a:pPr>
                      <a:r>
                        <a:rPr/>
                        <a:t>year</a:t>
                      </a:r>
                    </a:p>
                  </a:txBody>
                  <a:tcPr/>
                </a:tc>
                <a:tc>
                  <a:txBody>
                    <a:bodyPr/>
                    <a:lstStyle/>
                    <a:p>
                      <a:pPr lvl="0" marL="0" indent="0" algn="r">
                        <a:buNone/>
                      </a:pPr>
                      <a:r>
                        <a:rPr/>
                        <a:t>cyl</a:t>
                      </a:r>
                    </a:p>
                  </a:txBody>
                  <a:tcPr/>
                </a:tc>
                <a:tc>
                  <a:txBody>
                    <a:bodyPr/>
                    <a:lstStyle/>
                    <a:p>
                      <a:pPr lvl="0" marL="0" indent="0" algn="l">
                        <a:buNone/>
                      </a:pPr>
                      <a:r>
                        <a:rPr/>
                        <a:t>trans</a:t>
                      </a:r>
                    </a:p>
                  </a:txBody>
                  <a:tcPr/>
                </a:tc>
                <a:tc>
                  <a:txBody>
                    <a:bodyPr/>
                    <a:lstStyle/>
                    <a:p>
                      <a:pPr lvl="0" marL="0" indent="0" algn="l">
                        <a:buNone/>
                      </a:pPr>
                      <a:r>
                        <a:rPr/>
                        <a:t>drv</a:t>
                      </a:r>
                    </a:p>
                  </a:txBody>
                  <a:tcPr/>
                </a:tc>
                <a:tc>
                  <a:txBody>
                    <a:bodyPr/>
                    <a:lstStyle/>
                    <a:p>
                      <a:pPr lvl="0" marL="0" indent="0" algn="r">
                        <a:buNone/>
                      </a:pPr>
                      <a:r>
                        <a:rPr/>
                        <a:t>cty</a:t>
                      </a:r>
                    </a:p>
                  </a:txBody>
                  <a:tcPr/>
                </a:tc>
                <a:tc>
                  <a:txBody>
                    <a:bodyPr/>
                    <a:lstStyle/>
                    <a:p>
                      <a:pPr lvl="0" marL="0" indent="0" algn="r">
                        <a:buNone/>
                      </a:pPr>
                      <a:r>
                        <a:rPr/>
                        <a:t>hwy</a:t>
                      </a:r>
                    </a:p>
                  </a:txBody>
                  <a:tcPr/>
                </a:tc>
                <a:tc>
                  <a:txBody>
                    <a:bodyPr/>
                    <a:lstStyle/>
                    <a:p>
                      <a:pPr lvl="0" marL="0" indent="0" algn="l">
                        <a:buNone/>
                      </a:pPr>
                      <a:r>
                        <a:rPr/>
                        <a:t>fl</a:t>
                      </a:r>
                    </a:p>
                  </a:txBody>
                  <a:tcPr/>
                </a:tc>
                <a:tc>
                  <a:txBody>
                    <a:bodyPr/>
                    <a:lstStyle/>
                    <a:p>
                      <a:pPr lvl="0" marL="0" indent="0" algn="l">
                        <a:buNone/>
                      </a:pPr>
                      <a:r>
                        <a:rPr/>
                        <a:t>class</a:t>
                      </a:r>
                    </a:p>
                  </a:txBody>
                  <a:tcPr/>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1.8</a:t>
                      </a:r>
                    </a:p>
                  </a:txBody>
                </a:tc>
                <a:tc>
                  <a:txBody>
                    <a:bodyPr/>
                    <a:lstStyle/>
                    <a:p>
                      <a:pPr lvl="0" marL="0" indent="0" algn="r">
                        <a:buNone/>
                      </a:pPr>
                      <a:r>
                        <a:rPr/>
                        <a:t>1999</a:t>
                      </a:r>
                    </a:p>
                  </a:txBody>
                </a:tc>
                <a:tc>
                  <a:txBody>
                    <a:bodyPr/>
                    <a:lstStyle/>
                    <a:p>
                      <a:pPr lvl="0" marL="0" indent="0" algn="r">
                        <a:buNone/>
                      </a:pPr>
                      <a:r>
                        <a:rPr/>
                        <a:t>4</a:t>
                      </a:r>
                    </a:p>
                  </a:txBody>
                </a:tc>
                <a:tc>
                  <a:txBody>
                    <a:bodyPr/>
                    <a:lstStyle/>
                    <a:p>
                      <a:pPr lvl="0" marL="0" indent="0" algn="l">
                        <a:buNone/>
                      </a:pPr>
                      <a:r>
                        <a:rPr/>
                        <a:t>auto(l5)</a:t>
                      </a:r>
                    </a:p>
                  </a:txBody>
                </a:tc>
                <a:tc>
                  <a:txBody>
                    <a:bodyPr/>
                    <a:lstStyle/>
                    <a:p>
                      <a:pPr lvl="0" marL="0" indent="0" algn="l">
                        <a:buNone/>
                      </a:pPr>
                      <a:r>
                        <a:rPr/>
                        <a:t>f</a:t>
                      </a:r>
                    </a:p>
                  </a:txBody>
                </a:tc>
                <a:tc>
                  <a:txBody>
                    <a:bodyPr/>
                    <a:lstStyle/>
                    <a:p>
                      <a:pPr lvl="0" marL="0" indent="0" algn="r">
                        <a:buNone/>
                      </a:pPr>
                      <a:r>
                        <a:rPr/>
                        <a:t>18</a:t>
                      </a:r>
                    </a:p>
                  </a:txBody>
                </a:tc>
                <a:tc>
                  <a:txBody>
                    <a:bodyPr/>
                    <a:lstStyle/>
                    <a:p>
                      <a:pPr lvl="0" marL="0" indent="0" algn="r">
                        <a:buNone/>
                      </a:pPr>
                      <a:r>
                        <a:rPr/>
                        <a:t>29</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1.8</a:t>
                      </a:r>
                    </a:p>
                  </a:txBody>
                </a:tc>
                <a:tc>
                  <a:txBody>
                    <a:bodyPr/>
                    <a:lstStyle/>
                    <a:p>
                      <a:pPr lvl="0" marL="0" indent="0" algn="r">
                        <a:buNone/>
                      </a:pPr>
                      <a:r>
                        <a:rPr/>
                        <a:t>1999</a:t>
                      </a:r>
                    </a:p>
                  </a:txBody>
                </a:tc>
                <a:tc>
                  <a:txBody>
                    <a:bodyPr/>
                    <a:lstStyle/>
                    <a:p>
                      <a:pPr lvl="0" marL="0" indent="0" algn="r">
                        <a:buNone/>
                      </a:pPr>
                      <a:r>
                        <a:rPr/>
                        <a:t>4</a:t>
                      </a:r>
                    </a:p>
                  </a:txBody>
                </a:tc>
                <a:tc>
                  <a:txBody>
                    <a:bodyPr/>
                    <a:lstStyle/>
                    <a:p>
                      <a:pPr lvl="0" marL="0" indent="0" algn="l">
                        <a:buNone/>
                      </a:pPr>
                      <a:r>
                        <a:rPr/>
                        <a:t>manual(m5)</a:t>
                      </a:r>
                    </a:p>
                  </a:txBody>
                </a:tc>
                <a:tc>
                  <a:txBody>
                    <a:bodyPr/>
                    <a:lstStyle/>
                    <a:p>
                      <a:pPr lvl="0" marL="0" indent="0" algn="l">
                        <a:buNone/>
                      </a:pPr>
                      <a:r>
                        <a:rPr/>
                        <a:t>f</a:t>
                      </a:r>
                    </a:p>
                  </a:txBody>
                </a:tc>
                <a:tc>
                  <a:txBody>
                    <a:bodyPr/>
                    <a:lstStyle/>
                    <a:p>
                      <a:pPr lvl="0" marL="0" indent="0" algn="r">
                        <a:buNone/>
                      </a:pPr>
                      <a:r>
                        <a:rPr/>
                        <a:t>21</a:t>
                      </a:r>
                    </a:p>
                  </a:txBody>
                </a:tc>
                <a:tc>
                  <a:txBody>
                    <a:bodyPr/>
                    <a:lstStyle/>
                    <a:p>
                      <a:pPr lvl="0" marL="0" indent="0" algn="r">
                        <a:buNone/>
                      </a:pPr>
                      <a:r>
                        <a:rPr/>
                        <a:t>29</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2.0</a:t>
                      </a:r>
                    </a:p>
                  </a:txBody>
                </a:tc>
                <a:tc>
                  <a:txBody>
                    <a:bodyPr/>
                    <a:lstStyle/>
                    <a:p>
                      <a:pPr lvl="0" marL="0" indent="0" algn="r">
                        <a:buNone/>
                      </a:pPr>
                      <a:r>
                        <a:rPr/>
                        <a:t>2008</a:t>
                      </a:r>
                    </a:p>
                  </a:txBody>
                </a:tc>
                <a:tc>
                  <a:txBody>
                    <a:bodyPr/>
                    <a:lstStyle/>
                    <a:p>
                      <a:pPr lvl="0" marL="0" indent="0" algn="r">
                        <a:buNone/>
                      </a:pPr>
                      <a:r>
                        <a:rPr/>
                        <a:t>4</a:t>
                      </a:r>
                    </a:p>
                  </a:txBody>
                </a:tc>
                <a:tc>
                  <a:txBody>
                    <a:bodyPr/>
                    <a:lstStyle/>
                    <a:p>
                      <a:pPr lvl="0" marL="0" indent="0" algn="l">
                        <a:buNone/>
                      </a:pPr>
                      <a:r>
                        <a:rPr/>
                        <a:t>manual(m6)</a:t>
                      </a:r>
                    </a:p>
                  </a:txBody>
                </a:tc>
                <a:tc>
                  <a:txBody>
                    <a:bodyPr/>
                    <a:lstStyle/>
                    <a:p>
                      <a:pPr lvl="0" marL="0" indent="0" algn="l">
                        <a:buNone/>
                      </a:pPr>
                      <a:r>
                        <a:rPr/>
                        <a:t>f</a:t>
                      </a:r>
                    </a:p>
                  </a:txBody>
                </a:tc>
                <a:tc>
                  <a:txBody>
                    <a:bodyPr/>
                    <a:lstStyle/>
                    <a:p>
                      <a:pPr lvl="0" marL="0" indent="0" algn="r">
                        <a:buNone/>
                      </a:pPr>
                      <a:r>
                        <a:rPr/>
                        <a:t>20</a:t>
                      </a:r>
                    </a:p>
                  </a:txBody>
                </a:tc>
                <a:tc>
                  <a:txBody>
                    <a:bodyPr/>
                    <a:lstStyle/>
                    <a:p>
                      <a:pPr lvl="0" marL="0" indent="0" algn="r">
                        <a:buNone/>
                      </a:pPr>
                      <a:r>
                        <a:rPr/>
                        <a:t>31</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2.0</a:t>
                      </a:r>
                    </a:p>
                  </a:txBody>
                </a:tc>
                <a:tc>
                  <a:txBody>
                    <a:bodyPr/>
                    <a:lstStyle/>
                    <a:p>
                      <a:pPr lvl="0" marL="0" indent="0" algn="r">
                        <a:buNone/>
                      </a:pPr>
                      <a:r>
                        <a:rPr/>
                        <a:t>2008</a:t>
                      </a:r>
                    </a:p>
                  </a:txBody>
                </a:tc>
                <a:tc>
                  <a:txBody>
                    <a:bodyPr/>
                    <a:lstStyle/>
                    <a:p>
                      <a:pPr lvl="0" marL="0" indent="0" algn="r">
                        <a:buNone/>
                      </a:pPr>
                      <a:r>
                        <a:rPr/>
                        <a:t>4</a:t>
                      </a:r>
                    </a:p>
                  </a:txBody>
                </a:tc>
                <a:tc>
                  <a:txBody>
                    <a:bodyPr/>
                    <a:lstStyle/>
                    <a:p>
                      <a:pPr lvl="0" marL="0" indent="0" algn="l">
                        <a:buNone/>
                      </a:pPr>
                      <a:r>
                        <a:rPr/>
                        <a:t>auto(av)</a:t>
                      </a:r>
                    </a:p>
                  </a:txBody>
                </a:tc>
                <a:tc>
                  <a:txBody>
                    <a:bodyPr/>
                    <a:lstStyle/>
                    <a:p>
                      <a:pPr lvl="0" marL="0" indent="0" algn="l">
                        <a:buNone/>
                      </a:pPr>
                      <a:r>
                        <a:rPr/>
                        <a:t>f</a:t>
                      </a:r>
                    </a:p>
                  </a:txBody>
                </a:tc>
                <a:tc>
                  <a:txBody>
                    <a:bodyPr/>
                    <a:lstStyle/>
                    <a:p>
                      <a:pPr lvl="0" marL="0" indent="0" algn="r">
                        <a:buNone/>
                      </a:pPr>
                      <a:r>
                        <a:rPr/>
                        <a:t>21</a:t>
                      </a:r>
                    </a:p>
                  </a:txBody>
                </a:tc>
                <a:tc>
                  <a:txBody>
                    <a:bodyPr/>
                    <a:lstStyle/>
                    <a:p>
                      <a:pPr lvl="0" marL="0" indent="0" algn="r">
                        <a:buNone/>
                      </a:pPr>
                      <a:r>
                        <a:rPr/>
                        <a:t>30</a:t>
                      </a:r>
                    </a:p>
                  </a:txBody>
                </a:tc>
                <a:tc>
                  <a:txBody>
                    <a:bodyPr/>
                    <a:lstStyle/>
                    <a:p>
                      <a:pPr lvl="0" marL="0" indent="0" algn="l">
                        <a:buNone/>
                      </a:pPr>
                      <a:r>
                        <a:rPr/>
                        <a:t>p</a:t>
                      </a:r>
                    </a:p>
                  </a:txBody>
                </a:tc>
                <a:tc>
                  <a:txBody>
                    <a:bodyPr/>
                    <a:lstStyle/>
                    <a:p>
                      <a:pPr lvl="0" marL="0" indent="0" algn="l">
                        <a:buNone/>
                      </a:pPr>
                      <a:r>
                        <a:rPr/>
                        <a:t>compact</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pPr lvl="0" marL="0" indent="0">
              <a:buNone/>
            </a:pPr>
            <a:r>
              <a:rPr/>
              <a:t>Communicate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Shiny</a:t>
            </a:r>
          </a:p>
        </p:txBody>
      </p:sp>
      <p:pic>
        <p:nvPicPr>
          <p:cNvPr descr="r4ds_files/figure-pptx/unnamed-chunk-4-1.png" id="0" name="Picture 1">
            <a:hlinkClick r:id="rId3"/>
          </p:cNvPr>
          <p:cNvPicPr>
            <a:picLocks noGrp="1" noChangeAspect="1"/>
          </p:cNvPicPr>
          <p:nvPr/>
        </p:nvPicPr>
        <p:blipFill>
          <a:blip r:embed="rId2"/>
          <a:stretch>
            <a:fillRect/>
          </a:stretch>
        </p:blipFill>
        <p:spPr bwMode="auto">
          <a:xfrm>
            <a:off x="4622800" y="1816100"/>
            <a:ext cx="29464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Click</a:t>
            </a:r>
            <a:r>
              <a:rPr/>
              <a:t> </a:t>
            </a:r>
            <a:r>
              <a:rPr/>
              <a:t>to</a:t>
            </a:r>
            <a:r>
              <a:rPr/>
              <a:t> </a:t>
            </a:r>
            <a:r>
              <a:rPr/>
              <a:t>open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pPr lvl="0" marL="0" indent="0">
              <a:buNone/>
            </a:pPr>
            <a:r>
              <a:rPr/>
              <a:t>Introduction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Science</a:t>
            </a:r>
          </a:p>
        </p:txBody>
      </p:sp>
      <p:sp>
        <p:nvSpPr>
          <p:cNvPr id="3" name="Content Placeholder 2"/>
          <p:cNvSpPr>
            <a:spLocks noGrp="1"/>
          </p:cNvSpPr>
          <p:nvPr>
            <p:ph sz="half" idx="1"/>
          </p:nvPr>
        </p:nvSpPr>
        <p:spPr/>
        <p:txBody>
          <a:bodyPr/>
          <a:lstStyle/>
          <a:p>
            <a:pPr lvl="0" marL="0" indent="0">
              <a:buNone/>
            </a:pPr>
            <a:r>
              <a:rPr/>
              <a:t>Data science is an exciting discipline that allows you to turn raw data into understanding, insight, and knowledge. The goal of “R for Data Science” is to help you learn the most important tools in R that will allow you to do data science.</a:t>
            </a:r>
          </a:p>
        </p:txBody>
      </p:sp>
      <p:pic>
        <p:nvPicPr>
          <p:cNvPr descr="r4ds.png" id="0" name="Picture 1"/>
          <p:cNvPicPr>
            <a:picLocks noGrp="1" noChangeAspect="1"/>
          </p:cNvPicPr>
          <p:nvPr/>
        </p:nvPicPr>
        <p:blipFill>
          <a:blip r:embed="rId2"/>
          <a:stretch>
            <a:fillRect/>
          </a:stretch>
        </p:blipFill>
        <p:spPr bwMode="auto">
          <a:xfrm>
            <a:off x="7480300" y="1816100"/>
            <a:ext cx="25527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hlinkClick r:id="rId3"/>
              </a:rPr>
              <a:t>R</a:t>
            </a:r>
            <a:r>
              <a:rPr>
                <a:hlinkClick r:id="rId4"/>
              </a:rPr>
              <a:t> </a:t>
            </a:r>
            <a:r>
              <a:rPr>
                <a:hlinkClick r:id="rId5"/>
              </a:rPr>
              <a:t>for</a:t>
            </a:r>
            <a:r>
              <a:rPr>
                <a:hlinkClick r:id="rId6"/>
              </a:rPr>
              <a:t> </a:t>
            </a:r>
            <a:r>
              <a:rPr>
                <a:hlinkClick r:id="rId7"/>
              </a:rPr>
              <a:t>Data</a:t>
            </a:r>
            <a:r>
              <a:rPr>
                <a:hlinkClick r:id="rId8"/>
              </a:rPr>
              <a:t> </a:t>
            </a:r>
            <a:r>
              <a:rPr>
                <a:hlinkClick r:id="rId9"/>
              </a:rPr>
              <a:t>Science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a:t>
            </a:r>
            <a:r>
              <a:rPr/>
              <a:t> </a:t>
            </a:r>
            <a:r>
              <a:rPr/>
              <a:t>will</a:t>
            </a:r>
            <a:r>
              <a:rPr/>
              <a:t> </a:t>
            </a:r>
            <a:r>
              <a:rPr/>
              <a:t>learn</a:t>
            </a:r>
          </a:p>
        </p:txBody>
      </p:sp>
      <p:sp>
        <p:nvSpPr>
          <p:cNvPr id="3" name="Content Placeholder 2"/>
          <p:cNvSpPr>
            <a:spLocks noGrp="1"/>
          </p:cNvSpPr>
          <p:nvPr>
            <p:ph sz="half" idx="1"/>
          </p:nvPr>
        </p:nvSpPr>
        <p:spPr/>
        <p:txBody>
          <a:bodyPr/>
          <a:lstStyle/>
          <a:p>
            <a:pPr lvl="0" marL="0" indent="0">
              <a:buNone/>
            </a:pPr>
            <a:r>
              <a:rPr/>
              <a:t>First you must import your data into R. This typically means that you take data stored in a file, database, or web API, and load it into a data frame in R. If you can’t get your data into R, you can’t do data science on it!</a:t>
            </a:r>
          </a:p>
        </p:txBody>
      </p:sp>
      <p:pic>
        <p:nvPicPr>
          <p:cNvPr descr="r4ds.png" id="0" name="Picture 1">
            <a:hlinkClick r:id="rId3"/>
          </p:cNvPr>
          <p:cNvPicPr>
            <a:picLocks noGrp="1" noChangeAspect="1"/>
          </p:cNvPicPr>
          <p:nvPr/>
        </p:nvPicPr>
        <p:blipFill>
          <a:blip r:embed="rId2"/>
          <a:stretch>
            <a:fillRect/>
          </a:stretch>
        </p:blipFill>
        <p:spPr bwMode="auto">
          <a:xfrm>
            <a:off x="7480300" y="1816100"/>
            <a:ext cx="25527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Click</a:t>
            </a:r>
            <a:r>
              <a:rPr/>
              <a:t> </a:t>
            </a:r>
            <a:r>
              <a:rPr/>
              <a:t>to</a:t>
            </a:r>
            <a:r>
              <a:rPr/>
              <a:t> </a:t>
            </a:r>
            <a:r>
              <a:rPr/>
              <a:t>open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Topics</a:t>
            </a:r>
          </a:p>
        </p:txBody>
      </p:sp>
      <p:sp>
        <p:nvSpPr>
          <p:cNvPr id="3" name="Content Placeholder 2"/>
          <p:cNvSpPr>
            <a:spLocks noGrp="1"/>
          </p:cNvSpPr>
          <p:nvPr>
            <p:ph idx="1"/>
          </p:nvPr>
        </p:nvSpPr>
        <p:spPr/>
        <p:txBody>
          <a:bodyPr/>
          <a:lstStyle/>
          <a:p>
            <a:pPr lvl="0" marL="0" indent="0">
              <a:buNone/>
            </a:pPr>
            <a:r>
              <a:rPr/>
              <a:t>Our model of the tools needed in a typical data science project looks something like this:</a:t>
            </a:r>
          </a:p>
          <a:p>
            <a:pPr lvl="1"/>
            <a:r>
              <a:rPr/>
              <a:t>Import</a:t>
            </a:r>
          </a:p>
          <a:p>
            <a:pPr lvl="1"/>
            <a:r>
              <a:rPr/>
              <a:t>Tidy</a:t>
            </a:r>
          </a:p>
          <a:p>
            <a:pPr lvl="1"/>
            <a:r>
              <a:rPr/>
              <a:t>Transform</a:t>
            </a:r>
          </a:p>
          <a:p>
            <a:pPr lvl="1"/>
            <a:r>
              <a:rPr/>
              <a:t>Visualize</a:t>
            </a:r>
          </a:p>
          <a:p>
            <a:pPr lvl="1"/>
            <a:r>
              <a:rPr/>
              <a:t>Model</a:t>
            </a:r>
          </a:p>
          <a:p>
            <a:pPr lvl="1"/>
            <a:r>
              <a:rPr/>
              <a:t>Communicate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pPr lvl="0" marL="0" indent="0">
              <a:buNone/>
            </a:pPr>
            <a:r>
              <a:rPr/>
              <a:t>Visualize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a:t>
            </a:r>
          </a:p>
        </p:txBody>
      </p:sp>
      <p:pic>
        <p:nvPicPr>
          <p:cNvPr descr="r4ds_files/figure-pptx/unnamed-chunk-1-1.png" id="0" name="Picture 1"/>
          <p:cNvPicPr>
            <a:picLocks noGrp="1" noChangeAspect="1"/>
          </p:cNvPicPr>
          <p:nvPr/>
        </p:nvPicPr>
        <p:blipFill>
          <a:blip r:embed="rId2"/>
          <a:stretch>
            <a:fillRect/>
          </a:stretch>
        </p:blipFill>
        <p:spPr bwMode="auto">
          <a:xfrm>
            <a:off x="2260600" y="1816100"/>
            <a:ext cx="76708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Highway</a:t>
            </a:r>
            <a:r>
              <a:rPr/>
              <a:t> </a:t>
            </a:r>
            <a:r>
              <a:rPr/>
              <a:t>miles</a:t>
            </a:r>
            <a:r>
              <a:rPr/>
              <a:t> </a:t>
            </a:r>
            <a:r>
              <a:rPr/>
              <a:t>per</a:t>
            </a:r>
            <a:r>
              <a:rPr/>
              <a:t> </a:t>
            </a:r>
            <a:r>
              <a:rPr/>
              <a:t>gallon</a:t>
            </a:r>
            <a:r>
              <a:rPr/>
              <a:t> </a:t>
            </a:r>
            <a:r>
              <a:rPr/>
              <a:t>vs</a:t>
            </a:r>
            <a:r>
              <a:rPr/>
              <a:t> </a:t>
            </a:r>
            <a:r>
              <a:rPr/>
              <a:t>engine</a:t>
            </a:r>
            <a:r>
              <a:rPr/>
              <a:t> </a:t>
            </a:r>
            <a:r>
              <a:rPr/>
              <a:t>displacement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HTML</a:t>
            </a:r>
            <a:r>
              <a:rPr/>
              <a:t> </a:t>
            </a:r>
            <a:r>
              <a:rPr/>
              <a:t>Widgets</a:t>
            </a:r>
          </a:p>
        </p:txBody>
      </p:sp>
      <p:pic>
        <p:nvPicPr>
          <p:cNvPr descr="r4ds_files/figure-pptx/unnamed-chunk-2-1.png" id="0" name="Picture 1"/>
          <p:cNvPicPr>
            <a:picLocks noGrp="1" noChangeAspect="1"/>
          </p:cNvPicPr>
          <p:nvPr/>
        </p:nvPicPr>
        <p:blipFill>
          <a:blip r:embed="rId2"/>
          <a:stretch>
            <a:fillRect/>
          </a:stretch>
        </p:blipFill>
        <p:spPr bwMode="auto">
          <a:xfrm>
            <a:off x="2679700" y="1816100"/>
            <a:ext cx="68326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Screenshot</a:t>
            </a:r>
            <a:r>
              <a:rPr/>
              <a:t> </a:t>
            </a:r>
            <a:r>
              <a:rPr/>
              <a:t>of</a:t>
            </a:r>
            <a:r>
              <a:rPr/>
              <a:t> </a:t>
            </a:r>
            <a:r>
              <a:rPr/>
              <a:t>interactive</a:t>
            </a:r>
            <a:r>
              <a:rPr/>
              <a:t> </a:t>
            </a:r>
            <a:r>
              <a:rPr/>
              <a:t>dygraph</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pPr lvl="0" marL="0" indent="0">
              <a:buNone/>
            </a:pPr>
            <a:r>
              <a:rPr/>
              <a:t>Tidy</a:t>
            </a:r>
          </a:p>
        </p:txBody>
      </p:sp>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0</Words>
  <Application>Microsoft Macintosh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Data Science</dc:title>
  <dc:creator>RStudio Inc. info@rstudio.com</dc:creator>
  <cp:keywords/>
  <dcterms:created xsi:type="dcterms:W3CDTF">2018-04-16T01:30:17Z</dcterms:created>
  <dcterms:modified xsi:type="dcterms:W3CDTF">2018-04-16T01:30:17Z</dcterms:modified>
</cp:coreProperties>
</file>