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1" r:id="rId3"/>
  </p:sldMasterIdLst>
  <p:notesMasterIdLst>
    <p:notesMasterId r:id="rId5"/>
  </p:notesMasterIdLst>
  <p:sldIdLst>
    <p:sldId id="256" r:id="rId4"/>
    <p:sldId id="259" r:id="rId6"/>
    <p:sldId id="309" r:id="rId7"/>
    <p:sldId id="334" r:id="rId8"/>
    <p:sldId id="325" r:id="rId9"/>
    <p:sldId id="326" r:id="rId10"/>
    <p:sldId id="333" r:id="rId11"/>
    <p:sldId id="28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贾亚光" initials="贾亚光"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94130" autoAdjust="0"/>
  </p:normalViewPr>
  <p:slideViewPr>
    <p:cSldViewPr>
      <p:cViewPr varScale="1">
        <p:scale>
          <a:sx n="82" d="100"/>
          <a:sy n="82" d="100"/>
        </p:scale>
        <p:origin x="-566" y="-82"/>
      </p:cViewPr>
      <p:guideLst>
        <p:guide orient="horz" pos="2153"/>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BF20-DF3B-4089-A157-C423B81941B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E15EC-5485-46CA-B1CB-CC3AF0B8A19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A4064C-B1C8-4B8F-82B1-6A8D1A5749D3}"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C057710-742C-40D8-8274-244181F055F3}"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A34AF9-1664-4634-98DD-8A193B72BA2B}" type="datetime1">
              <a:rPr lang="zh-CN" altLang="en-US" smtClean="0">
                <a:solidFill>
                  <a:srgbClr val="003760">
                    <a:tint val="75000"/>
                  </a:srgbClr>
                </a:solidFill>
              </a:rPr>
            </a:fld>
            <a:endParaRPr lang="zh-CN" altLang="en-US">
              <a:solidFill>
                <a:srgbClr val="003760">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003760">
                  <a:tint val="75000"/>
                </a:srgb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003760">
                    <a:tint val="75000"/>
                  </a:srgbClr>
                </a:solidFill>
              </a:rPr>
            </a:fld>
            <a:endParaRPr lang="zh-CN" altLang="en-US">
              <a:solidFill>
                <a:srgbClr val="00376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9BCE156-0F35-4A58-B0EF-48ABD7BC9BC2}" type="datetime1">
              <a:rPr lang="zh-CN" altLang="en-US" smtClean="0">
                <a:solidFill>
                  <a:srgbClr val="003760">
                    <a:tint val="75000"/>
                  </a:srgbClr>
                </a:solidFill>
              </a:rPr>
            </a:fld>
            <a:endParaRPr lang="zh-CN" altLang="en-US">
              <a:solidFill>
                <a:srgbClr val="003760">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003760">
                  <a:tint val="75000"/>
                </a:srgb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003760">
                    <a:tint val="75000"/>
                  </a:srgbClr>
                </a:solidFill>
              </a:rPr>
            </a:fld>
            <a:endParaRPr lang="zh-CN" altLang="en-US">
              <a:solidFill>
                <a:srgbClr val="003760">
                  <a:tint val="75000"/>
                </a:srgbClr>
              </a:solidFill>
            </a:endParaRPr>
          </a:p>
        </p:txBody>
      </p:sp>
      <p:sp>
        <p:nvSpPr>
          <p:cNvPr id="7" name="文本框 6"/>
          <p:cNvSpPr txBox="1"/>
          <p:nvPr userDrawn="1"/>
        </p:nvSpPr>
        <p:spPr>
          <a:xfrm>
            <a:off x="1959878" y="2701792"/>
            <a:ext cx="7921625" cy="1477328"/>
          </a:xfrm>
          <a:prstGeom prst="rect">
            <a:avLst/>
          </a:prstGeom>
          <a:noFill/>
        </p:spPr>
        <p:txBody>
          <a:bodyPr wrap="square" rtlCol="0">
            <a:spAutoFit/>
          </a:bodyPr>
          <a:lstStyle/>
          <a:p>
            <a:pPr indent="457200">
              <a:lnSpc>
                <a:spcPct val="125000"/>
              </a:lnSpc>
            </a:pPr>
            <a:r>
              <a:rPr lang="zh-CN" altLang="en-US" b="1" dirty="0">
                <a:solidFill>
                  <a:schemeClr val="accent1"/>
                </a:solidFill>
                <a:latin typeface="微软雅黑" panose="020B0503020204020204" pitchFamily="34" charset="-122"/>
                <a:ea typeface="微软雅黑" panose="020B0503020204020204" pitchFamily="34" charset="-122"/>
              </a:rPr>
              <a:t>关于版权：</a:t>
            </a:r>
            <a:r>
              <a:rPr lang="zh-CN" altLang="en-US" dirty="0">
                <a:latin typeface="微软雅黑" panose="020B0503020204020204" pitchFamily="34" charset="-122"/>
                <a:ea typeface="微软雅黑" panose="020B0503020204020204" pitchFamily="34" charset="-122"/>
              </a:rPr>
              <a:t>学术风免费推广整个系列，作者声明永久不要钱，什么？如果你获得本系列模板</a:t>
            </a:r>
            <a:r>
              <a:rPr lang="zh-CN" altLang="en-US" b="1" dirty="0">
                <a:latin typeface="微软雅黑" panose="020B0503020204020204" pitchFamily="34" charset="-122"/>
                <a:ea typeface="微软雅黑" panose="020B0503020204020204" pitchFamily="34" charset="-122"/>
              </a:rPr>
              <a:t>被收取了费用</a:t>
            </a:r>
            <a:r>
              <a:rPr lang="zh-CN" altLang="en-US" dirty="0">
                <a:latin typeface="微软雅黑" panose="020B0503020204020204" pitchFamily="34" charset="-122"/>
                <a:ea typeface="微软雅黑" panose="020B0503020204020204" pitchFamily="34" charset="-122"/>
              </a:rPr>
              <a:t>，</a:t>
            </a:r>
            <a:r>
              <a:rPr lang="zh-CN" altLang="en-US" dirty="0">
                <a:solidFill>
                  <a:schemeClr val="accent1"/>
                </a:solidFill>
                <a:latin typeface="微软雅黑" panose="020B0503020204020204" pitchFamily="34" charset="-122"/>
                <a:ea typeface="微软雅黑" panose="020B0503020204020204" pitchFamily="34" charset="-122"/>
              </a:rPr>
              <a:t>请你立即拉</a:t>
            </a:r>
            <a:r>
              <a:rPr lang="zh-CN" altLang="en-US" b="1" dirty="0">
                <a:latin typeface="微软雅黑" panose="020B0503020204020204" pitchFamily="34" charset="-122"/>
                <a:ea typeface="微软雅黑" panose="020B0503020204020204" pitchFamily="34" charset="-122"/>
              </a:rPr>
              <a:t>黑</a:t>
            </a:r>
            <a:r>
              <a:rPr lang="zh-CN" altLang="en-US" dirty="0">
                <a:solidFill>
                  <a:schemeClr val="accent1"/>
                </a:solidFill>
                <a:latin typeface="微软雅黑" panose="020B0503020204020204" pitchFamily="34" charset="-122"/>
                <a:ea typeface="微软雅黑" panose="020B0503020204020204" pitchFamily="34" charset="-122"/>
              </a:rPr>
              <a:t>这种</a:t>
            </a:r>
            <a:r>
              <a:rPr lang="zh-CN" altLang="en-US" b="1" dirty="0">
                <a:solidFill>
                  <a:srgbClr val="FF0000"/>
                </a:solidFill>
                <a:latin typeface="微软雅黑" panose="020B0503020204020204" pitchFamily="34" charset="-122"/>
                <a:ea typeface="微软雅黑" panose="020B0503020204020204" pitchFamily="34" charset="-122"/>
              </a:rPr>
              <a:t>无良网站</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indent="457200">
              <a:lnSpc>
                <a:spcPct val="125000"/>
              </a:lnSpc>
            </a:pPr>
            <a:r>
              <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rPr>
              <a:t>小乖设计</a:t>
            </a:r>
            <a:r>
              <a:rPr lang="zh-CN" altLang="en-US" dirty="0">
                <a:latin typeface="微软雅黑" panose="020B0503020204020204" pitchFamily="34" charset="-122"/>
                <a:ea typeface="微软雅黑" panose="020B0503020204020204" pitchFamily="34" charset="-122"/>
                <a:sym typeface="Arial" panose="020B0604020202020204" pitchFamily="34" charset="0"/>
              </a:rPr>
              <a:t>是最近才成立的，模板将会陆续上线，欢迎各位朋友多多关注店铺，你们的支持就是我们前进的动力！</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C28A5-CEC3-4051-A8C3-9375E3DE30B4}" type="datetime1">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CE156-0F35-4A58-B0EF-48ABD7BC9BC2}" type="datetime1">
              <a:rPr lang="zh-CN" altLang="en-US" smtClean="0">
                <a:solidFill>
                  <a:srgbClr val="003760">
                    <a:tint val="75000"/>
                  </a:srgbClr>
                </a:solidFill>
              </a:rPr>
            </a:fld>
            <a:endParaRPr lang="zh-CN" altLang="en-US">
              <a:solidFill>
                <a:srgbClr val="003760">
                  <a:tint val="75000"/>
                </a:srgb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3760">
                  <a:tint val="75000"/>
                </a:srgb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srgbClr val="003760">
                    <a:tint val="75000"/>
                  </a:srgbClr>
                </a:solidFill>
              </a:rPr>
            </a:fld>
            <a:endParaRPr lang="zh-CN" altLang="en-US">
              <a:solidFill>
                <a:srgbClr val="003760">
                  <a:tint val="75000"/>
                </a:srgbClr>
              </a:solidFill>
            </a:endParaRPr>
          </a:p>
        </p:txBody>
      </p:sp>
    </p:spTree>
  </p:cSld>
  <p:clrMap bg1="dk1" tx1="lt1" bg2="dk2" tx2="lt2" accent1="accent1" accent2="accent2" accent3="accent3" accent4="accent4" accent5="accent5" accent6="accent6" hlink="hlink" folHlink="folHlink"/>
  <p:sldLayoutIdLst>
    <p:sldLayoutId id="2147483652" r:id="rId1"/>
    <p:sldLayoutId id="2147483653" r:id="rId2"/>
    <p:sldLayoutId id="2147483654" r:id="rId3"/>
  </p:sldLayoutIdLst>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16632"/>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flipV="1">
            <a:off x="-1" y="6200384"/>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551322" y="2160445"/>
            <a:ext cx="11305256" cy="830997"/>
          </a:xfrm>
          <a:prstGeom prst="rect">
            <a:avLst/>
          </a:prstGeom>
          <a:noFill/>
        </p:spPr>
        <p:txBody>
          <a:bodyPr wrap="square" rtlCol="0">
            <a:spAutoFit/>
          </a:bodyPr>
          <a:lstStyle/>
          <a:p>
            <a:pPr algn="ctr"/>
            <a:r>
              <a:rPr lang="zh-CN" altLang="en-US" sz="4800" b="1" dirty="0">
                <a:cs typeface="+mn-ea"/>
                <a:sym typeface="+mn-lt"/>
              </a:rPr>
              <a:t>基于</a:t>
            </a:r>
            <a:r>
              <a:rPr lang="en-US" altLang="zh-CN" sz="4800" b="1" dirty="0" err="1" smtClean="0">
                <a:cs typeface="+mn-ea"/>
                <a:sym typeface="+mn-lt"/>
              </a:rPr>
              <a:t>TensorFlow</a:t>
            </a:r>
            <a:r>
              <a:rPr lang="zh-CN" altLang="en-US" sz="4800" b="1" dirty="0">
                <a:cs typeface="+mn-ea"/>
                <a:sym typeface="+mn-lt"/>
              </a:rPr>
              <a:t>实</a:t>
            </a:r>
            <a:r>
              <a:rPr lang="zh-CN" altLang="en-US" sz="4800" b="1" dirty="0" smtClean="0">
                <a:cs typeface="+mn-ea"/>
                <a:sym typeface="+mn-lt"/>
              </a:rPr>
              <a:t>现花卉识别</a:t>
            </a:r>
            <a:endParaRPr lang="zh-CN" altLang="en-US" sz="4800" b="1" dirty="0">
              <a:cs typeface="+mn-ea"/>
              <a:sym typeface="+mn-lt"/>
            </a:endParaRPr>
          </a:p>
        </p:txBody>
      </p:sp>
      <p:grpSp>
        <p:nvGrpSpPr>
          <p:cNvPr id="19" name="组合 18"/>
          <p:cNvGrpSpPr/>
          <p:nvPr/>
        </p:nvGrpSpPr>
        <p:grpSpPr>
          <a:xfrm>
            <a:off x="2081009" y="3428822"/>
            <a:ext cx="8297318" cy="0"/>
            <a:chOff x="2292529" y="3321526"/>
            <a:chExt cx="8297318" cy="0"/>
          </a:xfrm>
        </p:grpSpPr>
        <p:cxnSp>
          <p:nvCxnSpPr>
            <p:cNvPr id="7" name="直接连接符 6"/>
            <p:cNvCxnSpPr>
              <a:cxnSpLocks noChangeShapeType="1"/>
              <a:stCxn id="6" idx="3"/>
            </p:cNvCxnSpPr>
            <p:nvPr/>
          </p:nvCxnSpPr>
          <p:spPr bwMode="auto">
            <a:xfrm>
              <a:off x="8688288" y="3321526"/>
              <a:ext cx="1901559"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cxnSp>
          <p:nvCxnSpPr>
            <p:cNvPr id="8" name="直接连接符 7"/>
            <p:cNvCxnSpPr>
              <a:cxnSpLocks noChangeShapeType="1"/>
              <a:endCxn id="6" idx="1"/>
            </p:cNvCxnSpPr>
            <p:nvPr/>
          </p:nvCxnSpPr>
          <p:spPr bwMode="auto">
            <a:xfrm>
              <a:off x="2292529" y="3321526"/>
              <a:ext cx="16200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grpSp>
      <p:sp>
        <p:nvSpPr>
          <p:cNvPr id="10" name="文本框 9"/>
          <p:cNvSpPr txBox="1"/>
          <p:nvPr/>
        </p:nvSpPr>
        <p:spPr>
          <a:xfrm>
            <a:off x="7320136" y="3753220"/>
            <a:ext cx="3599165" cy="1938992"/>
          </a:xfrm>
          <a:prstGeom prst="rect">
            <a:avLst/>
          </a:prstGeom>
          <a:noFill/>
        </p:spPr>
        <p:txBody>
          <a:bodyPr wrap="square" rtlCol="0">
            <a:spAutoFit/>
          </a:bodyPr>
          <a:lstStyle/>
          <a:p>
            <a:r>
              <a:rPr lang="zh-CN" altLang="en-US"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计</a:t>
            </a: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算机</a:t>
            </a:r>
            <a:r>
              <a:rPr lang="en-US" altLang="zh-CN"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152</a:t>
            </a: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班：    </a:t>
            </a:r>
            <a:endParaRPr lang="en-US" altLang="zh-CN"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r"/>
            <a:r>
              <a:rPr lang="zh-CN" altLang="en-US"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许</a:t>
            </a: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江龙  </a:t>
            </a:r>
            <a:r>
              <a:rPr lang="en-US" altLang="zh-CN"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2015012826</a:t>
            </a:r>
            <a:endParaRPr lang="en-US" altLang="zh-CN"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r"/>
            <a:endParaRPr lang="en-US" altLang="zh-CN"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r"/>
            <a:r>
              <a:rPr lang="zh-CN" altLang="en-US"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指导老师：何进荣</a:t>
            </a:r>
            <a:endParaRPr lang="en-US" altLang="zh-CN"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r"/>
            <a:endParaRPr lang="en-US" altLang="zh-CN"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r"/>
            <a:endParaRPr lang="en-US" altLang="zh-CN"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551384" y="5759663"/>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原创设计小乖qq:2013440355"/>
          <p:cNvSpPr/>
          <p:nvPr/>
        </p:nvSpPr>
        <p:spPr>
          <a:xfrm>
            <a:off x="299384" y="5507663"/>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且为免费推广模板"/>
          <p:cNvSpPr/>
          <p:nvPr/>
        </p:nvSpPr>
        <p:spPr>
          <a:xfrm>
            <a:off x="11586628" y="1049024"/>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此模板为小乖乖设计原创"/>
          <p:cNvSpPr/>
          <p:nvPr/>
        </p:nvSpPr>
        <p:spPr>
          <a:xfrm>
            <a:off x="11334628" y="797024"/>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4009">
        <p14:flip dir="r"/>
      </p:transition>
    </mc:Choice>
    <mc:Fallback>
      <p:transition spd="slow" advTm="40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 presetClass="entr" presetSubtype="4" fill="hold" grpId="0" nodeType="withEffect">
                                  <p:stCondLst>
                                    <p:cond delay="125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1" fill="hold" nodeType="withEffect">
                                  <p:stCondLst>
                                    <p:cond delay="125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25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275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225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10" grpId="0"/>
      <p:bldP spid="21"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6331"/>
            </a:xfrm>
            <a:prstGeom prst="rect">
              <a:avLst/>
            </a:prstGeom>
            <a:noFill/>
          </p:spPr>
          <p:txBody>
            <a:bodyPr wrap="square" rtlCol="0">
              <a:spAutoFit/>
            </a:bodyPr>
            <a:lstStyle/>
            <a:p>
              <a:r>
                <a:rPr lang="zh-CN" altLang="en-US" sz="3600" dirty="0" smtClean="0"/>
                <a:t>花卉识别</a:t>
              </a:r>
              <a:endParaRPr lang="zh-CN" altLang="en-US" sz="3600" dirty="0"/>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14" name="文本框 13"/>
          <p:cNvSpPr txBox="1"/>
          <p:nvPr/>
        </p:nvSpPr>
        <p:spPr>
          <a:xfrm>
            <a:off x="796645" y="1410585"/>
            <a:ext cx="10598710" cy="1131079"/>
          </a:xfrm>
          <a:prstGeom prst="rect">
            <a:avLst/>
          </a:prstGeom>
          <a:noFill/>
        </p:spPr>
        <p:txBody>
          <a:bodyPr wrap="square" rtlCol="0">
            <a:spAutoFit/>
          </a:bodyPr>
          <a:lstStyle/>
          <a:p>
            <a:pPr lvl="0" indent="457200">
              <a:lnSpc>
                <a:spcPct val="125000"/>
              </a:lnSpc>
            </a:pPr>
            <a:r>
              <a:rPr lang="zh-CN" altLang="en-US" dirty="0" smtClean="0">
                <a:solidFill>
                  <a:srgbClr val="262626"/>
                </a:solidFill>
                <a:cs typeface="+mn-ea"/>
                <a:sym typeface="+mn-lt"/>
              </a:rPr>
              <a:t>图像识别是卷积神经网络非常普遍的一种应用，</a:t>
            </a:r>
            <a:r>
              <a:rPr lang="zh-CN" altLang="en-US" dirty="0">
                <a:solidFill>
                  <a:srgbClr val="262626"/>
                </a:solidFill>
                <a:cs typeface="+mn-ea"/>
                <a:sym typeface="+mn-lt"/>
              </a:rPr>
              <a:t>如图</a:t>
            </a:r>
            <a:r>
              <a:rPr lang="zh-CN" altLang="en-US" dirty="0" smtClean="0">
                <a:solidFill>
                  <a:srgbClr val="262626"/>
                </a:solidFill>
                <a:cs typeface="+mn-ea"/>
                <a:sym typeface="+mn-lt"/>
              </a:rPr>
              <a:t>，我们可以对目标图片通过多层卷积操作，逐层不断地提取更高维的特征，将得到的模型在全连接层进行分类，最后得到训练好的模型。分类时</a:t>
            </a:r>
            <a:r>
              <a:rPr lang="zh-CN" altLang="en-US" dirty="0" smtClean="0">
                <a:sym typeface="+mn-lt"/>
              </a:rPr>
              <a:t>只需要</a:t>
            </a:r>
            <a:r>
              <a:rPr lang="zh-CN" altLang="en-US" dirty="0" smtClean="0"/>
              <a:t>通过调用模型，输入花卉的图片通过已经事先训练好的模型来进行花卉类别的预测。</a:t>
            </a:r>
            <a:endParaRPr lang="zh-CN" altLang="en-US" dirty="0">
              <a:solidFill>
                <a:srgbClr val="262626"/>
              </a:solidFill>
              <a:cs typeface="+mn-ea"/>
              <a:sym typeface="+mn-lt"/>
            </a:endParaRPr>
          </a:p>
        </p:txBody>
      </p:sp>
      <p:sp>
        <p:nvSpPr>
          <p:cNvPr id="12" name="文本框 11"/>
          <p:cNvSpPr txBox="1"/>
          <p:nvPr/>
        </p:nvSpPr>
        <p:spPr>
          <a:xfrm>
            <a:off x="1775520" y="4941168"/>
            <a:ext cx="184731" cy="369332"/>
          </a:xfrm>
          <a:prstGeom prst="rect">
            <a:avLst/>
          </a:prstGeom>
          <a:noFill/>
        </p:spPr>
        <p:txBody>
          <a:bodyPr wrap="none" rtlCol="0">
            <a:spAutoFit/>
          </a:bodyPr>
          <a:lstStyle/>
          <a:p>
            <a:endParaRPr lang="zh-CN" altLang="en-US" dirty="0"/>
          </a:p>
        </p:txBody>
      </p:sp>
      <p:pic>
        <p:nvPicPr>
          <p:cNvPr id="1026" name="Picture 2" descr="F:\Python\ComputerVision\CvData\flower_photos\daisy\21652746_cc379e0eea_m.jpg"/>
          <p:cNvPicPr>
            <a:picLocks noChangeAspect="1" noChangeArrowheads="1"/>
          </p:cNvPicPr>
          <p:nvPr/>
        </p:nvPicPr>
        <p:blipFill>
          <a:blip r:embed="rId1" cstate="print"/>
          <a:srcRect/>
          <a:stretch>
            <a:fillRect/>
          </a:stretch>
        </p:blipFill>
        <p:spPr bwMode="auto">
          <a:xfrm>
            <a:off x="1919536" y="2492896"/>
            <a:ext cx="1872208" cy="1945150"/>
          </a:xfrm>
          <a:prstGeom prst="rect">
            <a:avLst/>
          </a:prstGeom>
          <a:noFill/>
        </p:spPr>
      </p:pic>
      <p:sp>
        <p:nvSpPr>
          <p:cNvPr id="15" name="TextBox 14"/>
          <p:cNvSpPr txBox="1"/>
          <p:nvPr/>
        </p:nvSpPr>
        <p:spPr>
          <a:xfrm>
            <a:off x="2495600" y="4437112"/>
            <a:ext cx="723275" cy="369332"/>
          </a:xfrm>
          <a:prstGeom prst="rect">
            <a:avLst/>
          </a:prstGeom>
          <a:noFill/>
        </p:spPr>
        <p:txBody>
          <a:bodyPr wrap="none" rtlCol="0">
            <a:spAutoFit/>
          </a:bodyPr>
          <a:lstStyle/>
          <a:p>
            <a:r>
              <a:rPr lang="en-US" altLang="zh-CN" dirty="0" smtClean="0"/>
              <a:t>daisy</a:t>
            </a:r>
            <a:endParaRPr lang="zh-CN" altLang="en-US" dirty="0"/>
          </a:p>
        </p:txBody>
      </p:sp>
      <p:sp>
        <p:nvSpPr>
          <p:cNvPr id="16" name="TextBox 15"/>
          <p:cNvSpPr txBox="1"/>
          <p:nvPr/>
        </p:nvSpPr>
        <p:spPr>
          <a:xfrm>
            <a:off x="5375920" y="4509120"/>
            <a:ext cx="1368152" cy="369332"/>
          </a:xfrm>
          <a:prstGeom prst="rect">
            <a:avLst/>
          </a:prstGeom>
          <a:noFill/>
        </p:spPr>
        <p:txBody>
          <a:bodyPr wrap="square" rtlCol="0">
            <a:spAutoFit/>
          </a:bodyPr>
          <a:lstStyle/>
          <a:p>
            <a:r>
              <a:rPr lang="en-US" altLang="zh-CN" dirty="0" smtClean="0"/>
              <a:t>dandelion</a:t>
            </a:r>
            <a:endParaRPr lang="zh-CN" altLang="en-US" dirty="0"/>
          </a:p>
        </p:txBody>
      </p:sp>
      <p:pic>
        <p:nvPicPr>
          <p:cNvPr id="1027" name="Picture 3" descr="F:\Python\ComputerVision\CvData\flower_photos\dandelion\13920113_f03e867ea7_m.jpg"/>
          <p:cNvPicPr>
            <a:picLocks noChangeAspect="1" noChangeArrowheads="1"/>
          </p:cNvPicPr>
          <p:nvPr/>
        </p:nvPicPr>
        <p:blipFill>
          <a:blip r:embed="rId2" cstate="print"/>
          <a:srcRect/>
          <a:stretch>
            <a:fillRect/>
          </a:stretch>
        </p:blipFill>
        <p:spPr bwMode="auto">
          <a:xfrm>
            <a:off x="4943872" y="2564904"/>
            <a:ext cx="1944216" cy="1944216"/>
          </a:xfrm>
          <a:prstGeom prst="rect">
            <a:avLst/>
          </a:prstGeom>
          <a:noFill/>
        </p:spPr>
      </p:pic>
      <p:pic>
        <p:nvPicPr>
          <p:cNvPr id="1029" name="Picture 5" descr="F:\Python\ComputerVision\CvData\flower_photos\roses\295257304_de893fc94d.jpg"/>
          <p:cNvPicPr>
            <a:picLocks noChangeAspect="1" noChangeArrowheads="1"/>
          </p:cNvPicPr>
          <p:nvPr/>
        </p:nvPicPr>
        <p:blipFill>
          <a:blip r:embed="rId3" cstate="print"/>
          <a:srcRect/>
          <a:stretch>
            <a:fillRect/>
          </a:stretch>
        </p:blipFill>
        <p:spPr bwMode="auto">
          <a:xfrm>
            <a:off x="8112224" y="2564904"/>
            <a:ext cx="2024891" cy="1944216"/>
          </a:xfrm>
          <a:prstGeom prst="rect">
            <a:avLst/>
          </a:prstGeom>
          <a:noFill/>
        </p:spPr>
      </p:pic>
      <p:sp>
        <p:nvSpPr>
          <p:cNvPr id="18" name="TextBox 17"/>
          <p:cNvSpPr txBox="1"/>
          <p:nvPr/>
        </p:nvSpPr>
        <p:spPr>
          <a:xfrm>
            <a:off x="8760296" y="4437112"/>
            <a:ext cx="864096" cy="646331"/>
          </a:xfrm>
          <a:prstGeom prst="rect">
            <a:avLst/>
          </a:prstGeom>
          <a:noFill/>
        </p:spPr>
        <p:txBody>
          <a:bodyPr wrap="square" rtlCol="0">
            <a:spAutoFit/>
          </a:bodyPr>
          <a:lstStyle/>
          <a:p>
            <a:r>
              <a:rPr lang="en-US" altLang="zh-CN" dirty="0" smtClean="0"/>
              <a:t>rose</a:t>
            </a:r>
            <a:endParaRPr lang="en-US" altLang="zh-CN" dirty="0" smtClean="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advTm="3708">
        <p14:flip dir="r"/>
      </p:transition>
    </mc:Choice>
    <mc:Fallback>
      <p:transition spd="slow" advTm="370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050" y="247978"/>
            <a:ext cx="11790055" cy="730902"/>
            <a:chOff x="0" y="321561"/>
            <a:chExt cx="12750466" cy="730902"/>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4555072" cy="646331"/>
            </a:xfrm>
            <a:prstGeom prst="rect">
              <a:avLst/>
            </a:prstGeom>
            <a:noFill/>
          </p:spPr>
          <p:txBody>
            <a:bodyPr wrap="square" rtlCol="0">
              <a:spAutoFit/>
            </a:bodyPr>
            <a:lstStyle/>
            <a:p>
              <a:r>
                <a:rPr lang="zh-CN" altLang="en-US" sz="3600" dirty="0" smtClean="0"/>
                <a:t>花卉识别</a:t>
              </a:r>
              <a:endParaRPr lang="zh-CN" altLang="en-US" sz="3600" dirty="0"/>
            </a:p>
          </p:txBody>
        </p:sp>
        <p:sp>
          <p:nvSpPr>
            <p:cNvPr id="5" name="矩形 4"/>
            <p:cNvSpPr/>
            <p:nvPr/>
          </p:nvSpPr>
          <p:spPr>
            <a:xfrm>
              <a:off x="3334912" y="321561"/>
              <a:ext cx="9415554"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TextBox 8"/>
          <p:cNvSpPr txBox="1"/>
          <p:nvPr/>
        </p:nvSpPr>
        <p:spPr>
          <a:xfrm>
            <a:off x="1271464" y="1484784"/>
            <a:ext cx="8784976" cy="923330"/>
          </a:xfrm>
          <a:prstGeom prst="rect">
            <a:avLst/>
          </a:prstGeom>
          <a:noFill/>
        </p:spPr>
        <p:txBody>
          <a:bodyPr wrap="square" rtlCol="0">
            <a:spAutoFit/>
          </a:bodyPr>
          <a:lstStyle/>
          <a:p>
            <a:r>
              <a:rPr lang="en-US" altLang="zh-CN" dirty="0" smtClean="0"/>
              <a:t>CNN</a:t>
            </a:r>
            <a:r>
              <a:rPr lang="zh-CN" altLang="en-US" dirty="0" smtClean="0"/>
              <a:t>（卷积神经网络）：卷积神经网络是一种为了处理二维输入数据而特殊设计的多层人工神经网络。网络中的每层都由多个二维平面组成，而每个平面由多个独立的神经元组成。相邻两层的神经元之间互相连接。</a:t>
            </a:r>
            <a:endParaRPr lang="zh-CN" altLang="en-US" dirty="0"/>
          </a:p>
        </p:txBody>
      </p:sp>
      <p:sp>
        <p:nvSpPr>
          <p:cNvPr id="10" name="TextBox 9"/>
          <p:cNvSpPr txBox="1"/>
          <p:nvPr/>
        </p:nvSpPr>
        <p:spPr>
          <a:xfrm>
            <a:off x="1271464" y="2636912"/>
            <a:ext cx="8568952" cy="923330"/>
          </a:xfrm>
          <a:prstGeom prst="rect">
            <a:avLst/>
          </a:prstGeom>
          <a:noFill/>
        </p:spPr>
        <p:txBody>
          <a:bodyPr wrap="square" rtlCol="0">
            <a:spAutoFit/>
          </a:bodyPr>
          <a:lstStyle/>
          <a:p>
            <a:r>
              <a:rPr lang="zh-CN" altLang="en-US" dirty="0" smtClean="0"/>
              <a:t>卷积特征提取（局部连接）：从图像中随机选取一小块局域作为训练样本，从该样本中学习到一些特征，然后将这些特征作为滤波器，与原始整个图像作卷积运算，从而得到原始图像中任意位置上的不同特征的激活值。</a:t>
            </a:r>
            <a:endParaRPr lang="zh-CN" altLang="en-US" dirty="0"/>
          </a:p>
        </p:txBody>
      </p:sp>
      <p:sp>
        <p:nvSpPr>
          <p:cNvPr id="11" name="TextBox 10"/>
          <p:cNvSpPr txBox="1"/>
          <p:nvPr/>
        </p:nvSpPr>
        <p:spPr>
          <a:xfrm>
            <a:off x="1271464" y="4005064"/>
            <a:ext cx="8424936" cy="2031325"/>
          </a:xfrm>
          <a:prstGeom prst="rect">
            <a:avLst/>
          </a:prstGeom>
          <a:noFill/>
        </p:spPr>
        <p:txBody>
          <a:bodyPr wrap="square" rtlCol="0">
            <a:spAutoFit/>
          </a:bodyPr>
          <a:lstStyle/>
          <a:p>
            <a:r>
              <a:rPr lang="zh-CN" altLang="en-US" dirty="0" smtClean="0"/>
              <a:t> 池化：通过将卷积层提取的特征输入至分类器中进行训练，可以实现输出最终的分类结果。理论上可以直接输出，然而这将需要非常大的计算开销，特别是对于大尺寸高分辨率图像</a:t>
            </a:r>
            <a:endParaRPr lang="zh-CN" altLang="en-US" dirty="0" smtClean="0"/>
          </a:p>
          <a:p>
            <a:r>
              <a:rPr lang="zh-CN" altLang="en-US" dirty="0" smtClean="0"/>
              <a:t>由于图像具有一种“静态性”的属性，在图像的一个局部区域得到的特征极有可能在另一个局部区域同样适用。因此，对图像的一个局部区域中不同位置的特征进行聚合统计操作，这种操作统称为池化。</a:t>
            </a:r>
            <a:endParaRPr lang="zh-CN" altLang="en-US" dirty="0" smtClean="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advTm="3708">
        <p14:flip dir="r"/>
      </p:transition>
    </mc:Choice>
    <mc:Fallback>
      <p:transition spd="slow" advTm="370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050" y="247978"/>
            <a:ext cx="11790055" cy="730902"/>
            <a:chOff x="0" y="321561"/>
            <a:chExt cx="12750466" cy="730902"/>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4555072" cy="646331"/>
            </a:xfrm>
            <a:prstGeom prst="rect">
              <a:avLst/>
            </a:prstGeom>
            <a:noFill/>
          </p:spPr>
          <p:txBody>
            <a:bodyPr wrap="square" rtlCol="0">
              <a:spAutoFit/>
            </a:bodyPr>
            <a:lstStyle/>
            <a:p>
              <a:r>
                <a:rPr lang="zh-CN" altLang="en-US" sz="3600" dirty="0" smtClean="0"/>
                <a:t>花卉识别</a:t>
              </a:r>
              <a:endParaRPr lang="zh-CN" altLang="en-US" sz="3600" dirty="0"/>
            </a:p>
          </p:txBody>
        </p:sp>
        <p:sp>
          <p:nvSpPr>
            <p:cNvPr id="5" name="矩形 4"/>
            <p:cNvSpPr/>
            <p:nvPr/>
          </p:nvSpPr>
          <p:spPr>
            <a:xfrm>
              <a:off x="3412785" y="321561"/>
              <a:ext cx="9337681"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pic>
        <p:nvPicPr>
          <p:cNvPr id="2050" name="Picture 2"/>
          <p:cNvPicPr>
            <a:picLocks noChangeAspect="1" noChangeArrowheads="1"/>
          </p:cNvPicPr>
          <p:nvPr/>
        </p:nvPicPr>
        <p:blipFill>
          <a:blip r:embed="rId1" cstate="print"/>
          <a:srcRect/>
          <a:stretch>
            <a:fillRect/>
          </a:stretch>
        </p:blipFill>
        <p:spPr bwMode="auto">
          <a:xfrm>
            <a:off x="1847528" y="980729"/>
            <a:ext cx="6336704" cy="4953244"/>
          </a:xfrm>
          <a:prstGeom prst="rect">
            <a:avLst/>
          </a:prstGeom>
          <a:noFill/>
          <a:ln w="9525">
            <a:noFill/>
            <a:miter lim="800000"/>
            <a:headEnd/>
            <a:tailEnd/>
          </a:ln>
        </p:spPr>
      </p:pic>
      <p:sp>
        <p:nvSpPr>
          <p:cNvPr id="13" name="TextBox 12"/>
          <p:cNvSpPr txBox="1"/>
          <p:nvPr/>
        </p:nvSpPr>
        <p:spPr>
          <a:xfrm>
            <a:off x="911424" y="6021288"/>
            <a:ext cx="9433048" cy="646331"/>
          </a:xfrm>
          <a:prstGeom prst="rect">
            <a:avLst/>
          </a:prstGeom>
          <a:noFill/>
        </p:spPr>
        <p:txBody>
          <a:bodyPr wrap="square" rtlCol="0">
            <a:spAutoFit/>
          </a:bodyPr>
          <a:lstStyle/>
          <a:p>
            <a:r>
              <a:rPr lang="zh-CN" altLang="en-US" dirty="0" smtClean="0"/>
              <a:t>图像输入（</a:t>
            </a:r>
            <a:r>
              <a:rPr lang="en-US" altLang="zh-CN" dirty="0" err="1" smtClean="0"/>
              <a:t>InputImage</a:t>
            </a:r>
            <a:r>
              <a:rPr lang="zh-CN" altLang="en-US" dirty="0" smtClean="0"/>
              <a:t>）→卷积（</a:t>
            </a:r>
            <a:r>
              <a:rPr lang="en-US" altLang="zh-CN" dirty="0" smtClean="0"/>
              <a:t>Convolution</a:t>
            </a:r>
            <a:r>
              <a:rPr lang="zh-CN" altLang="en-US" dirty="0" smtClean="0"/>
              <a:t>）→最大池化（</a:t>
            </a:r>
            <a:r>
              <a:rPr lang="en-US" altLang="zh-CN" dirty="0" err="1" smtClean="0"/>
              <a:t>MaxPooling</a:t>
            </a:r>
            <a:r>
              <a:rPr lang="zh-CN" altLang="en-US" dirty="0" smtClean="0"/>
              <a:t>）→全连接神经网络（</a:t>
            </a:r>
            <a:r>
              <a:rPr lang="en-US" altLang="zh-CN" dirty="0" smtClean="0"/>
              <a:t>Fully-</a:t>
            </a:r>
            <a:r>
              <a:rPr lang="en-US" altLang="zh-CN" dirty="0" err="1" smtClean="0"/>
              <a:t>ConnectedNeural</a:t>
            </a:r>
            <a:r>
              <a:rPr lang="en-US" altLang="zh-CN" dirty="0" smtClean="0"/>
              <a:t> Network</a:t>
            </a:r>
            <a:r>
              <a:rPr lang="zh-CN" altLang="en-US" dirty="0" smtClean="0"/>
              <a:t>）计算</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advTm="3708">
        <p14:flip dir="r"/>
      </p:transition>
    </mc:Choice>
    <mc:Fallback>
      <p:transition spd="slow" advTm="370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21561"/>
            <a:ext cx="11790055" cy="730902"/>
            <a:chOff x="0" y="321561"/>
            <a:chExt cx="12750466" cy="730902"/>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4555072" cy="646331"/>
            </a:xfrm>
            <a:prstGeom prst="rect">
              <a:avLst/>
            </a:prstGeom>
            <a:noFill/>
          </p:spPr>
          <p:txBody>
            <a:bodyPr wrap="square" rtlCol="0">
              <a:spAutoFit/>
            </a:bodyPr>
            <a:lstStyle/>
            <a:p>
              <a:r>
                <a:rPr lang="zh-CN" altLang="en-US" sz="3600" dirty="0" smtClean="0"/>
                <a:t>花卉识别</a:t>
              </a:r>
              <a:endParaRPr lang="zh-CN" altLang="en-US" sz="3600" dirty="0"/>
            </a:p>
          </p:txBody>
        </p:sp>
        <p:sp>
          <p:nvSpPr>
            <p:cNvPr id="5" name="矩形 4"/>
            <p:cNvSpPr/>
            <p:nvPr/>
          </p:nvSpPr>
          <p:spPr>
            <a:xfrm>
              <a:off x="4022743" y="321561"/>
              <a:ext cx="8727723"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11" name="矩形 10"/>
          <p:cNvSpPr/>
          <p:nvPr/>
        </p:nvSpPr>
        <p:spPr>
          <a:xfrm>
            <a:off x="983432" y="1412776"/>
            <a:ext cx="9937104" cy="923330"/>
          </a:xfrm>
          <a:prstGeom prst="rect">
            <a:avLst/>
          </a:prstGeom>
        </p:spPr>
        <p:txBody>
          <a:bodyPr wrap="square">
            <a:spAutoFit/>
          </a:bodyPr>
          <a:lstStyle/>
          <a:p>
            <a:r>
              <a:rPr lang="zh-CN" altLang="en-US" dirty="0" smtClean="0"/>
              <a:t>模型尺寸分析：卷积层全都采用了补</a:t>
            </a:r>
            <a:r>
              <a:rPr lang="en-US" altLang="zh-CN" dirty="0" smtClean="0"/>
              <a:t>0</a:t>
            </a:r>
            <a:r>
              <a:rPr lang="zh-CN" altLang="en-US" dirty="0" smtClean="0"/>
              <a:t>，所以经过卷积层长和宽不变，只有深度加深。池 化层全都没有补</a:t>
            </a:r>
            <a:r>
              <a:rPr lang="en-US" altLang="zh-CN" dirty="0" smtClean="0"/>
              <a:t>0</a:t>
            </a:r>
            <a:r>
              <a:rPr lang="zh-CN" altLang="en-US" dirty="0" smtClean="0"/>
              <a:t>，所以经过池化层长和宽均减小，深度不变</a:t>
            </a:r>
            <a:r>
              <a:rPr lang="en-US" altLang="zh-CN" dirty="0"/>
              <a:t>	</a:t>
            </a:r>
            <a:r>
              <a:rPr lang="zh-CN" altLang="en-US" dirty="0" smtClean="0"/>
              <a:t>。</a:t>
            </a:r>
            <a:endParaRPr lang="en-US" altLang="zh-CN" dirty="0" smtClean="0"/>
          </a:p>
          <a:p>
            <a:endParaRPr lang="en-US" altLang="zh-CN" dirty="0" smtClean="0"/>
          </a:p>
        </p:txBody>
      </p:sp>
      <p:sp>
        <p:nvSpPr>
          <p:cNvPr id="10" name="TextBox 9"/>
          <p:cNvSpPr txBox="1"/>
          <p:nvPr/>
        </p:nvSpPr>
        <p:spPr>
          <a:xfrm>
            <a:off x="1055440" y="2564904"/>
            <a:ext cx="9145016" cy="2862322"/>
          </a:xfrm>
          <a:prstGeom prst="rect">
            <a:avLst/>
          </a:prstGeom>
          <a:noFill/>
        </p:spPr>
        <p:txBody>
          <a:bodyPr wrap="square" rtlCol="0">
            <a:spAutoFit/>
          </a:bodyPr>
          <a:lstStyle/>
          <a:p>
            <a:pPr latinLnBrk="1"/>
            <a:r>
              <a:rPr lang="zh-CN" altLang="en-US" b="1" dirty="0" smtClean="0"/>
              <a:t>卷积层</a:t>
            </a:r>
            <a:r>
              <a:rPr lang="zh-CN" altLang="en-US" dirty="0" smtClean="0"/>
              <a:t>：卷积层中每一个节点的输入只是上一层神经网络的一小块。卷积层试图将神经网络中的每一小块进行更加深入地分析从而得到抽象程度更高的特征。卷积层的训练提取了图像的高位特征。（</a:t>
            </a:r>
            <a:r>
              <a:rPr lang="en-US" altLang="zh-CN" dirty="0" smtClean="0"/>
              <a:t>4</a:t>
            </a:r>
            <a:r>
              <a:rPr lang="zh-CN" altLang="en-US" dirty="0" smtClean="0"/>
              <a:t>层）</a:t>
            </a:r>
            <a:endParaRPr lang="zh-CN" altLang="en-US" dirty="0" smtClean="0"/>
          </a:p>
          <a:p>
            <a:pPr latinLnBrk="1"/>
            <a:r>
              <a:rPr lang="zh-CN" altLang="en-US" b="1" dirty="0" smtClean="0"/>
              <a:t>池化层</a:t>
            </a:r>
            <a:r>
              <a:rPr lang="zh-CN" altLang="en-US" dirty="0" smtClean="0"/>
              <a:t>：池化层（</a:t>
            </a:r>
            <a:r>
              <a:rPr lang="en-US" altLang="zh-CN" dirty="0" smtClean="0"/>
              <a:t>pooling</a:t>
            </a:r>
            <a:r>
              <a:rPr lang="zh-CN" altLang="en-US" dirty="0" smtClean="0"/>
              <a:t>）不会改变矩阵的深度，但是它可以缩小矩阵的大小，进一步缩小最后全连接层中节点的个数，从而达到减少整个神经网络中参数的目的。（</a:t>
            </a:r>
            <a:r>
              <a:rPr lang="en-US" altLang="zh-CN" dirty="0" smtClean="0"/>
              <a:t>4</a:t>
            </a:r>
            <a:r>
              <a:rPr lang="zh-CN" altLang="en-US" dirty="0" smtClean="0"/>
              <a:t>层）</a:t>
            </a:r>
            <a:endParaRPr lang="en-US" altLang="zh-CN" dirty="0" smtClean="0"/>
          </a:p>
          <a:p>
            <a:pPr latinLnBrk="1"/>
            <a:r>
              <a:rPr lang="zh-CN" altLang="en-US" b="1" dirty="0" smtClean="0"/>
              <a:t>全连接层</a:t>
            </a:r>
            <a:r>
              <a:rPr lang="zh-CN" altLang="en-US" dirty="0" smtClean="0"/>
              <a:t>：在经过多轮卷积卷积层和池化层的处理之后，在卷积神经网络的最后一般会由</a:t>
            </a:r>
            <a:r>
              <a:rPr lang="en-US" altLang="zh-CN" dirty="0" smtClean="0"/>
              <a:t>1-2</a:t>
            </a:r>
            <a:r>
              <a:rPr lang="zh-CN" altLang="en-US" dirty="0" smtClean="0"/>
              <a:t>个全连接层来给出最后的分类结果。经过几轮卷积和池化层的处理之后，可以认为图像中的信息已经被抽象成了信息含量更高的特征。我们可以将卷积层和池化层看成自动图像特征提取的过程。在特征提取完成后，仍然需要使用全连接层来完成分类任务。总结来说，全连接层是对高维特征进行了提取。（</a:t>
            </a:r>
            <a:r>
              <a:rPr lang="en-US" altLang="zh-CN" dirty="0" smtClean="0"/>
              <a:t>2</a:t>
            </a:r>
            <a:r>
              <a:rPr lang="zh-CN" altLang="en-US" dirty="0" smtClean="0"/>
              <a:t>层）</a:t>
            </a:r>
            <a:endParaRPr lang="zh-CN" altLang="en-US" dirty="0"/>
          </a:p>
        </p:txBody>
      </p:sp>
      <p:sp>
        <p:nvSpPr>
          <p:cNvPr id="12" name="TextBox 11"/>
          <p:cNvSpPr txBox="1"/>
          <p:nvPr/>
        </p:nvSpPr>
        <p:spPr>
          <a:xfrm>
            <a:off x="1127448" y="5301208"/>
            <a:ext cx="8640960" cy="646331"/>
          </a:xfrm>
          <a:prstGeom prst="rect">
            <a:avLst/>
          </a:prstGeom>
          <a:noFill/>
        </p:spPr>
        <p:txBody>
          <a:bodyPr wrap="square" rtlCol="0">
            <a:spAutoFit/>
          </a:bodyPr>
          <a:lstStyle/>
          <a:p>
            <a:r>
              <a:rPr lang="en-US" altLang="zh-CN" dirty="0" err="1" smtClean="0"/>
              <a:t>n_epoch</a:t>
            </a:r>
            <a:r>
              <a:rPr lang="en-US" altLang="zh-CN" dirty="0" smtClean="0"/>
              <a:t>=100</a:t>
            </a:r>
            <a:r>
              <a:rPr lang="zh-CN" altLang="en-US" dirty="0" smtClean="0"/>
              <a:t>：所有样本训练</a:t>
            </a:r>
            <a:r>
              <a:rPr lang="en-US" altLang="zh-CN" dirty="0" smtClean="0"/>
              <a:t>100</a:t>
            </a:r>
            <a:r>
              <a:rPr lang="zh-CN" altLang="en-US" dirty="0" smtClean="0"/>
              <a:t>次。</a:t>
            </a:r>
            <a:endParaRPr lang="en-US" altLang="zh-CN" dirty="0" smtClean="0"/>
          </a:p>
          <a:p>
            <a:r>
              <a:rPr lang="en-US" altLang="zh-CN" dirty="0" err="1" smtClean="0"/>
              <a:t>batch_size</a:t>
            </a:r>
            <a:r>
              <a:rPr lang="en-US" altLang="zh-CN" dirty="0" smtClean="0"/>
              <a:t>=64</a:t>
            </a:r>
            <a:r>
              <a:rPr lang="zh-CN" altLang="en-US" dirty="0" smtClean="0"/>
              <a:t>：一组训练</a:t>
            </a:r>
            <a:r>
              <a:rPr lang="en-US" altLang="zh-CN" dirty="0" smtClean="0"/>
              <a:t>64</a:t>
            </a:r>
            <a:r>
              <a:rPr lang="zh-CN" altLang="en-US" dirty="0" smtClean="0"/>
              <a:t>个样本。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advTm="3708">
        <p14:flip dir="r"/>
      </p:transition>
    </mc:Choice>
    <mc:Fallback>
      <p:transition spd="slow" advTm="370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21561"/>
            <a:ext cx="11790055" cy="730902"/>
            <a:chOff x="0" y="321561"/>
            <a:chExt cx="12750466" cy="730902"/>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4555072" cy="646331"/>
            </a:xfrm>
            <a:prstGeom prst="rect">
              <a:avLst/>
            </a:prstGeom>
            <a:noFill/>
          </p:spPr>
          <p:txBody>
            <a:bodyPr wrap="square" rtlCol="0">
              <a:spAutoFit/>
            </a:bodyPr>
            <a:lstStyle/>
            <a:p>
              <a:r>
                <a:rPr lang="zh-CN" altLang="en-US" sz="3600" dirty="0" smtClean="0"/>
                <a:t>花卉识别</a:t>
              </a:r>
              <a:endParaRPr lang="zh-CN" altLang="en-US" sz="3600" dirty="0"/>
            </a:p>
          </p:txBody>
        </p:sp>
        <p:sp>
          <p:nvSpPr>
            <p:cNvPr id="5" name="矩形 4"/>
            <p:cNvSpPr/>
            <p:nvPr/>
          </p:nvSpPr>
          <p:spPr>
            <a:xfrm>
              <a:off x="4022743" y="321561"/>
              <a:ext cx="8727723"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18" name="TextBox 17"/>
          <p:cNvSpPr txBox="1"/>
          <p:nvPr/>
        </p:nvSpPr>
        <p:spPr>
          <a:xfrm>
            <a:off x="407368" y="1196752"/>
            <a:ext cx="1944216" cy="369332"/>
          </a:xfrm>
          <a:prstGeom prst="rect">
            <a:avLst/>
          </a:prstGeom>
          <a:noFill/>
        </p:spPr>
        <p:txBody>
          <a:bodyPr wrap="square" rtlCol="0">
            <a:spAutoFit/>
          </a:bodyPr>
          <a:lstStyle/>
          <a:p>
            <a:r>
              <a:rPr lang="zh-CN" altLang="en-US" dirty="0" smtClean="0"/>
              <a:t>运行结果：</a:t>
            </a:r>
            <a:endParaRPr lang="zh-CN" altLang="en-US" dirty="0"/>
          </a:p>
        </p:txBody>
      </p:sp>
      <p:sp>
        <p:nvSpPr>
          <p:cNvPr id="19" name="TextBox 18"/>
          <p:cNvSpPr txBox="1"/>
          <p:nvPr/>
        </p:nvSpPr>
        <p:spPr>
          <a:xfrm>
            <a:off x="263352" y="4653136"/>
            <a:ext cx="9865096" cy="646331"/>
          </a:xfrm>
          <a:prstGeom prst="rect">
            <a:avLst/>
          </a:prstGeom>
          <a:noFill/>
        </p:spPr>
        <p:txBody>
          <a:bodyPr wrap="square" rtlCol="0">
            <a:spAutoFit/>
          </a:bodyPr>
          <a:lstStyle/>
          <a:p>
            <a:r>
              <a:rPr lang="zh-CN" altLang="en-US" dirty="0" smtClean="0"/>
              <a:t>        随着训练次数的增加训练损失函数已经很小，验证损失函数也趋于稳定，准确率达到</a:t>
            </a:r>
            <a:r>
              <a:rPr lang="en-US" altLang="zh-CN" dirty="0" smtClean="0"/>
              <a:t>70%</a:t>
            </a:r>
            <a:r>
              <a:rPr lang="zh-CN" altLang="en-US" dirty="0" smtClean="0"/>
              <a:t>左右。将训练好的模型保存后，调用模型尝试分类五种花，结果也比较准确。效果较好。</a:t>
            </a:r>
            <a:endParaRPr lang="zh-CN" altLang="en-US" dirty="0"/>
          </a:p>
        </p:txBody>
      </p:sp>
      <p:pic>
        <p:nvPicPr>
          <p:cNvPr id="8" name="Picture 3"/>
          <p:cNvPicPr>
            <a:picLocks noChangeAspect="1" noChangeArrowheads="1"/>
          </p:cNvPicPr>
          <p:nvPr/>
        </p:nvPicPr>
        <p:blipFill>
          <a:blip r:embed="rId1" cstate="print"/>
          <a:srcRect/>
          <a:stretch>
            <a:fillRect/>
          </a:stretch>
        </p:blipFill>
        <p:spPr bwMode="auto">
          <a:xfrm>
            <a:off x="1775520" y="1052736"/>
            <a:ext cx="7056784" cy="363377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50" advTm="3708">
        <p14:flip dir="r"/>
      </p:transition>
    </mc:Choice>
    <mc:Fallback>
      <p:transition spd="slow" advTm="370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21561"/>
            <a:ext cx="11790055" cy="730902"/>
            <a:chOff x="0" y="321561"/>
            <a:chExt cx="12750466" cy="730902"/>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4555072" cy="646331"/>
            </a:xfrm>
            <a:prstGeom prst="rect">
              <a:avLst/>
            </a:prstGeom>
            <a:noFill/>
          </p:spPr>
          <p:txBody>
            <a:bodyPr wrap="square" rtlCol="0">
              <a:spAutoFit/>
            </a:bodyPr>
            <a:lstStyle/>
            <a:p>
              <a:r>
                <a:rPr lang="zh-CN" altLang="en-US" sz="3600" dirty="0" smtClean="0"/>
                <a:t>花卉识别</a:t>
              </a:r>
              <a:endParaRPr lang="zh-CN" altLang="en-US" sz="3600" dirty="0"/>
            </a:p>
          </p:txBody>
        </p:sp>
        <p:sp>
          <p:nvSpPr>
            <p:cNvPr id="5" name="矩形 4"/>
            <p:cNvSpPr/>
            <p:nvPr/>
          </p:nvSpPr>
          <p:spPr>
            <a:xfrm>
              <a:off x="4022743" y="321561"/>
              <a:ext cx="8727723"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18" name="TextBox 17"/>
          <p:cNvSpPr txBox="1"/>
          <p:nvPr/>
        </p:nvSpPr>
        <p:spPr>
          <a:xfrm>
            <a:off x="407368" y="1412776"/>
            <a:ext cx="1944216" cy="369332"/>
          </a:xfrm>
          <a:prstGeom prst="rect">
            <a:avLst/>
          </a:prstGeom>
          <a:noFill/>
        </p:spPr>
        <p:txBody>
          <a:bodyPr wrap="square" rtlCol="0">
            <a:spAutoFit/>
          </a:bodyPr>
          <a:lstStyle/>
          <a:p>
            <a:r>
              <a:rPr lang="zh-CN" altLang="en-US" b="1" dirty="0" smtClean="0"/>
              <a:t>总结：</a:t>
            </a:r>
            <a:endParaRPr lang="zh-CN" altLang="en-US" b="1" dirty="0"/>
          </a:p>
        </p:txBody>
      </p:sp>
      <p:sp>
        <p:nvSpPr>
          <p:cNvPr id="19" name="TextBox 18"/>
          <p:cNvSpPr txBox="1"/>
          <p:nvPr/>
        </p:nvSpPr>
        <p:spPr>
          <a:xfrm>
            <a:off x="1199456" y="1268760"/>
            <a:ext cx="9865096" cy="1200329"/>
          </a:xfrm>
          <a:prstGeom prst="rect">
            <a:avLst/>
          </a:prstGeom>
          <a:noFill/>
        </p:spPr>
        <p:txBody>
          <a:bodyPr wrap="square" rtlCol="0">
            <a:spAutoFit/>
          </a:bodyPr>
          <a:lstStyle/>
          <a:p>
            <a:r>
              <a:rPr lang="zh-CN" altLang="en-US" dirty="0" smtClean="0"/>
              <a:t>训练得到的模型的准确率在</a:t>
            </a:r>
            <a:r>
              <a:rPr lang="en-US" altLang="zh-CN" dirty="0" smtClean="0"/>
              <a:t>70%</a:t>
            </a:r>
            <a:r>
              <a:rPr lang="zh-CN" altLang="en-US" dirty="0" smtClean="0"/>
              <a:t>左右，并不高。主要有两方面原因：</a:t>
            </a:r>
            <a:r>
              <a:rPr lang="en-US" altLang="zh-CN" dirty="0" smtClean="0"/>
              <a:t>1.</a:t>
            </a:r>
            <a:r>
              <a:rPr lang="zh-CN" altLang="en-US" dirty="0" smtClean="0"/>
              <a:t>花卉的特征本身就比较的复杂。</a:t>
            </a:r>
            <a:r>
              <a:rPr lang="en-US" altLang="zh-CN" dirty="0" smtClean="0"/>
              <a:t>2.CNN</a:t>
            </a:r>
            <a:r>
              <a:rPr lang="zh-CN" altLang="en-US" dirty="0" smtClean="0"/>
              <a:t>模型过于简单，导致了过拟合现象，可以删除全连接层的分类，采用全局平均池化进行分类。后期完全可以继续通过提高模型复杂度、调参提高准确率。</a:t>
            </a:r>
            <a:endParaRPr lang="en-US" altLang="zh-CN" dirty="0" smtClean="0"/>
          </a:p>
          <a:p>
            <a:endParaRPr lang="zh-CN" altLang="en-US" dirty="0"/>
          </a:p>
        </p:txBody>
      </p:sp>
      <p:sp>
        <p:nvSpPr>
          <p:cNvPr id="12" name="矩形 11"/>
          <p:cNvSpPr/>
          <p:nvPr/>
        </p:nvSpPr>
        <p:spPr>
          <a:xfrm>
            <a:off x="767408" y="4869160"/>
            <a:ext cx="8404865" cy="369332"/>
          </a:xfrm>
          <a:prstGeom prst="rect">
            <a:avLst/>
          </a:prstGeom>
        </p:spPr>
        <p:txBody>
          <a:bodyPr wrap="none">
            <a:spAutoFit/>
          </a:bodyPr>
          <a:lstStyle/>
          <a:p>
            <a:r>
              <a:rPr lang="en-US" altLang="zh-CN" dirty="0" smtClean="0"/>
              <a:t>https://blog.csdn.net/XJY104165/article/details/78215545?locationNum=7&amp;fps=1</a:t>
            </a:r>
            <a:endParaRPr lang="zh-CN" altLang="en-US" dirty="0"/>
          </a:p>
        </p:txBody>
      </p:sp>
      <p:sp>
        <p:nvSpPr>
          <p:cNvPr id="13" name="矩形 12"/>
          <p:cNvSpPr/>
          <p:nvPr/>
        </p:nvSpPr>
        <p:spPr>
          <a:xfrm>
            <a:off x="767408" y="4437112"/>
            <a:ext cx="5493812" cy="369332"/>
          </a:xfrm>
          <a:prstGeom prst="rect">
            <a:avLst/>
          </a:prstGeom>
        </p:spPr>
        <p:txBody>
          <a:bodyPr wrap="none">
            <a:spAutoFit/>
          </a:bodyPr>
          <a:lstStyle/>
          <a:p>
            <a:r>
              <a:rPr lang="en-US" altLang="zh-CN" dirty="0" smtClean="0"/>
              <a:t>https://blog.csdn.net/zh_jnu/article/details/54342856</a:t>
            </a:r>
            <a:endParaRPr lang="zh-CN" altLang="en-US" dirty="0"/>
          </a:p>
        </p:txBody>
      </p:sp>
      <p:sp>
        <p:nvSpPr>
          <p:cNvPr id="14" name="TextBox 13"/>
          <p:cNvSpPr txBox="1"/>
          <p:nvPr/>
        </p:nvSpPr>
        <p:spPr>
          <a:xfrm>
            <a:off x="767408" y="4005064"/>
            <a:ext cx="5544616" cy="369332"/>
          </a:xfrm>
          <a:prstGeom prst="rect">
            <a:avLst/>
          </a:prstGeom>
          <a:noFill/>
        </p:spPr>
        <p:txBody>
          <a:bodyPr wrap="square" rtlCol="0">
            <a:spAutoFit/>
          </a:bodyPr>
          <a:lstStyle/>
          <a:p>
            <a:r>
              <a:rPr lang="en-US" altLang="zh-CN" dirty="0" smtClean="0"/>
              <a:t>https://www.cnblogs.com/denny402/p/5853538.html</a:t>
            </a:r>
            <a:endParaRPr lang="zh-CN" altLang="en-US" dirty="0"/>
          </a:p>
        </p:txBody>
      </p:sp>
      <p:sp>
        <p:nvSpPr>
          <p:cNvPr id="15" name="TextBox 14"/>
          <p:cNvSpPr txBox="1"/>
          <p:nvPr/>
        </p:nvSpPr>
        <p:spPr>
          <a:xfrm>
            <a:off x="119336" y="2996952"/>
            <a:ext cx="1800200" cy="369332"/>
          </a:xfrm>
          <a:prstGeom prst="rect">
            <a:avLst/>
          </a:prstGeom>
          <a:noFill/>
        </p:spPr>
        <p:txBody>
          <a:bodyPr wrap="square" rtlCol="0">
            <a:spAutoFit/>
          </a:bodyPr>
          <a:lstStyle/>
          <a:p>
            <a:r>
              <a:rPr lang="zh-CN" altLang="en-US" b="1" dirty="0" smtClean="0"/>
              <a:t>参考资料：</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1250" advTm="3708">
        <p14:flip dir="r"/>
      </p:transition>
    </mc:Choice>
    <mc:Fallback>
      <p:transition spd="slow" advTm="370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16632"/>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原创设计小乖qq:2013440355"/>
          <p:cNvSpPr/>
          <p:nvPr/>
        </p:nvSpPr>
        <p:spPr>
          <a:xfrm flipV="1">
            <a:off x="-1" y="6200384"/>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43372" y="2681145"/>
            <a:ext cx="11305256" cy="830997"/>
          </a:xfrm>
          <a:prstGeom prst="rect">
            <a:avLst/>
          </a:prstGeom>
          <a:noFill/>
        </p:spPr>
        <p:txBody>
          <a:bodyPr wrap="square" rtlCol="0">
            <a:spAutoFit/>
          </a:bodyPr>
          <a:lstStyle/>
          <a:p>
            <a:pPr algn="ctr"/>
            <a:r>
              <a:rPr lang="zh-CN" altLang="en-US" sz="4800" b="1" dirty="0">
                <a:cs typeface="+mn-ea"/>
                <a:sym typeface="+mn-lt"/>
              </a:rPr>
              <a:t>谢谢聆听</a:t>
            </a:r>
            <a:endParaRPr lang="zh-CN" altLang="en-US" sz="4800" b="1" dirty="0">
              <a:cs typeface="+mn-ea"/>
              <a:sym typeface="+mn-lt"/>
            </a:endParaRPr>
          </a:p>
        </p:txBody>
      </p:sp>
      <p:grpSp>
        <p:nvGrpSpPr>
          <p:cNvPr id="19" name="组合 18"/>
          <p:cNvGrpSpPr/>
          <p:nvPr/>
        </p:nvGrpSpPr>
        <p:grpSpPr>
          <a:xfrm>
            <a:off x="1976869" y="3652689"/>
            <a:ext cx="8238263" cy="584775"/>
            <a:chOff x="2351584" y="3029773"/>
            <a:chExt cx="8238263" cy="584775"/>
          </a:xfrm>
        </p:grpSpPr>
        <p:sp>
          <p:nvSpPr>
            <p:cNvPr id="6" name="文本框 9"/>
            <p:cNvSpPr txBox="1">
              <a:spLocks noChangeArrowheads="1"/>
            </p:cNvSpPr>
            <p:nvPr/>
          </p:nvSpPr>
          <p:spPr bwMode="auto">
            <a:xfrm>
              <a:off x="3912394" y="3029773"/>
              <a:ext cx="47758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rPr>
                <a:t>Thanks for listening!</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7" name="原创设计小乖qq:2013440355"/>
            <p:cNvCxnSpPr>
              <a:cxnSpLocks noChangeShapeType="1"/>
              <a:stCxn id="6" idx="3"/>
            </p:cNvCxnSpPr>
            <p:nvPr/>
          </p:nvCxnSpPr>
          <p:spPr bwMode="auto">
            <a:xfrm>
              <a:off x="8688288" y="3322161"/>
              <a:ext cx="1901559"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cxnSp>
          <p:nvCxnSpPr>
            <p:cNvPr id="8" name="直接连接符 7"/>
            <p:cNvCxnSpPr>
              <a:cxnSpLocks noChangeShapeType="1"/>
              <a:endCxn id="6" idx="1"/>
            </p:cNvCxnSpPr>
            <p:nvPr/>
          </p:nvCxnSpPr>
          <p:spPr bwMode="auto">
            <a:xfrm>
              <a:off x="2351584" y="3322161"/>
              <a:ext cx="16200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grpSp>
      <p:sp>
        <p:nvSpPr>
          <p:cNvPr id="21" name="矩形 20"/>
          <p:cNvSpPr/>
          <p:nvPr/>
        </p:nvSpPr>
        <p:spPr>
          <a:xfrm>
            <a:off x="551384" y="5759663"/>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原创设计小乖qq:2013440355"/>
          <p:cNvSpPr/>
          <p:nvPr/>
        </p:nvSpPr>
        <p:spPr>
          <a:xfrm>
            <a:off x="299384" y="5507663"/>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原创设计小乖qq:2013440355"/>
          <p:cNvSpPr/>
          <p:nvPr/>
        </p:nvSpPr>
        <p:spPr>
          <a:xfrm>
            <a:off x="11586628" y="1049024"/>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334628" y="797024"/>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4618">
        <p14:flip dir="r"/>
      </p:transition>
    </mc:Choice>
    <mc:Fallback>
      <p:transition spd="slow" advTm="461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 presetClass="entr" presetSubtype="4" fill="hold" grpId="0" nodeType="withEffect">
                                  <p:stCondLst>
                                    <p:cond delay="125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1" fill="hold" nodeType="withEffect">
                                  <p:stCondLst>
                                    <p:cond delay="125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25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275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225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21" grpId="0" animBg="1"/>
      <p:bldP spid="22" grpId="0" animBg="1"/>
      <p:bldP spid="23" grpId="0" animBg="1"/>
      <p:bldP spid="24" grpId="0" animBg="1"/>
    </p:bldLst>
  </p:timing>
</p:sld>
</file>

<file path=ppt/theme/theme1.xml><?xml version="1.0" encoding="utf-8"?>
<a:theme xmlns:a="http://schemas.openxmlformats.org/drawingml/2006/main" name="Office 主题">
  <a:themeElements>
    <a:clrScheme name="蓝色学术风主题配色">
      <a:dk1>
        <a:srgbClr val="262626"/>
      </a:dk1>
      <a:lt1>
        <a:srgbClr val="003760"/>
      </a:lt1>
      <a:dk2>
        <a:srgbClr val="EEECE1"/>
      </a:dk2>
      <a:lt2>
        <a:srgbClr val="EEECE1"/>
      </a:lt2>
      <a:accent1>
        <a:srgbClr val="003760"/>
      </a:accent1>
      <a:accent2>
        <a:srgbClr val="92CDDC"/>
      </a:accent2>
      <a:accent3>
        <a:srgbClr val="00B0F0"/>
      </a:accent3>
      <a:accent4>
        <a:srgbClr val="6565FF"/>
      </a:accent4>
      <a:accent5>
        <a:srgbClr val="4BACC6"/>
      </a:accent5>
      <a:accent6>
        <a:srgbClr val="002060"/>
      </a:accent6>
      <a:hlink>
        <a:srgbClr val="003760"/>
      </a:hlink>
      <a:folHlink>
        <a:srgbClr val="7F7F7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蓝色学术风主题配色">
      <a:dk1>
        <a:srgbClr val="262626"/>
      </a:dk1>
      <a:lt1>
        <a:srgbClr val="003760"/>
      </a:lt1>
      <a:dk2>
        <a:srgbClr val="EEECE1"/>
      </a:dk2>
      <a:lt2>
        <a:srgbClr val="EEECE1"/>
      </a:lt2>
      <a:accent1>
        <a:srgbClr val="003760"/>
      </a:accent1>
      <a:accent2>
        <a:srgbClr val="92CDDC"/>
      </a:accent2>
      <a:accent3>
        <a:srgbClr val="00B0F0"/>
      </a:accent3>
      <a:accent4>
        <a:srgbClr val="6565FF"/>
      </a:accent4>
      <a:accent5>
        <a:srgbClr val="4BACC6"/>
      </a:accent5>
      <a:accent6>
        <a:srgbClr val="002060"/>
      </a:accent6>
      <a:hlink>
        <a:srgbClr val="003760"/>
      </a:hlink>
      <a:folHlink>
        <a:srgbClr val="7F7F7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1557</Words>
  <Application>WPS 演示</Application>
  <PresentationFormat>自定义</PresentationFormat>
  <Paragraphs>71</Paragraphs>
  <Slides>8</Slides>
  <Notes>8</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8</vt:i4>
      </vt:variant>
    </vt:vector>
  </HeadingPairs>
  <TitlesOfParts>
    <vt:vector size="16" baseType="lpstr">
      <vt:lpstr>Arial</vt:lpstr>
      <vt:lpstr>宋体</vt:lpstr>
      <vt:lpstr>Wingdings</vt:lpstr>
      <vt:lpstr>微软雅黑</vt:lpstr>
      <vt:lpstr>Calibri</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演示文稿01</dc:title>
  <dc:creator>Administrator</dc:creator>
  <cp:lastModifiedBy>核心力量</cp:lastModifiedBy>
  <cp:revision>228</cp:revision>
  <dcterms:created xsi:type="dcterms:W3CDTF">2017-02-11T06:33:00Z</dcterms:created>
  <dcterms:modified xsi:type="dcterms:W3CDTF">2018-06-03T12:48:00Z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