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E23942-3C0C-4520-AE60-64D31E0F82C2}">
          <p14:sldIdLst>
            <p14:sldId id="256"/>
          </p14:sldIdLst>
        </p14:section>
        <p14:section name="场景介绍" id="{BFEA03DB-CBF7-4BA3-952B-CABD43C451C3}">
          <p14:sldIdLst>
            <p14:sldId id="257"/>
            <p14:sldId id="258"/>
          </p14:sldIdLst>
        </p14:section>
        <p14:section name="测试设计" id="{05B79691-A178-4797-A119-2D754263041F}">
          <p14:sldIdLst>
            <p14:sldId id="259"/>
            <p14:sldId id="260"/>
            <p14:sldId id="261"/>
          </p14:sldIdLst>
        </p14:section>
        <p14:section name="自动化测试用例" id="{9F8C342D-C9F4-49DE-86B0-F619A5D54B58}">
          <p14:sldIdLst>
            <p14:sldId id="262"/>
            <p14:sldId id="263"/>
          </p14:sldIdLst>
        </p14:section>
        <p14:section name="测试结果分析" id="{9F61B83F-5FC6-4BEC-A59C-BF803899BA65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1695-632F-406D-8A24-7F55ED15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EBF8B-58EE-4ED8-AFAD-E37DC60D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14253-39F0-4852-8C34-3C9C62B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C0F49-9054-4AF7-A62B-27CCDF9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2A08B-B6D1-4A80-8F3B-44129C0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D68C-55E5-4E94-80AB-F6A32EC2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C42F-3A84-482C-A92B-7DD39C72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4E1E7-0709-4B78-99B7-904133D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D67F2-C325-4F1F-9AE0-AA4332F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48B62-F8DF-41AE-AEF2-610378B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36BF60-B63C-48C1-81B5-11AAFCBA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C9518-4428-471D-ABA9-11690023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99D9-BDEF-40BB-8DA6-ADB164E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48E6-061C-473D-8CEE-E6F7DEE6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45006-84DE-45F8-91BC-D530576E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6034-3272-49E0-8BEA-B0C3657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20DA-809E-4597-8D49-5AF3B11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DF778-5CFA-444B-81DA-061F5A3B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712F-E08C-455C-951E-82816D2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8D2D-9B0D-43D0-8589-95CC249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2D27-53A0-430C-9EF1-144B406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FC43B-7CB4-4892-A7B6-D7253F21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6902-36A1-44D8-96B7-21A417E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CBC8-50E8-4971-8073-9D154C7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E6B93-A598-478E-8F4D-867DE61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09F9-93ED-40EA-9966-A06330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30278-8681-4008-8429-A8E13BF4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5B8D8-0582-419D-86B6-6144B6E3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1CEA4-3325-42E1-939C-3B58B874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EDBE4-1913-446E-802F-2390BCD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6B87-0DFC-448E-8EA2-3764C59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737E-D9F3-41A8-A071-73BCE0D3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A4556-36C3-4496-AECC-0BB0F291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D6322-8A09-46C9-ACB6-A3E2DA78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EA4D9-83BB-4CAA-B06B-50D7122F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D2CEB-62CA-4A4E-980D-9F24A50E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6B4D3-C907-452C-92E4-2A4C58B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992FF-C59B-4FCD-871B-33347C2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B99147-7744-40DE-839E-E958377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12AC-5606-4009-B161-FE783C7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184F7-A135-40EC-A6BF-4BCDAE9F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5BA19-DEA9-4990-AA76-2B7BD93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0FD70-BFA5-4A4C-87BB-7FF0424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9086E-D229-45AD-9847-2749E86F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E106-46FB-4F1C-945A-019ABF6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7FCDB-AD75-4730-9FE6-2D93B3C9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8CF6-0F59-4F42-BC30-18F1E7C8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7235-BACB-4988-90FF-25B217C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70EA8-C6E3-4433-8E3A-BADB089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781B8-6727-48CD-9843-ADE852F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DABD5-97AD-4452-9161-65CC257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C7B49-8028-4107-BCE6-FAC9FE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52EA1-BAE3-41E1-8831-3944E09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BB741-7066-4ED0-982D-D3FCC36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35AEF-5410-474D-9E9E-501CB2CD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02252-8708-40E9-AF45-43054D6D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949FC-1EA7-47A3-802B-46B7737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8982D-28EC-4775-9A9F-6F336D5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626D-85A0-471C-BE03-DC3C8B3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57EA5-A879-40A9-8EAA-F95F550A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C27D-2A2B-4EC7-BBE0-2A3B318C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610F-F28E-4455-8845-ECA8B1AEDA5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725E2-B916-418F-97DC-31E640C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C6BC-95F8-47EB-B968-6ADF1598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322B-15F0-41A9-A6F9-269A1F53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 </a:t>
            </a:r>
            <a:r>
              <a:rPr lang="en-US" altLang="zh-CN" dirty="0" err="1"/>
              <a:t>cutin</a:t>
            </a:r>
            <a:r>
              <a:rPr lang="en-US" altLang="zh-CN" dirty="0"/>
              <a:t> </a:t>
            </a:r>
            <a:r>
              <a:rPr lang="zh-CN" altLang="en-US" dirty="0"/>
              <a:t>场景测试介绍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9D188-0FC2-4B93-BC58-2CDFC0A30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ECU-TEST</a:t>
            </a:r>
            <a:r>
              <a:rPr lang="zh-CN" altLang="en-US" dirty="0"/>
              <a:t>和</a:t>
            </a:r>
            <a:r>
              <a:rPr lang="en-US" altLang="zh-CN" dirty="0"/>
              <a:t>VTD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2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6BF1A-7EA6-46AE-9D20-F5301972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测试结果分布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8A702E4-788F-4720-8B2E-042AEE4D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D74657-9F3A-4DE1-A322-AA099F29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21736"/>
            <a:ext cx="9193737" cy="5159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A2F112-CC63-42B9-8DB4-77688D24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747299"/>
            <a:ext cx="2904102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DB2-7CC0-485C-99B1-502A2B5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场景描述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085569C-D447-43A9-A4DC-53680B7C2B6F}"/>
              </a:ext>
            </a:extLst>
          </p:cNvPr>
          <p:cNvGrpSpPr/>
          <p:nvPr/>
        </p:nvGrpSpPr>
        <p:grpSpPr>
          <a:xfrm>
            <a:off x="1335633" y="1823084"/>
            <a:ext cx="9005418" cy="2880000"/>
            <a:chOff x="1372578" y="2081702"/>
            <a:chExt cx="9005418" cy="2880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BD07784-9B12-49A0-970A-88294A0FC6E3}"/>
                </a:ext>
              </a:extLst>
            </p:cNvPr>
            <p:cNvGrpSpPr/>
            <p:nvPr/>
          </p:nvGrpSpPr>
          <p:grpSpPr>
            <a:xfrm>
              <a:off x="1372578" y="2081702"/>
              <a:ext cx="2880000" cy="2880000"/>
              <a:chOff x="1139333" y="2037829"/>
              <a:chExt cx="2880000" cy="2880000"/>
            </a:xfrm>
          </p:grpSpPr>
          <p:grpSp>
            <p:nvGrpSpPr>
              <p:cNvPr id="22" name="内容占位符 15" descr="汽车">
                <a:extLst>
                  <a:ext uri="{FF2B5EF4-FFF2-40B4-BE49-F238E27FC236}">
                    <a16:creationId xmlns:a16="http://schemas.microsoft.com/office/drawing/2014/main" id="{1DB23E68-CF48-48BB-86A3-DE9DDBAA6560}"/>
                  </a:ext>
                </a:extLst>
              </p:cNvPr>
              <p:cNvGrpSpPr/>
              <p:nvPr/>
            </p:nvGrpSpPr>
            <p:grpSpPr>
              <a:xfrm>
                <a:off x="2219333" y="3117829"/>
                <a:ext cx="720000" cy="720000"/>
                <a:chOff x="2219333" y="3117829"/>
                <a:chExt cx="720000" cy="720000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422491CB-0FE0-4446-9108-E6CC20886BC7}"/>
                    </a:ext>
                  </a:extLst>
                </p:cNvPr>
                <p:cNvSpPr/>
                <p:nvPr/>
              </p:nvSpPr>
              <p:spPr>
                <a:xfrm>
                  <a:off x="2339333" y="3522829"/>
                  <a:ext cx="120000" cy="120000"/>
                </a:xfrm>
                <a:custGeom>
                  <a:avLst/>
                  <a:gdLst>
                    <a:gd name="connsiteX0" fmla="*/ 120000 w 120000"/>
                    <a:gd name="connsiteY0" fmla="*/ 60000 h 120000"/>
                    <a:gd name="connsiteX1" fmla="*/ 60000 w 120000"/>
                    <a:gd name="connsiteY1" fmla="*/ 120000 h 120000"/>
                    <a:gd name="connsiteX2" fmla="*/ 0 w 120000"/>
                    <a:gd name="connsiteY2" fmla="*/ 60000 h 120000"/>
                    <a:gd name="connsiteX3" fmla="*/ 60000 w 120000"/>
                    <a:gd name="connsiteY3" fmla="*/ 0 h 120000"/>
                    <a:gd name="connsiteX4" fmla="*/ 120000 w 120000"/>
                    <a:gd name="connsiteY4" fmla="*/ 60000 h 1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000" h="120000">
                      <a:moveTo>
                        <a:pt x="120000" y="60000"/>
                      </a:move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7435404-C7B5-4086-AD01-6ED3DCAE8930}"/>
                    </a:ext>
                  </a:extLst>
                </p:cNvPr>
                <p:cNvSpPr/>
                <p:nvPr/>
              </p:nvSpPr>
              <p:spPr>
                <a:xfrm>
                  <a:off x="2699333" y="3522829"/>
                  <a:ext cx="120000" cy="120000"/>
                </a:xfrm>
                <a:custGeom>
                  <a:avLst/>
                  <a:gdLst>
                    <a:gd name="connsiteX0" fmla="*/ 120000 w 120000"/>
                    <a:gd name="connsiteY0" fmla="*/ 60000 h 120000"/>
                    <a:gd name="connsiteX1" fmla="*/ 60000 w 120000"/>
                    <a:gd name="connsiteY1" fmla="*/ 120000 h 120000"/>
                    <a:gd name="connsiteX2" fmla="*/ 0 w 120000"/>
                    <a:gd name="connsiteY2" fmla="*/ 60000 h 120000"/>
                    <a:gd name="connsiteX3" fmla="*/ 60000 w 120000"/>
                    <a:gd name="connsiteY3" fmla="*/ 0 h 120000"/>
                    <a:gd name="connsiteX4" fmla="*/ 120000 w 120000"/>
                    <a:gd name="connsiteY4" fmla="*/ 60000 h 1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000" h="120000">
                      <a:moveTo>
                        <a:pt x="120000" y="60000"/>
                      </a:move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3AEB74F-C6A2-4429-BE4B-42AC097BDAC0}"/>
                    </a:ext>
                  </a:extLst>
                </p:cNvPr>
                <p:cNvSpPr/>
                <p:nvPr/>
              </p:nvSpPr>
              <p:spPr>
                <a:xfrm>
                  <a:off x="2249333" y="3312829"/>
                  <a:ext cx="660000" cy="270000"/>
                </a:xfrm>
                <a:custGeom>
                  <a:avLst/>
                  <a:gdLst>
                    <a:gd name="connsiteX0" fmla="*/ 262500 w 660000"/>
                    <a:gd name="connsiteY0" fmla="*/ 120000 h 270000"/>
                    <a:gd name="connsiteX1" fmla="*/ 262500 w 660000"/>
                    <a:gd name="connsiteY1" fmla="*/ 30000 h 270000"/>
                    <a:gd name="connsiteX2" fmla="*/ 365250 w 660000"/>
                    <a:gd name="connsiteY2" fmla="*/ 30000 h 270000"/>
                    <a:gd name="connsiteX3" fmla="*/ 386250 w 660000"/>
                    <a:gd name="connsiteY3" fmla="*/ 39000 h 270000"/>
                    <a:gd name="connsiteX4" fmla="*/ 467250 w 660000"/>
                    <a:gd name="connsiteY4" fmla="*/ 120000 h 270000"/>
                    <a:gd name="connsiteX5" fmla="*/ 262500 w 660000"/>
                    <a:gd name="connsiteY5" fmla="*/ 120000 h 270000"/>
                    <a:gd name="connsiteX6" fmla="*/ 232500 w 660000"/>
                    <a:gd name="connsiteY6" fmla="*/ 120000 h 270000"/>
                    <a:gd name="connsiteX7" fmla="*/ 42750 w 660000"/>
                    <a:gd name="connsiteY7" fmla="*/ 120000 h 270000"/>
                    <a:gd name="connsiteX8" fmla="*/ 123750 w 660000"/>
                    <a:gd name="connsiteY8" fmla="*/ 39000 h 270000"/>
                    <a:gd name="connsiteX9" fmla="*/ 144750 w 660000"/>
                    <a:gd name="connsiteY9" fmla="*/ 30000 h 270000"/>
                    <a:gd name="connsiteX10" fmla="*/ 232500 w 660000"/>
                    <a:gd name="connsiteY10" fmla="*/ 30000 h 270000"/>
                    <a:gd name="connsiteX11" fmla="*/ 232500 w 660000"/>
                    <a:gd name="connsiteY11" fmla="*/ 120000 h 270000"/>
                    <a:gd name="connsiteX12" fmla="*/ 585000 w 660000"/>
                    <a:gd name="connsiteY12" fmla="*/ 120000 h 270000"/>
                    <a:gd name="connsiteX13" fmla="*/ 522750 w 660000"/>
                    <a:gd name="connsiteY13" fmla="*/ 120000 h 270000"/>
                    <a:gd name="connsiteX14" fmla="*/ 501750 w 660000"/>
                    <a:gd name="connsiteY14" fmla="*/ 111000 h 270000"/>
                    <a:gd name="connsiteX15" fmla="*/ 407250 w 660000"/>
                    <a:gd name="connsiteY15" fmla="*/ 17250 h 270000"/>
                    <a:gd name="connsiteX16" fmla="*/ 364500 w 660000"/>
                    <a:gd name="connsiteY16" fmla="*/ 0 h 270000"/>
                    <a:gd name="connsiteX17" fmla="*/ 144750 w 660000"/>
                    <a:gd name="connsiteY17" fmla="*/ 0 h 270000"/>
                    <a:gd name="connsiteX18" fmla="*/ 102000 w 660000"/>
                    <a:gd name="connsiteY18" fmla="*/ 17250 h 270000"/>
                    <a:gd name="connsiteX19" fmla="*/ 9000 w 660000"/>
                    <a:gd name="connsiteY19" fmla="*/ 111000 h 270000"/>
                    <a:gd name="connsiteX20" fmla="*/ 0 w 660000"/>
                    <a:gd name="connsiteY20" fmla="*/ 132750 h 270000"/>
                    <a:gd name="connsiteX21" fmla="*/ 0 w 660000"/>
                    <a:gd name="connsiteY21" fmla="*/ 210000 h 270000"/>
                    <a:gd name="connsiteX22" fmla="*/ 60000 w 660000"/>
                    <a:gd name="connsiteY22" fmla="*/ 270000 h 270000"/>
                    <a:gd name="connsiteX23" fmla="*/ 67500 w 660000"/>
                    <a:gd name="connsiteY23" fmla="*/ 270000 h 270000"/>
                    <a:gd name="connsiteX24" fmla="*/ 150000 w 660000"/>
                    <a:gd name="connsiteY24" fmla="*/ 187500 h 270000"/>
                    <a:gd name="connsiteX25" fmla="*/ 232500 w 660000"/>
                    <a:gd name="connsiteY25" fmla="*/ 270000 h 270000"/>
                    <a:gd name="connsiteX26" fmla="*/ 427500 w 660000"/>
                    <a:gd name="connsiteY26" fmla="*/ 270000 h 270000"/>
                    <a:gd name="connsiteX27" fmla="*/ 510000 w 660000"/>
                    <a:gd name="connsiteY27" fmla="*/ 187500 h 270000"/>
                    <a:gd name="connsiteX28" fmla="*/ 592500 w 660000"/>
                    <a:gd name="connsiteY28" fmla="*/ 270000 h 270000"/>
                    <a:gd name="connsiteX29" fmla="*/ 630000 w 660000"/>
                    <a:gd name="connsiteY29" fmla="*/ 270000 h 270000"/>
                    <a:gd name="connsiteX30" fmla="*/ 660000 w 660000"/>
                    <a:gd name="connsiteY30" fmla="*/ 240000 h 270000"/>
                    <a:gd name="connsiteX31" fmla="*/ 660000 w 660000"/>
                    <a:gd name="connsiteY31" fmla="*/ 195000 h 270000"/>
                    <a:gd name="connsiteX32" fmla="*/ 585000 w 660000"/>
                    <a:gd name="connsiteY32" fmla="*/ 120000 h 27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60000" h="270000">
                      <a:moveTo>
                        <a:pt x="262500" y="120000"/>
                      </a:moveTo>
                      <a:lnTo>
                        <a:pt x="262500" y="30000"/>
                      </a:lnTo>
                      <a:lnTo>
                        <a:pt x="365250" y="30000"/>
                      </a:lnTo>
                      <a:cubicBezTo>
                        <a:pt x="373500" y="30000"/>
                        <a:pt x="381000" y="33000"/>
                        <a:pt x="386250" y="39000"/>
                      </a:cubicBezTo>
                      <a:lnTo>
                        <a:pt x="467250" y="120000"/>
                      </a:lnTo>
                      <a:lnTo>
                        <a:pt x="262500" y="120000"/>
                      </a:lnTo>
                      <a:close/>
                      <a:moveTo>
                        <a:pt x="232500" y="120000"/>
                      </a:moveTo>
                      <a:lnTo>
                        <a:pt x="42750" y="120000"/>
                      </a:lnTo>
                      <a:lnTo>
                        <a:pt x="123750" y="39000"/>
                      </a:lnTo>
                      <a:cubicBezTo>
                        <a:pt x="129750" y="33000"/>
                        <a:pt x="137250" y="30000"/>
                        <a:pt x="144750" y="30000"/>
                      </a:cubicBezTo>
                      <a:lnTo>
                        <a:pt x="232500" y="30000"/>
                      </a:lnTo>
                      <a:lnTo>
                        <a:pt x="232500" y="120000"/>
                      </a:lnTo>
                      <a:close/>
                      <a:moveTo>
                        <a:pt x="585000" y="120000"/>
                      </a:moveTo>
                      <a:lnTo>
                        <a:pt x="522750" y="120000"/>
                      </a:lnTo>
                      <a:cubicBezTo>
                        <a:pt x="514500" y="120000"/>
                        <a:pt x="507000" y="117000"/>
                        <a:pt x="501750" y="111000"/>
                      </a:cubicBezTo>
                      <a:lnTo>
                        <a:pt x="407250" y="17250"/>
                      </a:lnTo>
                      <a:cubicBezTo>
                        <a:pt x="396000" y="6000"/>
                        <a:pt x="381000" y="0"/>
                        <a:pt x="364500" y="0"/>
                      </a:cubicBezTo>
                      <a:lnTo>
                        <a:pt x="144750" y="0"/>
                      </a:lnTo>
                      <a:cubicBezTo>
                        <a:pt x="129000" y="0"/>
                        <a:pt x="113250" y="6000"/>
                        <a:pt x="102000" y="17250"/>
                      </a:cubicBezTo>
                      <a:lnTo>
                        <a:pt x="9000" y="111000"/>
                      </a:lnTo>
                      <a:cubicBezTo>
                        <a:pt x="3000" y="117000"/>
                        <a:pt x="0" y="124500"/>
                        <a:pt x="0" y="132750"/>
                      </a:cubicBezTo>
                      <a:lnTo>
                        <a:pt x="0" y="210000"/>
                      </a:lnTo>
                      <a:cubicBezTo>
                        <a:pt x="0" y="243000"/>
                        <a:pt x="27000" y="270000"/>
                        <a:pt x="60000" y="270000"/>
                      </a:cubicBezTo>
                      <a:lnTo>
                        <a:pt x="67500" y="270000"/>
                      </a:lnTo>
                      <a:cubicBezTo>
                        <a:pt x="67500" y="224250"/>
                        <a:pt x="104250" y="187500"/>
                        <a:pt x="150000" y="187500"/>
                      </a:cubicBezTo>
                      <a:cubicBezTo>
                        <a:pt x="195750" y="187500"/>
                        <a:pt x="232500" y="224250"/>
                        <a:pt x="232500" y="270000"/>
                      </a:cubicBezTo>
                      <a:lnTo>
                        <a:pt x="427500" y="270000"/>
                      </a:lnTo>
                      <a:cubicBezTo>
                        <a:pt x="427500" y="224250"/>
                        <a:pt x="464250" y="187500"/>
                        <a:pt x="510000" y="187500"/>
                      </a:cubicBezTo>
                      <a:cubicBezTo>
                        <a:pt x="555750" y="187500"/>
                        <a:pt x="592500" y="224250"/>
                        <a:pt x="592500" y="270000"/>
                      </a:cubicBezTo>
                      <a:lnTo>
                        <a:pt x="630000" y="270000"/>
                      </a:lnTo>
                      <a:cubicBezTo>
                        <a:pt x="646500" y="270000"/>
                        <a:pt x="660000" y="256500"/>
                        <a:pt x="660000" y="240000"/>
                      </a:cubicBezTo>
                      <a:lnTo>
                        <a:pt x="660000" y="195000"/>
                      </a:lnTo>
                      <a:cubicBezTo>
                        <a:pt x="660000" y="153750"/>
                        <a:pt x="626250" y="120000"/>
                        <a:pt x="585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星形: 五角 12">
                <a:extLst>
                  <a:ext uri="{FF2B5EF4-FFF2-40B4-BE49-F238E27FC236}">
                    <a16:creationId xmlns:a16="http://schemas.microsoft.com/office/drawing/2014/main" id="{08197929-825E-4BD9-8FCC-C978AFEA9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7344" y="3269327"/>
                <a:ext cx="459745" cy="36000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2F44447-96D2-475E-AFE1-F91311B1DDAF}"/>
                  </a:ext>
                </a:extLst>
              </p:cNvPr>
              <p:cNvSpPr/>
              <p:nvPr/>
            </p:nvSpPr>
            <p:spPr>
              <a:xfrm>
                <a:off x="1139333" y="2037829"/>
                <a:ext cx="2880000" cy="28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内容占位符 15" descr="汽车">
              <a:extLst>
                <a:ext uri="{FF2B5EF4-FFF2-40B4-BE49-F238E27FC236}">
                  <a16:creationId xmlns:a16="http://schemas.microsoft.com/office/drawing/2014/main" id="{5A78AAE2-21B2-4496-AFDA-56E1B893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6261" y="3161702"/>
              <a:ext cx="720000" cy="720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793390D-3506-4494-84F5-23E32CD49203}"/>
                </a:ext>
              </a:extLst>
            </p:cNvPr>
            <p:cNvCxnSpPr/>
            <p:nvPr/>
          </p:nvCxnSpPr>
          <p:spPr>
            <a:xfrm flipV="1">
              <a:off x="1979720" y="2539014"/>
              <a:ext cx="8398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9EEE147-03A4-4828-B5E1-3ECC2EF4ECBA}"/>
                </a:ext>
              </a:extLst>
            </p:cNvPr>
            <p:cNvCxnSpPr/>
            <p:nvPr/>
          </p:nvCxnSpPr>
          <p:spPr>
            <a:xfrm flipV="1">
              <a:off x="1979720" y="3197442"/>
              <a:ext cx="8398276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EA33473-D4E4-4314-B837-4682F535EB71}"/>
                </a:ext>
              </a:extLst>
            </p:cNvPr>
            <p:cNvCxnSpPr/>
            <p:nvPr/>
          </p:nvCxnSpPr>
          <p:spPr>
            <a:xfrm flipV="1">
              <a:off x="1979720" y="3802603"/>
              <a:ext cx="8398276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E66A1C7-1174-4EE0-8C44-11BC88152E32}"/>
                </a:ext>
              </a:extLst>
            </p:cNvPr>
            <p:cNvCxnSpPr/>
            <p:nvPr/>
          </p:nvCxnSpPr>
          <p:spPr>
            <a:xfrm flipV="1">
              <a:off x="1979720" y="4452152"/>
              <a:ext cx="8398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6CFEF2-0509-4134-9F4C-1F8E4BFEEF49}"/>
                </a:ext>
              </a:extLst>
            </p:cNvPr>
            <p:cNvGrpSpPr/>
            <p:nvPr/>
          </p:nvGrpSpPr>
          <p:grpSpPr>
            <a:xfrm>
              <a:off x="6244945" y="2981702"/>
              <a:ext cx="1080000" cy="1080000"/>
              <a:chOff x="6002843" y="2981702"/>
              <a:chExt cx="1080000" cy="1080000"/>
            </a:xfrm>
          </p:grpSpPr>
          <p:sp>
            <p:nvSpPr>
              <p:cNvPr id="12" name="星形: 五角 11">
                <a:extLst>
                  <a:ext uri="{FF2B5EF4-FFF2-40B4-BE49-F238E27FC236}">
                    <a16:creationId xmlns:a16="http://schemas.microsoft.com/office/drawing/2014/main" id="{C4945147-D5A2-40A6-A02F-9A111DCC4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2970" y="3326702"/>
                <a:ext cx="459745" cy="36000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CB8E50F-D0E4-42FB-B085-A8B9A3A6AC30}"/>
                  </a:ext>
                </a:extLst>
              </p:cNvPr>
              <p:cNvSpPr/>
              <p:nvPr/>
            </p:nvSpPr>
            <p:spPr>
              <a:xfrm>
                <a:off x="6002843" y="2981702"/>
                <a:ext cx="1080000" cy="10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2CE078-88A8-4D71-B95A-716EF835EDE4}"/>
                </a:ext>
              </a:extLst>
            </p:cNvPr>
            <p:cNvSpPr txBox="1"/>
            <p:nvPr/>
          </p:nvSpPr>
          <p:spPr>
            <a:xfrm>
              <a:off x="1863546" y="3202675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Ego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F1F110C-49A6-44C8-9D26-A8714F922FE8}"/>
                </a:ext>
              </a:extLst>
            </p:cNvPr>
            <p:cNvSpPr txBox="1"/>
            <p:nvPr/>
          </p:nvSpPr>
          <p:spPr>
            <a:xfrm>
              <a:off x="4252578" y="3797595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cutin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C164B2C-F49C-4A35-9583-D92D02D67D58}"/>
                </a:ext>
              </a:extLst>
            </p:cNvPr>
            <p:cNvSpPr txBox="1"/>
            <p:nvPr/>
          </p:nvSpPr>
          <p:spPr>
            <a:xfrm>
              <a:off x="7437189" y="312237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FrontCar</a:t>
              </a:r>
              <a:endParaRPr lang="zh-CN" altLang="en-US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BA715B-93E8-47E6-A8D9-FE2F54AB8101}"/>
                </a:ext>
              </a:extLst>
            </p:cNvPr>
            <p:cNvGrpSpPr/>
            <p:nvPr/>
          </p:nvGrpSpPr>
          <p:grpSpPr>
            <a:xfrm>
              <a:off x="4806760" y="3482668"/>
              <a:ext cx="1403486" cy="1030604"/>
              <a:chOff x="4806760" y="3482668"/>
              <a:chExt cx="1403486" cy="1030604"/>
            </a:xfrm>
          </p:grpSpPr>
          <p:pic>
            <p:nvPicPr>
              <p:cNvPr id="18" name="内容占位符 15" descr="汽车">
                <a:extLst>
                  <a:ext uri="{FF2B5EF4-FFF2-40B4-BE49-F238E27FC236}">
                    <a16:creationId xmlns:a16="http://schemas.microsoft.com/office/drawing/2014/main" id="{9A84CF0A-0114-48C6-AE52-DB60A919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6760" y="3793272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1" name="连接符: 曲线 30">
                <a:extLst>
                  <a:ext uri="{FF2B5EF4-FFF2-40B4-BE49-F238E27FC236}">
                    <a16:creationId xmlns:a16="http://schemas.microsoft.com/office/drawing/2014/main" id="{C97C1636-F21B-4AB5-BA9E-5583518EB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927" y="3482668"/>
                <a:ext cx="742319" cy="579034"/>
              </a:xfrm>
              <a:prstGeom prst="curvedConnector3">
                <a:avLst>
                  <a:gd name="adj1" fmla="val 43779"/>
                </a:avLst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72D81F8-776B-42AD-AD56-AC56ECC63EB3}"/>
              </a:ext>
            </a:extLst>
          </p:cNvPr>
          <p:cNvSpPr txBox="1"/>
          <p:nvPr/>
        </p:nvSpPr>
        <p:spPr>
          <a:xfrm>
            <a:off x="1341051" y="4988309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三车同向行驶，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 err="1"/>
              <a:t>cutin</a:t>
            </a:r>
            <a:r>
              <a:rPr lang="zh-CN" altLang="en-US" dirty="0"/>
              <a:t>车进入星号</a:t>
            </a:r>
            <a:r>
              <a:rPr lang="en-US" altLang="zh-CN" dirty="0"/>
              <a:t>1</a:t>
            </a:r>
            <a:r>
              <a:rPr lang="zh-CN" altLang="en-US" dirty="0"/>
              <a:t>所圈范围内时，</a:t>
            </a:r>
            <a:r>
              <a:rPr lang="en-US" altLang="zh-CN" dirty="0" err="1"/>
              <a:t>cutin</a:t>
            </a:r>
            <a:r>
              <a:rPr lang="zh-CN" altLang="en-US" dirty="0"/>
              <a:t>向左变道切入</a:t>
            </a:r>
            <a:r>
              <a:rPr lang="en-US" altLang="zh-CN" dirty="0"/>
              <a:t>Ego</a:t>
            </a:r>
            <a:r>
              <a:rPr lang="zh-CN" altLang="en-US" dirty="0"/>
              <a:t>和</a:t>
            </a:r>
            <a:r>
              <a:rPr lang="en-US" altLang="zh-CN" dirty="0" err="1"/>
              <a:t>FrontCar</a:t>
            </a:r>
            <a:r>
              <a:rPr lang="zh-CN" altLang="en-US" dirty="0"/>
              <a:t>之间行驶；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 err="1"/>
              <a:t>cutin</a:t>
            </a:r>
            <a:r>
              <a:rPr lang="zh-CN" altLang="en-US" dirty="0"/>
              <a:t>车进入星号</a:t>
            </a:r>
            <a:r>
              <a:rPr lang="en-US" altLang="zh-CN" dirty="0"/>
              <a:t>2</a:t>
            </a:r>
            <a:r>
              <a:rPr lang="zh-CN" altLang="en-US" dirty="0"/>
              <a:t>所圈范围内时，</a:t>
            </a:r>
            <a:r>
              <a:rPr lang="en-US" altLang="zh-CN" dirty="0" err="1"/>
              <a:t>cutin</a:t>
            </a:r>
            <a:r>
              <a:rPr lang="zh-CN" altLang="en-US" dirty="0"/>
              <a:t>车调整车速至</a:t>
            </a:r>
            <a:r>
              <a:rPr lang="en-US" altLang="zh-CN" dirty="0"/>
              <a:t>30km/h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Ego</a:t>
            </a:r>
            <a:r>
              <a:rPr lang="zh-CN" altLang="en-US" dirty="0"/>
              <a:t>根据</a:t>
            </a:r>
            <a:r>
              <a:rPr lang="en-US" altLang="zh-CN" dirty="0" err="1"/>
              <a:t>cutin</a:t>
            </a:r>
            <a:r>
              <a:rPr lang="zh-CN" altLang="en-US" dirty="0"/>
              <a:t>车速调整自身速度，一定时间后自动向右变道，场景结束。</a:t>
            </a:r>
          </a:p>
        </p:txBody>
      </p:sp>
    </p:spTree>
    <p:extLst>
      <p:ext uri="{BB962C8B-B14F-4D97-AF65-F5344CB8AC3E}">
        <p14:creationId xmlns:p14="http://schemas.microsoft.com/office/powerpoint/2010/main" val="4219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DB2-7CC0-485C-99B1-502A2B5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场景参数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085569C-D447-43A9-A4DC-53680B7C2B6F}"/>
              </a:ext>
            </a:extLst>
          </p:cNvPr>
          <p:cNvGrpSpPr/>
          <p:nvPr/>
        </p:nvGrpSpPr>
        <p:grpSpPr>
          <a:xfrm>
            <a:off x="1335633" y="1823084"/>
            <a:ext cx="9005418" cy="2880000"/>
            <a:chOff x="1372578" y="2081702"/>
            <a:chExt cx="9005418" cy="2880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BD07784-9B12-49A0-970A-88294A0FC6E3}"/>
                </a:ext>
              </a:extLst>
            </p:cNvPr>
            <p:cNvGrpSpPr/>
            <p:nvPr/>
          </p:nvGrpSpPr>
          <p:grpSpPr>
            <a:xfrm>
              <a:off x="1372578" y="2081702"/>
              <a:ext cx="2880000" cy="2880000"/>
              <a:chOff x="1139333" y="2037829"/>
              <a:chExt cx="2880000" cy="2880000"/>
            </a:xfrm>
          </p:grpSpPr>
          <p:grpSp>
            <p:nvGrpSpPr>
              <p:cNvPr id="22" name="内容占位符 15" descr="汽车">
                <a:extLst>
                  <a:ext uri="{FF2B5EF4-FFF2-40B4-BE49-F238E27FC236}">
                    <a16:creationId xmlns:a16="http://schemas.microsoft.com/office/drawing/2014/main" id="{1DB23E68-CF48-48BB-86A3-DE9DDBAA6560}"/>
                  </a:ext>
                </a:extLst>
              </p:cNvPr>
              <p:cNvGrpSpPr/>
              <p:nvPr/>
            </p:nvGrpSpPr>
            <p:grpSpPr>
              <a:xfrm>
                <a:off x="2219333" y="3117829"/>
                <a:ext cx="720000" cy="720000"/>
                <a:chOff x="2219333" y="3117829"/>
                <a:chExt cx="720000" cy="720000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422491CB-0FE0-4446-9108-E6CC20886BC7}"/>
                    </a:ext>
                  </a:extLst>
                </p:cNvPr>
                <p:cNvSpPr/>
                <p:nvPr/>
              </p:nvSpPr>
              <p:spPr>
                <a:xfrm>
                  <a:off x="2339333" y="3522829"/>
                  <a:ext cx="120000" cy="120000"/>
                </a:xfrm>
                <a:custGeom>
                  <a:avLst/>
                  <a:gdLst>
                    <a:gd name="connsiteX0" fmla="*/ 120000 w 120000"/>
                    <a:gd name="connsiteY0" fmla="*/ 60000 h 120000"/>
                    <a:gd name="connsiteX1" fmla="*/ 60000 w 120000"/>
                    <a:gd name="connsiteY1" fmla="*/ 120000 h 120000"/>
                    <a:gd name="connsiteX2" fmla="*/ 0 w 120000"/>
                    <a:gd name="connsiteY2" fmla="*/ 60000 h 120000"/>
                    <a:gd name="connsiteX3" fmla="*/ 60000 w 120000"/>
                    <a:gd name="connsiteY3" fmla="*/ 0 h 120000"/>
                    <a:gd name="connsiteX4" fmla="*/ 120000 w 120000"/>
                    <a:gd name="connsiteY4" fmla="*/ 60000 h 1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000" h="120000">
                      <a:moveTo>
                        <a:pt x="120000" y="60000"/>
                      </a:move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7435404-C7B5-4086-AD01-6ED3DCAE8930}"/>
                    </a:ext>
                  </a:extLst>
                </p:cNvPr>
                <p:cNvSpPr/>
                <p:nvPr/>
              </p:nvSpPr>
              <p:spPr>
                <a:xfrm>
                  <a:off x="2699333" y="3522829"/>
                  <a:ext cx="120000" cy="120000"/>
                </a:xfrm>
                <a:custGeom>
                  <a:avLst/>
                  <a:gdLst>
                    <a:gd name="connsiteX0" fmla="*/ 120000 w 120000"/>
                    <a:gd name="connsiteY0" fmla="*/ 60000 h 120000"/>
                    <a:gd name="connsiteX1" fmla="*/ 60000 w 120000"/>
                    <a:gd name="connsiteY1" fmla="*/ 120000 h 120000"/>
                    <a:gd name="connsiteX2" fmla="*/ 0 w 120000"/>
                    <a:gd name="connsiteY2" fmla="*/ 60000 h 120000"/>
                    <a:gd name="connsiteX3" fmla="*/ 60000 w 120000"/>
                    <a:gd name="connsiteY3" fmla="*/ 0 h 120000"/>
                    <a:gd name="connsiteX4" fmla="*/ 120000 w 120000"/>
                    <a:gd name="connsiteY4" fmla="*/ 60000 h 1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000" h="120000">
                      <a:moveTo>
                        <a:pt x="120000" y="60000"/>
                      </a:move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3AEB74F-C6A2-4429-BE4B-42AC097BDAC0}"/>
                    </a:ext>
                  </a:extLst>
                </p:cNvPr>
                <p:cNvSpPr/>
                <p:nvPr/>
              </p:nvSpPr>
              <p:spPr>
                <a:xfrm>
                  <a:off x="2249333" y="3312829"/>
                  <a:ext cx="660000" cy="270000"/>
                </a:xfrm>
                <a:custGeom>
                  <a:avLst/>
                  <a:gdLst>
                    <a:gd name="connsiteX0" fmla="*/ 262500 w 660000"/>
                    <a:gd name="connsiteY0" fmla="*/ 120000 h 270000"/>
                    <a:gd name="connsiteX1" fmla="*/ 262500 w 660000"/>
                    <a:gd name="connsiteY1" fmla="*/ 30000 h 270000"/>
                    <a:gd name="connsiteX2" fmla="*/ 365250 w 660000"/>
                    <a:gd name="connsiteY2" fmla="*/ 30000 h 270000"/>
                    <a:gd name="connsiteX3" fmla="*/ 386250 w 660000"/>
                    <a:gd name="connsiteY3" fmla="*/ 39000 h 270000"/>
                    <a:gd name="connsiteX4" fmla="*/ 467250 w 660000"/>
                    <a:gd name="connsiteY4" fmla="*/ 120000 h 270000"/>
                    <a:gd name="connsiteX5" fmla="*/ 262500 w 660000"/>
                    <a:gd name="connsiteY5" fmla="*/ 120000 h 270000"/>
                    <a:gd name="connsiteX6" fmla="*/ 232500 w 660000"/>
                    <a:gd name="connsiteY6" fmla="*/ 120000 h 270000"/>
                    <a:gd name="connsiteX7" fmla="*/ 42750 w 660000"/>
                    <a:gd name="connsiteY7" fmla="*/ 120000 h 270000"/>
                    <a:gd name="connsiteX8" fmla="*/ 123750 w 660000"/>
                    <a:gd name="connsiteY8" fmla="*/ 39000 h 270000"/>
                    <a:gd name="connsiteX9" fmla="*/ 144750 w 660000"/>
                    <a:gd name="connsiteY9" fmla="*/ 30000 h 270000"/>
                    <a:gd name="connsiteX10" fmla="*/ 232500 w 660000"/>
                    <a:gd name="connsiteY10" fmla="*/ 30000 h 270000"/>
                    <a:gd name="connsiteX11" fmla="*/ 232500 w 660000"/>
                    <a:gd name="connsiteY11" fmla="*/ 120000 h 270000"/>
                    <a:gd name="connsiteX12" fmla="*/ 585000 w 660000"/>
                    <a:gd name="connsiteY12" fmla="*/ 120000 h 270000"/>
                    <a:gd name="connsiteX13" fmla="*/ 522750 w 660000"/>
                    <a:gd name="connsiteY13" fmla="*/ 120000 h 270000"/>
                    <a:gd name="connsiteX14" fmla="*/ 501750 w 660000"/>
                    <a:gd name="connsiteY14" fmla="*/ 111000 h 270000"/>
                    <a:gd name="connsiteX15" fmla="*/ 407250 w 660000"/>
                    <a:gd name="connsiteY15" fmla="*/ 17250 h 270000"/>
                    <a:gd name="connsiteX16" fmla="*/ 364500 w 660000"/>
                    <a:gd name="connsiteY16" fmla="*/ 0 h 270000"/>
                    <a:gd name="connsiteX17" fmla="*/ 144750 w 660000"/>
                    <a:gd name="connsiteY17" fmla="*/ 0 h 270000"/>
                    <a:gd name="connsiteX18" fmla="*/ 102000 w 660000"/>
                    <a:gd name="connsiteY18" fmla="*/ 17250 h 270000"/>
                    <a:gd name="connsiteX19" fmla="*/ 9000 w 660000"/>
                    <a:gd name="connsiteY19" fmla="*/ 111000 h 270000"/>
                    <a:gd name="connsiteX20" fmla="*/ 0 w 660000"/>
                    <a:gd name="connsiteY20" fmla="*/ 132750 h 270000"/>
                    <a:gd name="connsiteX21" fmla="*/ 0 w 660000"/>
                    <a:gd name="connsiteY21" fmla="*/ 210000 h 270000"/>
                    <a:gd name="connsiteX22" fmla="*/ 60000 w 660000"/>
                    <a:gd name="connsiteY22" fmla="*/ 270000 h 270000"/>
                    <a:gd name="connsiteX23" fmla="*/ 67500 w 660000"/>
                    <a:gd name="connsiteY23" fmla="*/ 270000 h 270000"/>
                    <a:gd name="connsiteX24" fmla="*/ 150000 w 660000"/>
                    <a:gd name="connsiteY24" fmla="*/ 187500 h 270000"/>
                    <a:gd name="connsiteX25" fmla="*/ 232500 w 660000"/>
                    <a:gd name="connsiteY25" fmla="*/ 270000 h 270000"/>
                    <a:gd name="connsiteX26" fmla="*/ 427500 w 660000"/>
                    <a:gd name="connsiteY26" fmla="*/ 270000 h 270000"/>
                    <a:gd name="connsiteX27" fmla="*/ 510000 w 660000"/>
                    <a:gd name="connsiteY27" fmla="*/ 187500 h 270000"/>
                    <a:gd name="connsiteX28" fmla="*/ 592500 w 660000"/>
                    <a:gd name="connsiteY28" fmla="*/ 270000 h 270000"/>
                    <a:gd name="connsiteX29" fmla="*/ 630000 w 660000"/>
                    <a:gd name="connsiteY29" fmla="*/ 270000 h 270000"/>
                    <a:gd name="connsiteX30" fmla="*/ 660000 w 660000"/>
                    <a:gd name="connsiteY30" fmla="*/ 240000 h 270000"/>
                    <a:gd name="connsiteX31" fmla="*/ 660000 w 660000"/>
                    <a:gd name="connsiteY31" fmla="*/ 195000 h 270000"/>
                    <a:gd name="connsiteX32" fmla="*/ 585000 w 660000"/>
                    <a:gd name="connsiteY32" fmla="*/ 120000 h 27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60000" h="270000">
                      <a:moveTo>
                        <a:pt x="262500" y="120000"/>
                      </a:moveTo>
                      <a:lnTo>
                        <a:pt x="262500" y="30000"/>
                      </a:lnTo>
                      <a:lnTo>
                        <a:pt x="365250" y="30000"/>
                      </a:lnTo>
                      <a:cubicBezTo>
                        <a:pt x="373500" y="30000"/>
                        <a:pt x="381000" y="33000"/>
                        <a:pt x="386250" y="39000"/>
                      </a:cubicBezTo>
                      <a:lnTo>
                        <a:pt x="467250" y="120000"/>
                      </a:lnTo>
                      <a:lnTo>
                        <a:pt x="262500" y="120000"/>
                      </a:lnTo>
                      <a:close/>
                      <a:moveTo>
                        <a:pt x="232500" y="120000"/>
                      </a:moveTo>
                      <a:lnTo>
                        <a:pt x="42750" y="120000"/>
                      </a:lnTo>
                      <a:lnTo>
                        <a:pt x="123750" y="39000"/>
                      </a:lnTo>
                      <a:cubicBezTo>
                        <a:pt x="129750" y="33000"/>
                        <a:pt x="137250" y="30000"/>
                        <a:pt x="144750" y="30000"/>
                      </a:cubicBezTo>
                      <a:lnTo>
                        <a:pt x="232500" y="30000"/>
                      </a:lnTo>
                      <a:lnTo>
                        <a:pt x="232500" y="120000"/>
                      </a:lnTo>
                      <a:close/>
                      <a:moveTo>
                        <a:pt x="585000" y="120000"/>
                      </a:moveTo>
                      <a:lnTo>
                        <a:pt x="522750" y="120000"/>
                      </a:lnTo>
                      <a:cubicBezTo>
                        <a:pt x="514500" y="120000"/>
                        <a:pt x="507000" y="117000"/>
                        <a:pt x="501750" y="111000"/>
                      </a:cubicBezTo>
                      <a:lnTo>
                        <a:pt x="407250" y="17250"/>
                      </a:lnTo>
                      <a:cubicBezTo>
                        <a:pt x="396000" y="6000"/>
                        <a:pt x="381000" y="0"/>
                        <a:pt x="364500" y="0"/>
                      </a:cubicBezTo>
                      <a:lnTo>
                        <a:pt x="144750" y="0"/>
                      </a:lnTo>
                      <a:cubicBezTo>
                        <a:pt x="129000" y="0"/>
                        <a:pt x="113250" y="6000"/>
                        <a:pt x="102000" y="17250"/>
                      </a:cubicBezTo>
                      <a:lnTo>
                        <a:pt x="9000" y="111000"/>
                      </a:lnTo>
                      <a:cubicBezTo>
                        <a:pt x="3000" y="117000"/>
                        <a:pt x="0" y="124500"/>
                        <a:pt x="0" y="132750"/>
                      </a:cubicBezTo>
                      <a:lnTo>
                        <a:pt x="0" y="210000"/>
                      </a:lnTo>
                      <a:cubicBezTo>
                        <a:pt x="0" y="243000"/>
                        <a:pt x="27000" y="270000"/>
                        <a:pt x="60000" y="270000"/>
                      </a:cubicBezTo>
                      <a:lnTo>
                        <a:pt x="67500" y="270000"/>
                      </a:lnTo>
                      <a:cubicBezTo>
                        <a:pt x="67500" y="224250"/>
                        <a:pt x="104250" y="187500"/>
                        <a:pt x="150000" y="187500"/>
                      </a:cubicBezTo>
                      <a:cubicBezTo>
                        <a:pt x="195750" y="187500"/>
                        <a:pt x="232500" y="224250"/>
                        <a:pt x="232500" y="270000"/>
                      </a:cubicBezTo>
                      <a:lnTo>
                        <a:pt x="427500" y="270000"/>
                      </a:lnTo>
                      <a:cubicBezTo>
                        <a:pt x="427500" y="224250"/>
                        <a:pt x="464250" y="187500"/>
                        <a:pt x="510000" y="187500"/>
                      </a:cubicBezTo>
                      <a:cubicBezTo>
                        <a:pt x="555750" y="187500"/>
                        <a:pt x="592500" y="224250"/>
                        <a:pt x="592500" y="270000"/>
                      </a:cubicBezTo>
                      <a:lnTo>
                        <a:pt x="630000" y="270000"/>
                      </a:lnTo>
                      <a:cubicBezTo>
                        <a:pt x="646500" y="270000"/>
                        <a:pt x="660000" y="256500"/>
                        <a:pt x="660000" y="240000"/>
                      </a:cubicBezTo>
                      <a:lnTo>
                        <a:pt x="660000" y="195000"/>
                      </a:lnTo>
                      <a:cubicBezTo>
                        <a:pt x="660000" y="153750"/>
                        <a:pt x="626250" y="120000"/>
                        <a:pt x="585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星形: 五角 12">
                <a:extLst>
                  <a:ext uri="{FF2B5EF4-FFF2-40B4-BE49-F238E27FC236}">
                    <a16:creationId xmlns:a16="http://schemas.microsoft.com/office/drawing/2014/main" id="{08197929-825E-4BD9-8FCC-C978AFEA9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7344" y="3269327"/>
                <a:ext cx="459745" cy="36000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2F44447-96D2-475E-AFE1-F91311B1DDAF}"/>
                  </a:ext>
                </a:extLst>
              </p:cNvPr>
              <p:cNvSpPr/>
              <p:nvPr/>
            </p:nvSpPr>
            <p:spPr>
              <a:xfrm>
                <a:off x="1139333" y="2037829"/>
                <a:ext cx="2880000" cy="28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内容占位符 15" descr="汽车">
              <a:extLst>
                <a:ext uri="{FF2B5EF4-FFF2-40B4-BE49-F238E27FC236}">
                  <a16:creationId xmlns:a16="http://schemas.microsoft.com/office/drawing/2014/main" id="{5A78AAE2-21B2-4496-AFDA-56E1B893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6261" y="3161702"/>
              <a:ext cx="720000" cy="720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793390D-3506-4494-84F5-23E32CD49203}"/>
                </a:ext>
              </a:extLst>
            </p:cNvPr>
            <p:cNvCxnSpPr/>
            <p:nvPr/>
          </p:nvCxnSpPr>
          <p:spPr>
            <a:xfrm flipV="1">
              <a:off x="1979720" y="2539014"/>
              <a:ext cx="8398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9EEE147-03A4-4828-B5E1-3ECC2EF4ECBA}"/>
                </a:ext>
              </a:extLst>
            </p:cNvPr>
            <p:cNvCxnSpPr/>
            <p:nvPr/>
          </p:nvCxnSpPr>
          <p:spPr>
            <a:xfrm flipV="1">
              <a:off x="1979720" y="3197442"/>
              <a:ext cx="8398276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EA33473-D4E4-4314-B837-4682F535EB71}"/>
                </a:ext>
              </a:extLst>
            </p:cNvPr>
            <p:cNvCxnSpPr/>
            <p:nvPr/>
          </p:nvCxnSpPr>
          <p:spPr>
            <a:xfrm flipV="1">
              <a:off x="1979720" y="3802603"/>
              <a:ext cx="8398276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E66A1C7-1174-4EE0-8C44-11BC88152E32}"/>
                </a:ext>
              </a:extLst>
            </p:cNvPr>
            <p:cNvCxnSpPr/>
            <p:nvPr/>
          </p:nvCxnSpPr>
          <p:spPr>
            <a:xfrm flipV="1">
              <a:off x="1979720" y="4452152"/>
              <a:ext cx="8398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6CFEF2-0509-4134-9F4C-1F8E4BFEEF49}"/>
                </a:ext>
              </a:extLst>
            </p:cNvPr>
            <p:cNvGrpSpPr/>
            <p:nvPr/>
          </p:nvGrpSpPr>
          <p:grpSpPr>
            <a:xfrm>
              <a:off x="6244945" y="2981702"/>
              <a:ext cx="1080000" cy="1080000"/>
              <a:chOff x="6002843" y="2981702"/>
              <a:chExt cx="1080000" cy="1080000"/>
            </a:xfrm>
          </p:grpSpPr>
          <p:sp>
            <p:nvSpPr>
              <p:cNvPr id="12" name="星形: 五角 11">
                <a:extLst>
                  <a:ext uri="{FF2B5EF4-FFF2-40B4-BE49-F238E27FC236}">
                    <a16:creationId xmlns:a16="http://schemas.microsoft.com/office/drawing/2014/main" id="{C4945147-D5A2-40A6-A02F-9A111DCC4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2970" y="3326702"/>
                <a:ext cx="459745" cy="36000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CB8E50F-D0E4-42FB-B085-A8B9A3A6AC30}"/>
                  </a:ext>
                </a:extLst>
              </p:cNvPr>
              <p:cNvSpPr/>
              <p:nvPr/>
            </p:nvSpPr>
            <p:spPr>
              <a:xfrm>
                <a:off x="6002843" y="2981702"/>
                <a:ext cx="1080000" cy="108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2CE078-88A8-4D71-B95A-716EF835EDE4}"/>
                </a:ext>
              </a:extLst>
            </p:cNvPr>
            <p:cNvSpPr txBox="1"/>
            <p:nvPr/>
          </p:nvSpPr>
          <p:spPr>
            <a:xfrm>
              <a:off x="1863546" y="3202675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Ego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F1F110C-49A6-44C8-9D26-A8714F922FE8}"/>
                </a:ext>
              </a:extLst>
            </p:cNvPr>
            <p:cNvSpPr txBox="1"/>
            <p:nvPr/>
          </p:nvSpPr>
          <p:spPr>
            <a:xfrm>
              <a:off x="4252578" y="3797595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cutin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C164B2C-F49C-4A35-9583-D92D02D67D58}"/>
                </a:ext>
              </a:extLst>
            </p:cNvPr>
            <p:cNvSpPr txBox="1"/>
            <p:nvPr/>
          </p:nvSpPr>
          <p:spPr>
            <a:xfrm>
              <a:off x="7437189" y="312237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FrontCar</a:t>
              </a:r>
              <a:endParaRPr lang="zh-CN" altLang="en-US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BA715B-93E8-47E6-A8D9-FE2F54AB8101}"/>
                </a:ext>
              </a:extLst>
            </p:cNvPr>
            <p:cNvGrpSpPr/>
            <p:nvPr/>
          </p:nvGrpSpPr>
          <p:grpSpPr>
            <a:xfrm>
              <a:off x="4806760" y="3482668"/>
              <a:ext cx="1403486" cy="1030604"/>
              <a:chOff x="4806760" y="3482668"/>
              <a:chExt cx="1403486" cy="1030604"/>
            </a:xfrm>
          </p:grpSpPr>
          <p:pic>
            <p:nvPicPr>
              <p:cNvPr id="18" name="内容占位符 15" descr="汽车">
                <a:extLst>
                  <a:ext uri="{FF2B5EF4-FFF2-40B4-BE49-F238E27FC236}">
                    <a16:creationId xmlns:a16="http://schemas.microsoft.com/office/drawing/2014/main" id="{9A84CF0A-0114-48C6-AE52-DB60A919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6760" y="3793272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1" name="连接符: 曲线 30">
                <a:extLst>
                  <a:ext uri="{FF2B5EF4-FFF2-40B4-BE49-F238E27FC236}">
                    <a16:creationId xmlns:a16="http://schemas.microsoft.com/office/drawing/2014/main" id="{C97C1636-F21B-4AB5-BA9E-5583518EB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927" y="3482668"/>
                <a:ext cx="742319" cy="579034"/>
              </a:xfrm>
              <a:prstGeom prst="curvedConnector3">
                <a:avLst>
                  <a:gd name="adj1" fmla="val 43779"/>
                </a:avLst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72D81F8-776B-42AD-AD56-AC56ECC63EB3}"/>
              </a:ext>
            </a:extLst>
          </p:cNvPr>
          <p:cNvSpPr txBox="1"/>
          <p:nvPr/>
        </p:nvSpPr>
        <p:spPr>
          <a:xfrm>
            <a:off x="1341051" y="4988309"/>
            <a:ext cx="90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Ego</a:t>
            </a:r>
            <a:r>
              <a:rPr lang="zh-CN" altLang="en-US" dirty="0"/>
              <a:t>初始速度</a:t>
            </a:r>
            <a:r>
              <a:rPr lang="en-US" altLang="zh-CN" b="1" i="1" dirty="0" err="1">
                <a:solidFill>
                  <a:schemeClr val="accent2"/>
                </a:solidFill>
              </a:rPr>
              <a:t>ego_InitSpd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FrontCar</a:t>
            </a:r>
            <a:r>
              <a:rPr lang="zh-CN" altLang="en-US" dirty="0"/>
              <a:t>初始速度</a:t>
            </a:r>
            <a:r>
              <a:rPr lang="en-US" altLang="zh-CN" b="1" i="1" dirty="0" err="1">
                <a:solidFill>
                  <a:schemeClr val="accent2"/>
                </a:solidFill>
              </a:rPr>
              <a:t>player_InitSpd</a:t>
            </a:r>
            <a:r>
              <a:rPr lang="zh-CN" altLang="en-US" dirty="0"/>
              <a:t>，</a:t>
            </a:r>
            <a:r>
              <a:rPr lang="en-US" altLang="zh-CN" dirty="0" err="1"/>
              <a:t>FrontCar</a:t>
            </a:r>
            <a:r>
              <a:rPr lang="zh-CN" altLang="en-US" dirty="0"/>
              <a:t>和</a:t>
            </a:r>
            <a:r>
              <a:rPr lang="en-US" altLang="zh-CN" dirty="0"/>
              <a:t>Ego</a:t>
            </a:r>
            <a:r>
              <a:rPr lang="zh-CN" altLang="en-US" dirty="0"/>
              <a:t>之间的初始相对距离</a:t>
            </a:r>
            <a:r>
              <a:rPr lang="en-US" altLang="zh-CN" b="1" i="1" dirty="0" err="1">
                <a:solidFill>
                  <a:schemeClr val="accent2"/>
                </a:solidFill>
              </a:rPr>
              <a:t>relDistance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cutin</a:t>
            </a:r>
            <a:r>
              <a:rPr lang="zh-CN" altLang="en-US" dirty="0"/>
              <a:t>切入速度</a:t>
            </a:r>
            <a:r>
              <a:rPr lang="en-US" altLang="zh-CN" b="1" i="1" dirty="0" err="1">
                <a:solidFill>
                  <a:schemeClr val="accent2"/>
                </a:solidFill>
              </a:rPr>
              <a:t>cutin_Speed</a:t>
            </a:r>
            <a:r>
              <a:rPr lang="zh-CN" altLang="en-US" dirty="0"/>
              <a:t>，变道时机（相对于</a:t>
            </a:r>
            <a:r>
              <a:rPr lang="en-US" altLang="zh-CN" dirty="0"/>
              <a:t>Ego</a:t>
            </a:r>
            <a:r>
              <a:rPr lang="zh-CN" altLang="en-US" dirty="0"/>
              <a:t>的距离，即星号</a:t>
            </a:r>
            <a:r>
              <a:rPr lang="en-US" altLang="zh-CN" dirty="0"/>
              <a:t>1</a:t>
            </a:r>
            <a:r>
              <a:rPr lang="zh-CN" altLang="en-US" dirty="0"/>
              <a:t>圆环半径）</a:t>
            </a:r>
            <a:r>
              <a:rPr lang="en-US" altLang="zh-CN" b="1" i="1" dirty="0" err="1">
                <a:solidFill>
                  <a:schemeClr val="accent2"/>
                </a:solidFill>
              </a:rPr>
              <a:t>laneChange_position</a:t>
            </a:r>
            <a:r>
              <a:rPr lang="zh-CN" altLang="en-US" dirty="0"/>
              <a:t>，变道完成时间</a:t>
            </a:r>
            <a:r>
              <a:rPr lang="en-US" altLang="zh-CN" b="1" i="1" dirty="0" err="1">
                <a:solidFill>
                  <a:schemeClr val="accent2"/>
                </a:solidFill>
              </a:rPr>
              <a:t>laneChange_duration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cutin</a:t>
            </a:r>
            <a:r>
              <a:rPr lang="zh-CN" altLang="en-US" dirty="0"/>
              <a:t>车辆类型</a:t>
            </a:r>
            <a:r>
              <a:rPr lang="en-US" altLang="zh-CN" b="1" i="1" dirty="0" err="1">
                <a:solidFill>
                  <a:schemeClr val="accent2"/>
                </a:solidFill>
              </a:rPr>
              <a:t>cutin_carType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天气状况</a:t>
            </a:r>
            <a:r>
              <a:rPr lang="en-US" altLang="zh-CN" b="1" i="1" dirty="0">
                <a:solidFill>
                  <a:schemeClr val="accent2"/>
                </a:solidFill>
              </a:rPr>
              <a:t>weather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66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D93A-E111-468E-B6B6-A08ECC3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VTD</a:t>
            </a:r>
            <a:r>
              <a:rPr lang="zh-CN" altLang="en-US" dirty="0"/>
              <a:t>软件建模特点分析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8DF9E-5FC0-4C7F-8A12-4C1303B0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VTD</a:t>
            </a:r>
            <a:r>
              <a:rPr lang="zh-CN" altLang="en-US" dirty="0"/>
              <a:t>场景主要有</a:t>
            </a:r>
            <a:r>
              <a:rPr lang="en-US" altLang="zh-CN" b="1" u="sng" dirty="0">
                <a:solidFill>
                  <a:schemeClr val="accent2"/>
                </a:solidFill>
              </a:rPr>
              <a:t>2</a:t>
            </a:r>
            <a:r>
              <a:rPr lang="zh-CN" altLang="en-US" dirty="0"/>
              <a:t>种自动化控制方式：</a:t>
            </a:r>
            <a:endParaRPr lang="en-US" altLang="zh-CN" dirty="0"/>
          </a:p>
          <a:p>
            <a:r>
              <a:rPr lang="en-US" altLang="zh-CN" dirty="0"/>
              <a:t>Load Scenario</a:t>
            </a:r>
            <a:r>
              <a:rPr lang="zh-CN" altLang="en-US" dirty="0"/>
              <a:t>之前，修改场景</a:t>
            </a:r>
            <a:r>
              <a:rPr lang="en-US" altLang="zh-CN" dirty="0"/>
              <a:t>XML</a:t>
            </a:r>
            <a:r>
              <a:rPr lang="zh-CN" altLang="en-US" dirty="0"/>
              <a:t>文件或</a:t>
            </a:r>
            <a:r>
              <a:rPr lang="en-US" altLang="zh-CN" dirty="0" err="1"/>
              <a:t>OpenScenario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包括：初始速度、初始位置、相对距离、变道动作、加减速动作，等等</a:t>
            </a:r>
            <a:endParaRPr lang="en-US" altLang="zh-CN" dirty="0"/>
          </a:p>
          <a:p>
            <a:r>
              <a:rPr lang="en-US" altLang="zh-CN" dirty="0"/>
              <a:t>Start Simulation</a:t>
            </a:r>
            <a:r>
              <a:rPr lang="zh-CN" altLang="en-US" dirty="0"/>
              <a:t>之后，发送</a:t>
            </a:r>
            <a:r>
              <a:rPr lang="en-US" altLang="zh-CN" dirty="0"/>
              <a:t>SCP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包括：天气状况、路面条件、车灯操作，等等</a:t>
            </a:r>
            <a:endParaRPr lang="en-US" altLang="zh-CN" dirty="0"/>
          </a:p>
          <a:p>
            <a:pPr lvl="1"/>
            <a:r>
              <a:rPr lang="zh-CN" altLang="en-US" dirty="0"/>
              <a:t>亦可修改：变道动作、加减速动作</a:t>
            </a:r>
          </a:p>
        </p:txBody>
      </p:sp>
    </p:spTree>
    <p:extLst>
      <p:ext uri="{BB962C8B-B14F-4D97-AF65-F5344CB8AC3E}">
        <p14:creationId xmlns:p14="http://schemas.microsoft.com/office/powerpoint/2010/main" val="35178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1A94-AB2A-4464-BD1C-63B9FC7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测试自动化实现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5E88-4F7F-47AE-87B9-C6759C8E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Scenario</a:t>
            </a:r>
            <a:r>
              <a:rPr lang="zh-CN" altLang="en-US" dirty="0"/>
              <a:t>之前，通过参数化的</a:t>
            </a:r>
            <a:r>
              <a:rPr lang="en-US" altLang="zh-CN" dirty="0"/>
              <a:t>Python</a:t>
            </a:r>
            <a:r>
              <a:rPr lang="zh-CN" altLang="en-US" dirty="0"/>
              <a:t>函数修改三车的初始参数以及</a:t>
            </a:r>
            <a:r>
              <a:rPr lang="en-US" altLang="zh-CN" dirty="0" err="1"/>
              <a:t>cutin</a:t>
            </a:r>
            <a:r>
              <a:rPr lang="zh-CN" altLang="en-US" dirty="0"/>
              <a:t>的变道、调速动作；</a:t>
            </a:r>
            <a:endParaRPr lang="en-US" altLang="zh-CN" dirty="0"/>
          </a:p>
          <a:p>
            <a:pPr lvl="1"/>
            <a:r>
              <a:rPr lang="zh-CN" altLang="en-US" dirty="0"/>
              <a:t>需要从</a:t>
            </a:r>
            <a:r>
              <a:rPr lang="en-US" altLang="zh-CN" dirty="0"/>
              <a:t>VTD</a:t>
            </a:r>
            <a:r>
              <a:rPr lang="zh-CN" altLang="en-US" dirty="0"/>
              <a:t>抓取场景文件，修改，放回</a:t>
            </a:r>
            <a:r>
              <a:rPr lang="en-US" altLang="zh-CN" dirty="0"/>
              <a:t>VTD</a:t>
            </a:r>
            <a:r>
              <a:rPr lang="zh-CN" altLang="en-US" dirty="0"/>
              <a:t>项目路径下</a:t>
            </a:r>
            <a:endParaRPr lang="en-US" altLang="zh-CN" dirty="0"/>
          </a:p>
          <a:p>
            <a:r>
              <a:rPr lang="en-US" altLang="zh-CN" dirty="0"/>
              <a:t>Start Simulation</a:t>
            </a:r>
            <a:r>
              <a:rPr lang="zh-CN" altLang="en-US" dirty="0"/>
              <a:t>之后，通过</a:t>
            </a:r>
            <a:r>
              <a:rPr lang="en-US" altLang="zh-CN" dirty="0"/>
              <a:t>SCP Job</a:t>
            </a:r>
            <a:r>
              <a:rPr lang="zh-CN" altLang="en-US" dirty="0"/>
              <a:t>修改天气状况；</a:t>
            </a:r>
            <a:endParaRPr lang="en-US" altLang="zh-CN" dirty="0"/>
          </a:p>
          <a:p>
            <a:r>
              <a:rPr lang="zh-CN" altLang="en-US" dirty="0"/>
              <a:t>检测</a:t>
            </a:r>
            <a:r>
              <a:rPr lang="en-US" altLang="zh-CN" dirty="0"/>
              <a:t>Ego</a:t>
            </a:r>
            <a:r>
              <a:rPr lang="zh-CN" altLang="en-US" dirty="0"/>
              <a:t>方向盘转角信号，以及</a:t>
            </a:r>
            <a:r>
              <a:rPr lang="en-US" altLang="zh-CN" dirty="0"/>
              <a:t>Ego</a:t>
            </a:r>
            <a:r>
              <a:rPr lang="zh-CN" altLang="en-US" dirty="0"/>
              <a:t>和</a:t>
            </a:r>
            <a:r>
              <a:rPr lang="en-US" altLang="zh-CN" dirty="0" err="1"/>
              <a:t>cutin</a:t>
            </a:r>
            <a:r>
              <a:rPr lang="zh-CN" altLang="en-US" dirty="0"/>
              <a:t>的前后位置关系，作为</a:t>
            </a:r>
            <a:r>
              <a:rPr lang="en-US" altLang="zh-CN" dirty="0"/>
              <a:t>Stop Simulation</a:t>
            </a:r>
            <a:r>
              <a:rPr lang="zh-CN" altLang="en-US" dirty="0"/>
              <a:t>的触发条件；</a:t>
            </a:r>
            <a:endParaRPr lang="en-US" altLang="zh-CN" dirty="0"/>
          </a:p>
          <a:p>
            <a:r>
              <a:rPr lang="zh-CN" altLang="en-US" dirty="0"/>
              <a:t>仿真过程中，记录信号</a:t>
            </a:r>
            <a:endParaRPr lang="en-US" altLang="zh-CN" dirty="0"/>
          </a:p>
          <a:p>
            <a:pPr lvl="1"/>
            <a:r>
              <a:rPr lang="en-US" altLang="zh-CN" dirty="0"/>
              <a:t>Ego</a:t>
            </a:r>
            <a:r>
              <a:rPr lang="zh-CN" altLang="en-US" dirty="0"/>
              <a:t>：前进方向速度，</a:t>
            </a:r>
            <a:r>
              <a:rPr lang="en-US" altLang="zh-CN" dirty="0"/>
              <a:t>x-y</a:t>
            </a:r>
            <a:r>
              <a:rPr lang="zh-CN" altLang="en-US" dirty="0"/>
              <a:t>位置，方向盘转角</a:t>
            </a:r>
            <a:endParaRPr lang="en-US" altLang="zh-CN" dirty="0"/>
          </a:p>
          <a:p>
            <a:pPr lvl="1"/>
            <a:r>
              <a:rPr lang="en-US" altLang="zh-CN" dirty="0" err="1"/>
              <a:t>cutin</a:t>
            </a:r>
            <a:r>
              <a:rPr lang="zh-CN" altLang="en-US" dirty="0"/>
              <a:t>：前进方向速度，</a:t>
            </a:r>
            <a:r>
              <a:rPr lang="en-US" altLang="zh-CN" dirty="0"/>
              <a:t>x-y</a:t>
            </a:r>
            <a:r>
              <a:rPr lang="zh-CN" altLang="en-US" dirty="0"/>
              <a:t>位置，方向盘转角</a:t>
            </a:r>
          </a:p>
        </p:txBody>
      </p:sp>
    </p:spTree>
    <p:extLst>
      <p:ext uri="{BB962C8B-B14F-4D97-AF65-F5344CB8AC3E}">
        <p14:creationId xmlns:p14="http://schemas.microsoft.com/office/powerpoint/2010/main" val="303982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22D0-B885-4770-853D-AAA5BDF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评价方法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50F2C-71ED-4782-AF3C-C2FF004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TTC &gt; 0.5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Ego</a:t>
            </a:r>
            <a:r>
              <a:rPr lang="zh-CN" altLang="en-US"/>
              <a:t>和</a:t>
            </a:r>
            <a:r>
              <a:rPr lang="en-US" altLang="zh-CN"/>
              <a:t>cutin</a:t>
            </a:r>
            <a:r>
              <a:rPr lang="zh-CN" altLang="en-US"/>
              <a:t>在同一车道时（</a:t>
            </a:r>
            <a:r>
              <a:rPr lang="en-US" altLang="zh-CN"/>
              <a:t>Ego_steering &lt;= 0.001</a:t>
            </a:r>
            <a:r>
              <a:rPr lang="zh-CN" altLang="en-US"/>
              <a:t>，仅触发一次）</a:t>
            </a:r>
            <a:endParaRPr lang="en-US" altLang="zh-CN"/>
          </a:p>
          <a:p>
            <a:pPr lvl="1"/>
            <a:r>
              <a:rPr lang="zh-CN" altLang="en-US"/>
              <a:t>以前进方向速度和位置计算</a:t>
            </a:r>
            <a:r>
              <a:rPr lang="en-US" altLang="zh-CN"/>
              <a:t>Ego</a:t>
            </a:r>
            <a:r>
              <a:rPr lang="zh-CN" altLang="en-US"/>
              <a:t>和</a:t>
            </a:r>
            <a:r>
              <a:rPr lang="en-US" altLang="zh-CN"/>
              <a:t>cutin</a:t>
            </a:r>
            <a:r>
              <a:rPr lang="zh-CN" altLang="en-US"/>
              <a:t>的</a:t>
            </a:r>
            <a:r>
              <a:rPr lang="en-US" altLang="zh-CN"/>
              <a:t>TTC</a:t>
            </a:r>
          </a:p>
          <a:p>
            <a:r>
              <a:rPr lang="zh-CN" altLang="en-US"/>
              <a:t>相对距离 </a:t>
            </a:r>
            <a:r>
              <a:rPr lang="en-US" altLang="zh-CN"/>
              <a:t>&gt; 0</a:t>
            </a:r>
            <a:r>
              <a:rPr lang="zh-CN" altLang="en-US"/>
              <a:t>，即无碰撞发生</a:t>
            </a:r>
            <a:endParaRPr lang="en-US" altLang="zh-CN"/>
          </a:p>
          <a:p>
            <a:pPr lvl="1"/>
            <a:r>
              <a:rPr lang="zh-CN" altLang="en-US"/>
              <a:t>仿真全过程（忽略仿真开始、结束时的无效数据）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x-y</a:t>
            </a:r>
            <a:r>
              <a:rPr lang="zh-CN" altLang="en-US"/>
              <a:t>位置计算相对距离</a:t>
            </a:r>
            <a:endParaRPr lang="en-US" altLang="zh-CN"/>
          </a:p>
          <a:p>
            <a:r>
              <a:rPr lang="zh-CN" altLang="en-US"/>
              <a:t>输出，</a:t>
            </a:r>
            <a:r>
              <a:rPr lang="en-US" altLang="zh-CN"/>
              <a:t>TTC</a:t>
            </a:r>
            <a:r>
              <a:rPr lang="zh-CN" altLang="en-US"/>
              <a:t>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07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7CDE-7AD3-455F-A368-AEA31707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自动化测试用例和评价准则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884CD-1B7F-465D-975B-3239F67C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8"/>
            <a:ext cx="7297401" cy="46863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1A38F4-2D76-4E1D-B711-82F62FD91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1388" y="3278804"/>
            <a:ext cx="6448425" cy="23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8B6A-7BB5-4A2E-BB90-83970DB3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场景测试参数组合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5B98B28-3C0C-403A-9FDD-F43FCF34C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700470"/>
              </p:ext>
            </p:extLst>
          </p:nvPr>
        </p:nvGraphicFramePr>
        <p:xfrm>
          <a:off x="971551" y="1920875"/>
          <a:ext cx="527684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02">
                  <a:extLst>
                    <a:ext uri="{9D8B030D-6E8A-4147-A177-3AD203B41FA5}">
                      <a16:colId xmlns:a16="http://schemas.microsoft.com/office/drawing/2014/main" val="3379228392"/>
                    </a:ext>
                  </a:extLst>
                </a:gridCol>
                <a:gridCol w="2886847">
                  <a:extLst>
                    <a:ext uri="{9D8B030D-6E8A-4147-A177-3AD203B41FA5}">
                      <a16:colId xmlns:a16="http://schemas.microsoft.com/office/drawing/2014/main" val="157655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ego_InitSpd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10(10)30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player_InitSpd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relDistance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5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cutin_Speed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15(10)35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8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laneChange_position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20(15)50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7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laneChange_duration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cutin_carType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‘Audi_A6_2010_blue’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weather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‘Rainy’, ‘Blue Sky’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5834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FC7FD2EF-B278-4F7B-BB08-F1B07763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7" y="1156017"/>
            <a:ext cx="3952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EF9252-F674-4DB3-997E-00840CEB0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224" y="246070"/>
            <a:ext cx="4299276" cy="37560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F7AFD5-AB83-466E-804F-1001F823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06" y="4016376"/>
            <a:ext cx="8543925" cy="2650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07837D-7629-4B4E-95F9-709A2411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406" y="522537"/>
            <a:ext cx="4086225" cy="2984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C4480F-397E-45AC-A5DF-9AF6BE059266}"/>
              </a:ext>
            </a:extLst>
          </p:cNvPr>
          <p:cNvSpPr txBox="1"/>
          <p:nvPr/>
        </p:nvSpPr>
        <p:spPr>
          <a:xfrm>
            <a:off x="747951" y="627312"/>
            <a:ext cx="861774" cy="34778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测试结果呈现</a:t>
            </a:r>
          </a:p>
        </p:txBody>
      </p:sp>
    </p:spTree>
    <p:extLst>
      <p:ext uri="{BB962C8B-B14F-4D97-AF65-F5344CB8AC3E}">
        <p14:creationId xmlns:p14="http://schemas.microsoft.com/office/powerpoint/2010/main" val="353385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469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ACC cutin 场景测试介绍</vt:lpstr>
      <vt:lpstr>场景描述</vt:lpstr>
      <vt:lpstr>场景参数</vt:lpstr>
      <vt:lpstr>VTD软件建模特点分析</vt:lpstr>
      <vt:lpstr>测试自动化实现</vt:lpstr>
      <vt:lpstr>评价方法</vt:lpstr>
      <vt:lpstr>自动化测试用例和评价准则</vt:lpstr>
      <vt:lpstr>场景测试参数组合</vt:lpstr>
      <vt:lpstr>PowerPoint 演示文稿</vt:lpstr>
      <vt:lpstr> 测试结果分布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cutin 场景测试介绍</dc:title>
  <dc:creator>Yatao Yao</dc:creator>
  <cp:lastModifiedBy>Yatao Yao</cp:lastModifiedBy>
  <cp:revision>21</cp:revision>
  <dcterms:created xsi:type="dcterms:W3CDTF">2019-11-24T06:54:07Z</dcterms:created>
  <dcterms:modified xsi:type="dcterms:W3CDTF">2019-11-24T12:59:14Z</dcterms:modified>
</cp:coreProperties>
</file>