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smin Antony" initials="J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EFE"/>
    <a:srgbClr val="8E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51" autoAdjust="0"/>
  </p:normalViewPr>
  <p:slideViewPr>
    <p:cSldViewPr>
      <p:cViewPr varScale="1">
        <p:scale>
          <a:sx n="58" d="100"/>
          <a:sy n="58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8T23:12:06.870" idx="1">
    <p:pos x="5760" y="0"/>
    <p:text>Opening page for teaching can be the fact sheet
swipe or click to see next fact?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8T23:44:16.091" idx="3">
    <p:pos x="5760" y="0"/>
    <p:text>fact 2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8T23:14:32.985" idx="2">
    <p:pos x="5760" y="0"/>
    <p:text>This could be how the definitions are presented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98E6-2A64-4ADC-A06D-98368F50965A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FB42C-15D0-4C41-BDC1-99B80A170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Facts about Mental Illness from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Canadian mental health association (CMHA)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affected?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indirectly affects all Canadians at some time through a family member, friend or colleague.</a:t>
            </a:r>
          </a:p>
          <a:p>
            <a:r>
              <a:rPr lang="en-US" sz="1200" b="1" i="1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20% of Canadians will personally experience a mental illness in their lifetime.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affects people of all ages, educational and income levels, and cultures.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8% of adults will experience major depression at some time in their lives.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1% of Canadians will experience bipolar disorder (or “manic depression”).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common is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Schizophrenia affects 1% of the Canadian population.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Anxiety disorders affect 5% of the household population, causing mild to severe impairment.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accounts for 24% of all deaths among 15-24 year olds and 16% among 25-44 year 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is one of the leading causes of death in both men and women from adolescence to middle 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mortality rate due to suicide among men is four times the rate among women.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causes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complex interplay of genetic, biological, personality and environmental factors causes mental illnesses.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one half (49%) of those who feel they have suffered from depression or anxiety have never gone to see a doctor about this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Stigma or discrimination attached to mental illnesses presents a serious barrier, not only to diagnosis and treatment but also to acceptance in the community.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illnesses can be treated effectively.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economic cost?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economic cost of mental illnesses in Canada for the health care system was estimated to be at least $7.9 billion in 1998 – $4.7 billion in care, and $3.2 billion in disability and early death.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additional $6.3 billion was spent on uninsured mental health services and time off work for depression and distress that was not treated by the health care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1999, 3.8% of all admissions in general hospitals (1.5 million hospital days) were due to anxiety disorders, bipolar disorders, schizophrenia, major depression, personality disorders, eating disorders and suicidal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behavior.Sources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Report on Mental Illness in Canada, October 2002. EBIC 1998 (Health Canada 2002), Stephens et al., 2001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it impact youth?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estimated that 10-20% of Canadian youth are affected by a mental illness or disorder – the single most disabling group of disorders worldwide.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approximately 5% of male youth and 12% of female youth, age 12 to 19, have experienced a major depressive episode.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total number of 12-19 year olds in Canada at risk for developing depression is a staggering 3.2 million.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depression is recognized, help can make a difference for 80% of people who are affected, allowing them to get back to their regular activities.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is increasingly threatening the lives of our children; with Canada’s youth suicide rate the third highest in the industrialized world.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is among the leading causes of death in 15-24 year old Canadians, second only to accidents; 4,000 people die prematurely each year by suicide.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Schizophrenia is youth’s greatest disabler as it strikes most often in the 16 to 30 year age group, affecting an estimated one person in 100.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Surpassed only by injuries, mental disorders in youth are ranked as the second highest hospital care expenditure in Canada.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Canada, only 1 out of 5 children who need mental health services receives them.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B42C-15D0-4C41-BDC1-99B80A1705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Facts about Mental Illness from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Canadian mental health association (CMHA)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affected?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indirectly affects all Canadians at some time through a family member, friend or colleague.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20% of Canadians will personally experience a mental illness in their lifetime.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affects people of all ages, educational and income levels, and cultures.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 8% of adults will experience major depression at some time in their lives.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1% of Canadians will experience bipolar disorder (or “manic depression”).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common is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Schizophrenia affects 1% of the Canadian population.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Anxiety disorders affect 5% of the household population, causing mild to severe impairment.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accounts for 24% of all deaths among 15-24 year olds and 16% among 25-44 year olds.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is one of the leading causes of death in both men and women from adolescence to middle age.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mortality rate due to suicide among men is four times the rate among women.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causes it?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complex interplay of genetic, biological, personality and environmental factors causes mental illnesses.</a:t>
            </a: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one half (49%) of those who feel they have suffered from depression or anxiety have never gone to see a doctor about this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Stigma or discrimination attached to mental illnesses presents a serious barrier, not only to diagnosis and treatment but also to acceptance in the community.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illnesses can be treated effectively.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economic cost?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economic cost of mental illnesses in Canada for the health care system was estimated to be at least $7.9 billion in 1998 – $4.7 billion in care, and $3.2 billion in disability and early death.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additional $6.3 billion was spent on uninsured mental health services and time off work for depression and distress that was not treated by the health care system.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1999, 3.8% of all admissions in general hospitals (1.5 million hospital days) were due to anxiety disorders, bipolar disorders, schizophrenia, major depression, personality disorders, eating disorders and suicidal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behavior.Sources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Report on Mental Illness in Canada, October 2002. EBIC 1998 (Health Canada 2002), Stephens et al., 2001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it impact youth?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estimated that 10-20% of Canadian youth are affected by a mental illness or disorder – the single most disabling group of disorders worldwide.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approximately 5% of male youth and 12% of female youth, age 12 to 19, have experienced a major depressive episode.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total number of 12-19 year olds in Canada at risk for developing depression is a staggering 3.2 million.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depression is recognized, help can make a difference for 80% of people who are affected, allowing them to get back to their regular activities.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Mental illness is increasingly threatening the lives of our children; with Canada’s youth suicide rate the third highest in the industrialized world.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Suicide is among the leading causes of death in 15-24 year old Canadians, second only to accidents; 4,000 people die prematurely each year by suicide.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Schizophrenia is youth’s greatest disabler as it strikes most often in the 16 to 30 year age group, affecting an estimated one person in 100.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Surpassed only by injuries, mental disorders in youth are ranked as the second highest hospital care expenditure in Canada.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Canada, only 1 out of 5 children who need mental health services receives them.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B42C-15D0-4C41-BDC1-99B80A1705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CAMH</a:t>
            </a:r>
            <a:r>
              <a:rPr lang="en-US" baseline="0" dirty="0" smtClean="0"/>
              <a:t> has a mental health and addictions </a:t>
            </a:r>
            <a:r>
              <a:rPr lang="en-US" baseline="0" dirty="0" err="1" smtClean="0"/>
              <a:t>defintion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page:http</a:t>
            </a:r>
            <a:r>
              <a:rPr lang="en-US" baseline="0" dirty="0" smtClean="0"/>
              <a:t>://www.camh.ca/en/hospital/health_information/a_z_mental_health_and_addiction_information/Pages/default.aspx?select=M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FB42C-15D0-4C41-BDC1-99B80A1705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7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9FE0C-86BE-424E-BF70-587F6928598D}" type="datetimeFigureOut">
              <a:rPr lang="en-US" smtClean="0"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AFCE6-6B4A-4625-A255-44E4A5CB5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1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ho.int/features/qa/62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08" y="609600"/>
            <a:ext cx="3207326" cy="72043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Find an outing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517467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57200"/>
            <a:ext cx="9144000" cy="990600"/>
          </a:xfrm>
          <a:prstGeom prst="rect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864" y="623455"/>
            <a:ext cx="5174672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02674" y="685800"/>
            <a:ext cx="3207326" cy="526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Search by keyword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6864" y="2495167"/>
            <a:ext cx="289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Fact Sheet</a:t>
            </a:r>
          </a:p>
          <a:p>
            <a:endParaRPr lang="en-US" sz="2000" dirty="0"/>
          </a:p>
          <a:p>
            <a:r>
              <a:rPr lang="en-US" sz="2000" dirty="0" smtClean="0"/>
              <a:t>Definitions</a:t>
            </a:r>
          </a:p>
          <a:p>
            <a:endParaRPr lang="en-US" sz="2000" dirty="0" smtClean="0"/>
          </a:p>
          <a:p>
            <a:r>
              <a:rPr lang="en-US" sz="2000" dirty="0" smtClean="0"/>
              <a:t>Media/Press releases</a:t>
            </a:r>
          </a:p>
          <a:p>
            <a:endParaRPr lang="en-US" sz="2000" dirty="0"/>
          </a:p>
          <a:p>
            <a:r>
              <a:rPr lang="en-US" sz="2000" dirty="0" smtClean="0"/>
              <a:t>Printed resources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03073" y="2667000"/>
            <a:ext cx="4038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1/5 Canadians will experience a mental illness in their lifetimes. 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4876800" y="4482882"/>
            <a:ext cx="304800" cy="317718"/>
          </a:xfrm>
          <a:prstGeom prst="ellipse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257800" y="4482882"/>
            <a:ext cx="304800" cy="317718"/>
          </a:xfrm>
          <a:prstGeom prst="ellipse">
            <a:avLst/>
          </a:prstGeom>
          <a:solidFill>
            <a:srgbClr val="F4DE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00800" y="4476423"/>
            <a:ext cx="304800" cy="317718"/>
          </a:xfrm>
          <a:prstGeom prst="ellipse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19800" y="4482882"/>
            <a:ext cx="304800" cy="317718"/>
          </a:xfrm>
          <a:prstGeom prst="ellipse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638800" y="4476423"/>
            <a:ext cx="304800" cy="317718"/>
          </a:xfrm>
          <a:prstGeom prst="ellipse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24200" y="1447800"/>
            <a:ext cx="0" cy="541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7162800" y="5600734"/>
            <a:ext cx="1219200" cy="49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2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 information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02674" y="2274332"/>
            <a:ext cx="2521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08" y="609600"/>
            <a:ext cx="3207326" cy="72043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Find an outing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517467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57200"/>
            <a:ext cx="9144000" cy="990600"/>
          </a:xfrm>
          <a:prstGeom prst="rect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864" y="623455"/>
            <a:ext cx="5174672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02674" y="685800"/>
            <a:ext cx="3207326" cy="526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Search by keyword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6864" y="2495167"/>
            <a:ext cx="289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Fact Sheet</a:t>
            </a:r>
          </a:p>
          <a:p>
            <a:endParaRPr lang="en-US" sz="2000" dirty="0"/>
          </a:p>
          <a:p>
            <a:r>
              <a:rPr lang="en-US" sz="2000" dirty="0" smtClean="0"/>
              <a:t>Definitions</a:t>
            </a:r>
          </a:p>
          <a:p>
            <a:endParaRPr lang="en-US" sz="2000" dirty="0" smtClean="0"/>
          </a:p>
          <a:p>
            <a:r>
              <a:rPr lang="en-US" sz="2000" dirty="0" smtClean="0"/>
              <a:t>Media/Press releases</a:t>
            </a:r>
          </a:p>
          <a:p>
            <a:endParaRPr lang="en-US" sz="2000" dirty="0"/>
          </a:p>
          <a:p>
            <a:r>
              <a:rPr lang="en-US" sz="2000" dirty="0" smtClean="0"/>
              <a:t>Printed resources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657600" y="2254116"/>
            <a:ext cx="49850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Almost one half (49%) of those who feel they have suffered from depression or anxiety have never gone to see a doctor about this problem.</a:t>
            </a:r>
          </a:p>
          <a:p>
            <a:pPr algn="ctr"/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24200" y="1447800"/>
            <a:ext cx="0" cy="541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7162800" y="5600733"/>
            <a:ext cx="1219200" cy="49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2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 information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02674" y="2274332"/>
            <a:ext cx="2521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 rot="10800000">
            <a:off x="3657600" y="5600733"/>
            <a:ext cx="1219200" cy="49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08" y="609600"/>
            <a:ext cx="3207326" cy="720436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Find an outing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5174672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457200"/>
            <a:ext cx="9144000" cy="990600"/>
          </a:xfrm>
          <a:prstGeom prst="rect">
            <a:avLst/>
          </a:prstGeom>
          <a:solidFill>
            <a:srgbClr val="8E04C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864" y="623455"/>
            <a:ext cx="5174672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29200" y="609600"/>
            <a:ext cx="678872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02674" y="685800"/>
            <a:ext cx="3207326" cy="526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Search by keyword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6864" y="2495167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Fact Sheet</a:t>
            </a:r>
          </a:p>
          <a:p>
            <a:endParaRPr lang="en-US" sz="2000" dirty="0"/>
          </a:p>
          <a:p>
            <a:r>
              <a:rPr lang="en-US" sz="2200" b="1" dirty="0" smtClean="0"/>
              <a:t>Definitions</a:t>
            </a:r>
          </a:p>
          <a:p>
            <a:endParaRPr lang="en-US" sz="2000" dirty="0" smtClean="0"/>
          </a:p>
          <a:p>
            <a:r>
              <a:rPr lang="en-US" sz="2000" dirty="0" smtClean="0"/>
              <a:t>Media/Press releases</a:t>
            </a:r>
          </a:p>
          <a:p>
            <a:endParaRPr lang="en-US" sz="2000" dirty="0"/>
          </a:p>
          <a:p>
            <a:r>
              <a:rPr lang="en-US" sz="2000" dirty="0" smtClean="0"/>
              <a:t>Printed and online resources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120736" y="1447800"/>
            <a:ext cx="0" cy="541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545" y="1707573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 B  C  D  E  F  G  H  I  J  K  L  </a:t>
            </a:r>
            <a:r>
              <a:rPr lang="en-US" sz="2000" b="1" dirty="0" smtClean="0"/>
              <a:t>M</a:t>
            </a:r>
            <a:r>
              <a:rPr lang="en-US" sz="1600" dirty="0" smtClean="0"/>
              <a:t>  N  O  P  Q  R  S  T  U  V  W  X  Y  Z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3400" y="1905000"/>
            <a:ext cx="221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 information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2674" y="2274332"/>
            <a:ext cx="2521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2464" y="2209800"/>
            <a:ext cx="52543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Mental health 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World Health Organization defines mental health as: "A state of well-being in which every individual realizes his or her own potential, can cope with the normal stresses of life, can work productively and fruitfully, and is able to make a contribution to her or his community." </a:t>
            </a:r>
            <a:r>
              <a:rPr lang="en-US" sz="1400" dirty="0">
                <a:hlinkClick r:id="rId3"/>
              </a:rPr>
              <a:t>(</a:t>
            </a:r>
            <a:r>
              <a:rPr lang="en-US" sz="1400" dirty="0" smtClean="0">
                <a:hlinkClick r:id="rId3"/>
              </a:rPr>
              <a:t>source)</a:t>
            </a:r>
            <a:r>
              <a:rPr lang="en-US" sz="1400" dirty="0" smtClean="0"/>
              <a:t> Thought </a:t>
            </a:r>
            <a:r>
              <a:rPr lang="en-US" sz="1400" dirty="0"/>
              <a:t>Spot uses a broad definition of mental health. We believe that mental health exists on a continuum and includes how you feel and think about your life.</a:t>
            </a:r>
          </a:p>
          <a:p>
            <a:endParaRPr lang="en-US" sz="1400" dirty="0"/>
          </a:p>
          <a:p>
            <a:r>
              <a:rPr lang="en-US" dirty="0" smtClean="0"/>
              <a:t>Mental illness  </a:t>
            </a:r>
          </a:p>
          <a:p>
            <a:r>
              <a:rPr lang="en-US" sz="1600" dirty="0" smtClean="0"/>
              <a:t>Characterized </a:t>
            </a:r>
            <a:r>
              <a:rPr lang="en-US" sz="1600" dirty="0"/>
              <a:t>by alterations in thinking, mood or </a:t>
            </a:r>
            <a:r>
              <a:rPr lang="en-US" sz="1600" dirty="0" smtClean="0"/>
              <a:t>behavior </a:t>
            </a:r>
            <a:r>
              <a:rPr lang="en-US" sz="1600" dirty="0"/>
              <a:t>associated with significant distress and impaired functioning.</a:t>
            </a:r>
            <a:endParaRPr lang="en-US" sz="1600" dirty="0" smtClean="0"/>
          </a:p>
          <a:p>
            <a:endParaRPr lang="en-US" sz="1400" dirty="0" smtClean="0"/>
          </a:p>
          <a:p>
            <a:r>
              <a:rPr lang="en-US" dirty="0" smtClean="0"/>
              <a:t>Mood disorders  </a:t>
            </a:r>
          </a:p>
          <a:p>
            <a:r>
              <a:rPr lang="en-US" sz="1600" dirty="0" smtClean="0"/>
              <a:t>Everyone </a:t>
            </a:r>
            <a:r>
              <a:rPr lang="en-US" sz="1600" dirty="0"/>
              <a:t>experiences “highs” and “lows” in life, but people with mood disorders experience them with greater intensity and for longer periods of time than most people.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8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1439</Words>
  <Application>Microsoft Office PowerPoint</Application>
  <PresentationFormat>On-screen Show (4:3)</PresentationFormat>
  <Paragraphs>110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Find an outing</vt:lpstr>
      <vt:lpstr>Find an outing</vt:lpstr>
      <vt:lpstr>Find an outing</vt:lpstr>
    </vt:vector>
  </TitlesOfParts>
  <Company>St. Michael's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Jesmin Antony</dc:creator>
  <cp:lastModifiedBy>Jesmin Antony</cp:lastModifiedBy>
  <cp:revision>7</cp:revision>
  <dcterms:created xsi:type="dcterms:W3CDTF">2014-11-09T03:49:05Z</dcterms:created>
  <dcterms:modified xsi:type="dcterms:W3CDTF">2014-11-09T04:56:38Z</dcterms:modified>
</cp:coreProperties>
</file>