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9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12"/>
    <p:restoredTop sz="94651"/>
  </p:normalViewPr>
  <p:slideViewPr>
    <p:cSldViewPr snapToGrid="0">
      <p:cViewPr>
        <p:scale>
          <a:sx n="46" d="100"/>
          <a:sy n="46" d="100"/>
        </p:scale>
        <p:origin x="896" y="192"/>
      </p:cViewPr>
      <p:guideLst>
        <p:guide orient="horz" pos="99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81640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5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mc/articles/PMC2528894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0" y="331395"/>
            <a:ext cx="15899700" cy="15687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3456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Calibri"/>
              <a:buNone/>
            </a:pPr>
            <a:r>
              <a:rPr lang="en-US" sz="10000" b="1" i="0" u="none" strike="noStrike" cap="none" dirty="0">
                <a:solidFill>
                  <a:srgbClr val="726363"/>
                </a:solidFill>
                <a:latin typeface="Calibri"/>
                <a:ea typeface="Calibri"/>
                <a:cs typeface="Calibri"/>
                <a:sym typeface="Calibri"/>
              </a:rPr>
              <a:t>Brain Lesion Segmentation</a:t>
            </a:r>
            <a:endParaRPr sz="10000" b="0" i="0" u="none" strike="noStrike" cap="none" dirty="0">
              <a:solidFill>
                <a:srgbClr val="7263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19353375" y="429057"/>
            <a:ext cx="12471300" cy="2202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65825" tIns="32900" rIns="65825" bIns="32900" anchor="t" anchorCtr="0">
            <a:noAutofit/>
          </a:bodyPr>
          <a:lstStyle/>
          <a:p>
            <a:pPr marL="5289079" lvl="3" algn="r"/>
            <a:r>
              <a:rPr lang="en-US" sz="4000" b="1" dirty="0">
                <a:solidFill>
                  <a:srgbClr val="726363"/>
                </a:solidFill>
              </a:rPr>
              <a:t>Nathan Tsai </a:t>
            </a:r>
            <a:r>
              <a:rPr lang="en-US" sz="4000" b="1" dirty="0" smtClean="0">
                <a:solidFill>
                  <a:srgbClr val="726363"/>
                </a:solidFill>
              </a:rPr>
              <a:t>304575323</a:t>
            </a:r>
            <a:endParaRPr lang="en-US" sz="4000" b="1" i="0" u="none" strike="noStrike" cap="none" dirty="0" smtClean="0">
              <a:solidFill>
                <a:srgbClr val="72636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89079" marR="0" lvl="3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smtClean="0">
                <a:solidFill>
                  <a:srgbClr val="726363"/>
                </a:solidFill>
                <a:latin typeface="Arial"/>
                <a:ea typeface="Arial"/>
                <a:cs typeface="Arial"/>
                <a:sym typeface="Arial"/>
              </a:rPr>
              <a:t>Bradley </a:t>
            </a:r>
            <a:r>
              <a:rPr lang="en-US" sz="4000" b="1" i="0" u="none" strike="noStrike" cap="none" dirty="0">
                <a:solidFill>
                  <a:srgbClr val="726363"/>
                </a:solidFill>
                <a:latin typeface="Arial"/>
                <a:ea typeface="Arial"/>
                <a:cs typeface="Arial"/>
                <a:sym typeface="Arial"/>
              </a:rPr>
              <a:t>Zhu 304627529 </a:t>
            </a:r>
            <a:endParaRPr dirty="0">
              <a:solidFill>
                <a:srgbClr val="726363"/>
              </a:solidFill>
            </a:endParaRPr>
          </a:p>
          <a:p>
            <a:pPr marL="5289079" marR="0" lvl="3" indent="0" algn="r" rtl="0">
              <a:spcBef>
                <a:spcPts val="432"/>
              </a:spcBef>
              <a:spcAft>
                <a:spcPts val="0"/>
              </a:spcAft>
              <a:buNone/>
            </a:pPr>
            <a:r>
              <a:rPr lang="en-US" sz="2401" b="0" i="0" u="none" strike="noStrike" cap="none" dirty="0" smtClean="0">
                <a:solidFill>
                  <a:srgbClr val="726363"/>
                </a:solidFill>
                <a:latin typeface="Arial"/>
                <a:ea typeface="Arial"/>
                <a:cs typeface="Arial"/>
                <a:sym typeface="Arial"/>
              </a:rPr>
              <a:t>University </a:t>
            </a:r>
            <a:r>
              <a:rPr lang="en-US" sz="2401" b="0" i="0" u="none" strike="noStrike" cap="none" dirty="0">
                <a:solidFill>
                  <a:srgbClr val="726363"/>
                </a:solidFill>
                <a:latin typeface="Arial"/>
                <a:ea typeface="Arial"/>
                <a:cs typeface="Arial"/>
                <a:sym typeface="Arial"/>
              </a:rPr>
              <a:t>of California, Los Angeles</a:t>
            </a:r>
            <a:endParaRPr sz="2401" b="0" i="0" u="none" strike="noStrike" cap="none" dirty="0">
              <a:solidFill>
                <a:srgbClr val="7263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950275" y="5073400"/>
            <a:ext cx="9052500" cy="16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825" tIns="32900" rIns="65825" bIns="3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20" b="1" i="0" u="none" strike="noStrike" cap="none">
                <a:solidFill>
                  <a:srgbClr val="F08C43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>
              <a:solidFill>
                <a:srgbClr val="F08C4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864" marR="0" lvl="0" indent="-34921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diagnosis of medical conditions, including brain tumors and strokes, requires accurately distinguishing between unhealthy brain tissues and tumors from healthy brain tissue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64" marR="0" lvl="0" indent="-34921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segmentation is crucial in analyzing medical images and is considered the first and critical step in many clinical applications, including accurate detection of brain lesions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64" marR="0" lvl="0" indent="-34921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techniques use FLAIR, DW, and CAT to image the brain for brain lesion detection and image segmentation implementation.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1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 b="1" i="0" u="none" strike="noStrike" cap="none">
                <a:latin typeface="Calibri"/>
                <a:ea typeface="Calibri"/>
                <a:cs typeface="Calibri"/>
                <a:sym typeface="Calibri"/>
              </a:rPr>
              <a:t>FLAIR</a:t>
            </a:r>
            <a:r>
              <a:rPr lang="en-US" sz="25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(fluid attenuation inversion recovery) removes cerebrospinal fluid from images by implementing an inversion recovery sequence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1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 b="1" i="0" u="none" strike="noStrike" cap="none">
                <a:latin typeface="Calibri"/>
                <a:ea typeface="Calibri"/>
                <a:cs typeface="Calibri"/>
                <a:sym typeface="Calibri"/>
              </a:rPr>
              <a:t>DWI-MRI</a:t>
            </a:r>
            <a:r>
              <a:rPr lang="en-US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(diffusion weighted magnetic resonance imaging) measures the restricted diffusion of water within known tissues in order to produce neural tract images</a:t>
            </a:r>
            <a:endParaRPr sz="25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1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 b="1" i="0" u="none" strike="noStrike" cap="none">
                <a:latin typeface="Calibri"/>
                <a:ea typeface="Calibri"/>
                <a:cs typeface="Calibri"/>
                <a:sym typeface="Calibri"/>
              </a:rPr>
              <a:t>CAT</a:t>
            </a:r>
            <a:r>
              <a:rPr lang="en-US" sz="25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(Computerized Axial Tomography) scans utilize X-ray tests to produce cross- sectional images of bones, muscles, fats, and organs, including the brain</a:t>
            </a:r>
            <a:endParaRPr sz="25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64" marR="0" lvl="0" indent="-34921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focus on analyzing the </a:t>
            </a: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DWI-MRI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technique by observing and studying abnormalities within the brain by observing areas appearing unusually brighter or darker than normal brain tissue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20" b="1">
                <a:solidFill>
                  <a:srgbClr val="F08C43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>
              <a:solidFill>
                <a:srgbClr val="F08C43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64" marR="0" lvl="0" indent="-349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Obtained a combination of data from the BRATS (BRAin Tumor Segmentation) and other online brain tumor datasets (figshare)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64" marR="0" lvl="0" indent="-349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 the TensorFlow pix2pix, an open source machine learning library in order to train, tune, build, and test our neural network with Python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64" marR="0" lvl="0" indent="-349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Processed MRI brain scans to manually identify the location of brain lesions in order to train the neural network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64" marR="0" lvl="0" indent="-349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Utilized image modifying software to highlight brain lesions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1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5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otential source of error due to lack of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brain lesion identification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64" marR="0" lvl="0" indent="-34921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Constructed scripts to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1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 images for training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1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images into training and testing datasets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1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Train, tune, and test the model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1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the max_epochs parameter of each model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1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accuracy of each model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191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testing results into an HTML file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11776175" y="5073400"/>
            <a:ext cx="9327000" cy="7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825" tIns="32900" rIns="65825" bIns="3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20" b="1" dirty="0">
                <a:solidFill>
                  <a:srgbClr val="F08C43"/>
                </a:solidFill>
              </a:rPr>
              <a:t>Training</a:t>
            </a:r>
            <a:endParaRPr sz="4320" dirty="0">
              <a:solidFill>
                <a:srgbClr val="F08C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64" lvl="0" indent="-34921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Paired ground truth lesions with corresponding brain scans 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64" lvl="0" indent="-34921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split data set into training and testing directories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1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on 35 brain scans, tested on 9 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87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■"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Relatively small dataset may be a potential source of error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64" lvl="0" indent="-34921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data set on 10 models by modifying the maximum number of epochs (iterations) from 20 to 200 in increments of 20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64" lvl="0" indent="-34921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the accuracy of each model by averaging the Structural Similarity Image Index (SSIM) of each model’s guess/truth pair</a:t>
            </a:r>
            <a:endParaRPr sz="2401" dirty="0">
              <a:solidFill>
                <a:srgbClr val="5ECA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1440" marR="0" lvl="0" indent="-2742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endParaRPr sz="216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22851600" y="14592200"/>
            <a:ext cx="9159900" cy="49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825" tIns="32900" rIns="65825" bIns="32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20" b="1" dirty="0">
                <a:solidFill>
                  <a:srgbClr val="F08C4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>
              <a:solidFill>
                <a:srgbClr val="F08C4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2D669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864" marR="0" lvl="0" indent="-36445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neural network automates the tedious but crucial step of identifying abnormalities within the brain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64" marR="0" lvl="0" indent="-36445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further training, tuning, and testing on a larger dataset, the neural network should be able to highlight brain lesions more quickly and accurately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64" marR="0" lvl="0" indent="-36445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well-trained doctor utilizing a neural network with minimal error could increase the confidence of their diagnosis 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64" marR="0" lvl="0" indent="-36445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could save lives by detecting lesions when doctors miss them and prevent unnecessary surgeries when doctors misinterpret an MRI scan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320" b="1" dirty="0">
                <a:solidFill>
                  <a:srgbClr val="F08C43"/>
                </a:solidFill>
              </a:rPr>
              <a:t>References</a:t>
            </a:r>
            <a:endParaRPr sz="1000" dirty="0">
              <a:solidFill>
                <a:srgbClr val="F08C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</a:rPr>
              <a:t>Chen, Liang, et al. “Fully Automatic Acute Ischemic Lesion Segmentation in DWI using Convolutional Neural Networks.” ​</a:t>
            </a:r>
            <a:r>
              <a:rPr lang="en-US" sz="1000" i="1" dirty="0" err="1">
                <a:latin typeface="Times New Roman"/>
                <a:ea typeface="Times New Roman"/>
                <a:cs typeface="Times New Roman"/>
                <a:sym typeface="Times New Roman"/>
              </a:rPr>
              <a:t>ScienceDirect</a:t>
            </a: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</a:rPr>
              <a:t>​, 13 June 2017, </a:t>
            </a:r>
            <a:endParaRPr sz="1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</a:rPr>
              <a:t>https://</a:t>
            </a:r>
            <a:r>
              <a:rPr lang="en-US" sz="1000" dirty="0" err="1">
                <a:latin typeface="Times New Roman"/>
                <a:ea typeface="Times New Roman"/>
                <a:cs typeface="Times New Roman"/>
                <a:sym typeface="Times New Roman"/>
              </a:rPr>
              <a:t>www.sciencedirect.com</a:t>
            </a: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</a:rPr>
              <a:t>/science/article/</a:t>
            </a:r>
            <a:r>
              <a:rPr lang="en-US" sz="1000" dirty="0" err="1">
                <a:latin typeface="Times New Roman"/>
                <a:ea typeface="Times New Roman"/>
                <a:cs typeface="Times New Roman"/>
                <a:sym typeface="Times New Roman"/>
              </a:rPr>
              <a:t>pii</a:t>
            </a: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</a:rPr>
              <a:t>/S221315821730147X​. Accessed 6 May 2018.</a:t>
            </a:r>
            <a:endParaRPr sz="1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Times New Roman"/>
                <a:ea typeface="Times New Roman"/>
                <a:cs typeface="Times New Roman"/>
                <a:sym typeface="Times New Roman"/>
              </a:rPr>
              <a:t>Chilla</a:t>
            </a: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000" dirty="0" err="1">
                <a:latin typeface="Times New Roman"/>
                <a:ea typeface="Times New Roman"/>
                <a:cs typeface="Times New Roman"/>
                <a:sym typeface="Times New Roman"/>
              </a:rPr>
              <a:t>Geetha</a:t>
            </a: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</a:rPr>
              <a:t>, et al. “Diffusion Weighted Magnetic Resonance Imaging and its Recent Trend.” </a:t>
            </a:r>
            <a:r>
              <a:rPr lang="en-US" sz="1000" i="1" dirty="0">
                <a:latin typeface="Times New Roman"/>
                <a:ea typeface="Times New Roman"/>
                <a:cs typeface="Times New Roman"/>
                <a:sym typeface="Times New Roman"/>
              </a:rPr>
              <a:t>US National Library of Medicine</a:t>
            </a: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</a:rPr>
              <a:t>, 5 June 2015, </a:t>
            </a:r>
            <a:endParaRPr sz="1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</a:rPr>
              <a:t>https://</a:t>
            </a:r>
            <a:r>
              <a:rPr lang="en-US" sz="1000" dirty="0" err="1">
                <a:latin typeface="Times New Roman"/>
                <a:ea typeface="Times New Roman"/>
                <a:cs typeface="Times New Roman"/>
                <a:sym typeface="Times New Roman"/>
              </a:rPr>
              <a:t>www.ncbi.nlm.nih.gov</a:t>
            </a: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</a:rPr>
              <a:t>/pmc/articles/PMC4426106/. Accessed 3 May 2018.</a:t>
            </a:r>
            <a:endParaRPr sz="1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</a:rPr>
              <a:t>“Computed Tomography (CT or CAT) Scan of the Brain.” </a:t>
            </a:r>
            <a:r>
              <a:rPr lang="en-US" sz="1000" i="1" dirty="0">
                <a:latin typeface="Times New Roman"/>
                <a:ea typeface="Times New Roman"/>
                <a:cs typeface="Times New Roman"/>
                <a:sym typeface="Times New Roman"/>
              </a:rPr>
              <a:t>Johns Hopkins Medicine</a:t>
            </a: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</a:rPr>
              <a:t>, 4 April 2018, </a:t>
            </a:r>
            <a:endParaRPr sz="1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</a:rPr>
              <a:t>https://www.hopkinsmedicine.org/healthlibrary/test_procedures/neurological/computed_tomography_ct_or_cat_scan_of_the_brain_92,p07650. Accessed 6 May 2018. </a:t>
            </a:r>
            <a:endParaRPr sz="1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</a:rPr>
              <a:t>Lao, </a:t>
            </a:r>
            <a:r>
              <a:rPr lang="en-US" sz="1000" dirty="0" err="1">
                <a:latin typeface="Times New Roman"/>
                <a:ea typeface="Times New Roman"/>
                <a:cs typeface="Times New Roman"/>
                <a:sym typeface="Times New Roman"/>
              </a:rPr>
              <a:t>Zhiqiang</a:t>
            </a: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</a:rPr>
              <a:t>, et al. “Computer-Assisted Segmentation of White Matter Lesions.” </a:t>
            </a:r>
            <a:r>
              <a:rPr lang="en-US" sz="1000" i="1" dirty="0">
                <a:latin typeface="Times New Roman"/>
                <a:ea typeface="Times New Roman"/>
                <a:cs typeface="Times New Roman"/>
                <a:sym typeface="Times New Roman"/>
              </a:rPr>
              <a:t>Advances in Pediatrics.</a:t>
            </a: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</a:rPr>
              <a:t>, U.S. National Library of Medicine, Mar. 2008,  </a:t>
            </a:r>
            <a:endParaRPr sz="1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</a:rPr>
              <a:t>www.ncbi.nlm.nih.gov/pmc/articles/PMC2528894</a:t>
            </a: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/</a:t>
            </a: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</a:rPr>
              <a:t>. Accessed 3 May 2018.</a:t>
            </a:r>
            <a:endParaRPr sz="1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</a:rPr>
              <a:t>Noh, </a:t>
            </a:r>
            <a:r>
              <a:rPr lang="en-US" sz="1000" dirty="0" err="1">
                <a:latin typeface="Times New Roman"/>
                <a:ea typeface="Times New Roman"/>
                <a:cs typeface="Times New Roman"/>
                <a:sym typeface="Times New Roman"/>
              </a:rPr>
              <a:t>Hyeonwoo</a:t>
            </a: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</a:rPr>
              <a:t>, et al. “Learning </a:t>
            </a:r>
            <a:r>
              <a:rPr lang="en-US" sz="1000" dirty="0" err="1">
                <a:latin typeface="Times New Roman"/>
                <a:ea typeface="Times New Roman"/>
                <a:cs typeface="Times New Roman"/>
                <a:sym typeface="Times New Roman"/>
              </a:rPr>
              <a:t>Deconvolution</a:t>
            </a: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</a:rPr>
              <a:t> Network for Semantic Segmentation.” </a:t>
            </a:r>
            <a:r>
              <a:rPr lang="en-US" sz="1000" i="1" dirty="0">
                <a:latin typeface="Times New Roman"/>
                <a:ea typeface="Times New Roman"/>
                <a:cs typeface="Times New Roman"/>
                <a:sym typeface="Times New Roman"/>
              </a:rPr>
              <a:t>IEEE</a:t>
            </a: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</a:rPr>
              <a:t>, 18 February 2016, https://ieeexplore.ieee.org/document/7410535/. Accessed 6 </a:t>
            </a:r>
            <a:endParaRPr sz="1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Times New Roman"/>
                <a:ea typeface="Times New Roman"/>
                <a:cs typeface="Times New Roman"/>
                <a:sym typeface="Times New Roman"/>
              </a:rPr>
              <a:t>May 2018.</a:t>
            </a:r>
            <a:endParaRPr sz="1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21"/>
          <p:cNvSpPr txBox="1"/>
          <p:nvPr/>
        </p:nvSpPr>
        <p:spPr>
          <a:xfrm>
            <a:off x="11724950" y="20496275"/>
            <a:ext cx="96036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8C8C83"/>
                </a:solidFill>
                <a:latin typeface="Calibri"/>
                <a:ea typeface="Calibri"/>
                <a:cs typeface="Calibri"/>
                <a:sym typeface="Calibri"/>
              </a:rPr>
              <a:t>Figure 2: Testing Data</a:t>
            </a:r>
            <a:endParaRPr sz="2000" i="1">
              <a:solidFill>
                <a:srgbClr val="8C8C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8C8C83"/>
                </a:solidFill>
                <a:latin typeface="Calibri"/>
                <a:ea typeface="Calibri"/>
                <a:cs typeface="Calibri"/>
                <a:sym typeface="Calibri"/>
              </a:rPr>
              <a:t> Trained model outputs a guess for each unseen brain scan</a:t>
            </a:r>
            <a:endParaRPr sz="2000" i="1">
              <a:solidFill>
                <a:srgbClr val="8C8C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8C8C83"/>
                </a:solidFill>
                <a:latin typeface="Calibri"/>
                <a:ea typeface="Calibri"/>
                <a:cs typeface="Calibri"/>
                <a:sym typeface="Calibri"/>
              </a:rPr>
              <a:t>Model accuracy computed between guess and actual lesion against the SSIM index</a:t>
            </a:r>
            <a:endParaRPr sz="2000" i="1">
              <a:solidFill>
                <a:srgbClr val="8C8C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10830563" y="3242450"/>
            <a:ext cx="66600" cy="18703200"/>
          </a:xfrm>
          <a:prstGeom prst="rect">
            <a:avLst/>
          </a:prstGeom>
          <a:solidFill>
            <a:srgbClr val="8C8C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 rot="5400000">
            <a:off x="16390650" y="-13285394"/>
            <a:ext cx="137100" cy="32918400"/>
          </a:xfrm>
          <a:prstGeom prst="rect">
            <a:avLst/>
          </a:prstGeom>
          <a:solidFill>
            <a:srgbClr val="FDBB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2556400"/>
            <a:ext cx="32918400" cy="1806000"/>
          </a:xfrm>
          <a:prstGeom prst="rect">
            <a:avLst/>
          </a:prstGeom>
          <a:solidFill>
            <a:srgbClr val="5ECA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22876552" y="11412291"/>
            <a:ext cx="9577800" cy="14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 i="1">
                <a:solidFill>
                  <a:srgbClr val="8C8C83"/>
                </a:solidFill>
                <a:latin typeface="Calibri"/>
                <a:ea typeface="Calibri"/>
                <a:cs typeface="Calibri"/>
                <a:sym typeface="Calibri"/>
              </a:rPr>
              <a:t>Figure 3: Varying max_epochs parameter</a:t>
            </a:r>
            <a:endParaRPr sz="2160" i="1">
              <a:solidFill>
                <a:srgbClr val="8C8C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Shape 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0725" y="13825571"/>
            <a:ext cx="8672049" cy="6594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18026" y="6246050"/>
            <a:ext cx="2843275" cy="156870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/>
        </p:nvSpPr>
        <p:spPr>
          <a:xfrm>
            <a:off x="11881575" y="7981550"/>
            <a:ext cx="92217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8C8C83"/>
                </a:solidFill>
                <a:latin typeface="Calibri"/>
                <a:ea typeface="Calibri"/>
                <a:cs typeface="Calibri"/>
                <a:sym typeface="Calibri"/>
              </a:rPr>
              <a:t>Figure 1: Training Data</a:t>
            </a:r>
            <a:endParaRPr sz="2000" i="1">
              <a:solidFill>
                <a:srgbClr val="8C8C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8C8C83"/>
                </a:solidFill>
                <a:latin typeface="Calibri"/>
                <a:ea typeface="Calibri"/>
                <a:cs typeface="Calibri"/>
                <a:sym typeface="Calibri"/>
              </a:rPr>
              <a:t>Left half of each image is the ground truth (isolated brain lesion) </a:t>
            </a:r>
            <a:endParaRPr sz="2000" i="1">
              <a:solidFill>
                <a:srgbClr val="8C8C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i="1">
                <a:solidFill>
                  <a:srgbClr val="8C8C83"/>
                </a:solidFill>
                <a:latin typeface="Calibri"/>
                <a:ea typeface="Calibri"/>
                <a:cs typeface="Calibri"/>
                <a:sym typeface="Calibri"/>
              </a:rPr>
              <a:t>Right half of each image is the original MRI brain scan</a:t>
            </a:r>
            <a:endParaRPr sz="2000" i="1">
              <a:solidFill>
                <a:srgbClr val="8C8C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22982075" y="5073400"/>
            <a:ext cx="9052500" cy="3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320" b="1">
                <a:solidFill>
                  <a:srgbClr val="F08C43"/>
                </a:solidFill>
              </a:rPr>
              <a:t>Results</a:t>
            </a:r>
            <a:endParaRPr sz="4320">
              <a:solidFill>
                <a:srgbClr val="F08C43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64" lvl="0" indent="-34921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algorithm accurately identified brain lesions when the max_epochs parameter approached 200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64" lvl="0" indent="-34921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there is an accuracy and performance trade-off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1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the model at 200 epochs took 8 hours on a personal laptop while only taking 20 minutes at 20 epochs</a:t>
            </a:r>
            <a:endParaRPr sz="2500"/>
          </a:p>
        </p:txBody>
      </p:sp>
      <p:pic>
        <p:nvPicPr>
          <p:cNvPr id="30" name="Shape 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59900" y="6246050"/>
            <a:ext cx="2843275" cy="1568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776175" y="6246050"/>
            <a:ext cx="2843285" cy="15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267625" y="8218675"/>
            <a:ext cx="8435099" cy="520345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/>
        </p:nvSpPr>
        <p:spPr>
          <a:xfrm>
            <a:off x="23389575" y="13498325"/>
            <a:ext cx="81912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i="1">
                <a:solidFill>
                  <a:srgbClr val="8C8C83"/>
                </a:solidFill>
                <a:latin typeface="Calibri"/>
                <a:ea typeface="Calibri"/>
                <a:cs typeface="Calibri"/>
                <a:sym typeface="Calibri"/>
              </a:rPr>
              <a:t>Figure 3: Accuracy vs. Max Epochs</a:t>
            </a:r>
            <a:endParaRPr sz="2000" i="1">
              <a:solidFill>
                <a:srgbClr val="8C8C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i="1">
                <a:solidFill>
                  <a:srgbClr val="8C8C83"/>
                </a:solidFill>
                <a:latin typeface="Calibri"/>
                <a:ea typeface="Calibri"/>
                <a:cs typeface="Calibri"/>
                <a:sym typeface="Calibri"/>
              </a:rPr>
              <a:t> Increasing the max_epochs parameter increases the average accuracy of the model but also increases the training time</a:t>
            </a:r>
            <a:endParaRPr sz="2000" i="1">
              <a:solidFill>
                <a:srgbClr val="8C8C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11776175" y="12858100"/>
            <a:ext cx="23739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20" b="1">
                <a:solidFill>
                  <a:srgbClr val="F08C43"/>
                </a:solidFill>
              </a:rPr>
              <a:t>Testing</a:t>
            </a:r>
            <a:endParaRPr>
              <a:solidFill>
                <a:srgbClr val="F08C43"/>
              </a:solidFill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2056775" y="4362400"/>
            <a:ext cx="66600" cy="17583300"/>
          </a:xfrm>
          <a:prstGeom prst="rect">
            <a:avLst/>
          </a:prstGeom>
          <a:solidFill>
            <a:srgbClr val="8C8C8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6x60Po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640</Words>
  <Application>Microsoft Macintosh PowerPoint</Application>
  <PresentationFormat>Custom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Arial</vt:lpstr>
      <vt:lpstr>36x60Poster</vt:lpstr>
      <vt:lpstr>Brain Lesion Segmentation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Lesion Segmentation</dc:title>
  <cp:lastModifiedBy>Microsoft Office User</cp:lastModifiedBy>
  <cp:revision>3</cp:revision>
  <dcterms:modified xsi:type="dcterms:W3CDTF">2018-06-05T23:26:10Z</dcterms:modified>
</cp:coreProperties>
</file>