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68" r:id="rId5"/>
    <p:sldId id="269" r:id="rId6"/>
    <p:sldId id="266" r:id="rId7"/>
    <p:sldId id="263" r:id="rId8"/>
    <p:sldId id="259" r:id="rId9"/>
    <p:sldId id="264" r:id="rId10"/>
    <p:sldId id="260" r:id="rId11"/>
    <p:sldId id="261" r:id="rId12"/>
    <p:sldId id="262" r:id="rId13"/>
    <p:sldId id="270" r:id="rId14"/>
    <p:sldId id="271" r:id="rId15"/>
    <p:sldId id="272" r:id="rId16"/>
    <p:sldId id="267" r:id="rId17"/>
    <p:sldId id="25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42" d="100"/>
          <a:sy n="42" d="100"/>
        </p:scale>
        <p:origin x="-678" y="-142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58FB3A05-DCCD-4CBA-9B23-C39AAC74005E}" type="datetimeFigureOut">
              <a:rPr lang="en-US" smtClean="0"/>
              <a:pPr/>
              <a:t>5/12/2009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557AA547-153C-4C6E-A623-C44831DC9481}"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FB3A05-DCCD-4CBA-9B23-C39AAC74005E}" type="datetimeFigureOut">
              <a:rPr lang="en-US" smtClean="0"/>
              <a:pPr/>
              <a:t>5/12/2009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7AA547-153C-4C6E-A623-C44831DC948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FB3A05-DCCD-4CBA-9B23-C39AAC74005E}" type="datetimeFigureOut">
              <a:rPr lang="en-US" smtClean="0"/>
              <a:pPr/>
              <a:t>5/12/2009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7AA547-153C-4C6E-A623-C44831DC948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FB3A05-DCCD-4CBA-9B23-C39AAC74005E}" type="datetimeFigureOut">
              <a:rPr lang="en-US" smtClean="0"/>
              <a:pPr/>
              <a:t>5/12/2009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7AA547-153C-4C6E-A623-C44831DC948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8FB3A05-DCCD-4CBA-9B23-C39AAC74005E}" type="datetimeFigureOut">
              <a:rPr lang="en-US" smtClean="0"/>
              <a:pPr/>
              <a:t>5/12/2009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557AA547-153C-4C6E-A623-C44831DC948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8FB3A05-DCCD-4CBA-9B23-C39AAC74005E}" type="datetimeFigureOut">
              <a:rPr lang="en-US" smtClean="0"/>
              <a:pPr/>
              <a:t>5/12/2009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7AA547-153C-4C6E-A623-C44831DC948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8FB3A05-DCCD-4CBA-9B23-C39AAC74005E}" type="datetimeFigureOut">
              <a:rPr lang="en-US" smtClean="0"/>
              <a:pPr/>
              <a:t>5/12/2009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7AA547-153C-4C6E-A623-C44831DC948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8FB3A05-DCCD-4CBA-9B23-C39AAC74005E}" type="datetimeFigureOut">
              <a:rPr lang="en-US" smtClean="0"/>
              <a:pPr/>
              <a:t>5/12/2009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7AA547-153C-4C6E-A623-C44831DC948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FB3A05-DCCD-4CBA-9B23-C39AAC74005E}" type="datetimeFigureOut">
              <a:rPr lang="en-US" smtClean="0"/>
              <a:pPr/>
              <a:t>5/12/2009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7AA547-153C-4C6E-A623-C44831DC948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8FB3A05-DCCD-4CBA-9B23-C39AAC74005E}" type="datetimeFigureOut">
              <a:rPr lang="en-US" smtClean="0"/>
              <a:pPr/>
              <a:t>5/12/2009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7AA547-153C-4C6E-A623-C44831DC948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8FB3A05-DCCD-4CBA-9B23-C39AAC74005E}" type="datetimeFigureOut">
              <a:rPr lang="en-US" smtClean="0"/>
              <a:pPr/>
              <a:t>5/12/2009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7AA547-153C-4C6E-A623-C44831DC948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58FB3A05-DCCD-4CBA-9B23-C39AAC74005E}" type="datetimeFigureOut">
              <a:rPr lang="en-US" smtClean="0"/>
              <a:pPr/>
              <a:t>5/12/2009</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557AA547-153C-4C6E-A623-C44831DC9481}"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Junit</a:t>
            </a:r>
            <a:r>
              <a:rPr lang="en-US" dirty="0" smtClean="0"/>
              <a:t> Test Framework using mock objects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Steps for developing a Test case</a:t>
            </a:r>
            <a:endParaRPr lang="en-US" dirty="0"/>
          </a:p>
        </p:txBody>
      </p:sp>
      <p:sp>
        <p:nvSpPr>
          <p:cNvPr id="3" name="Content Placeholder 2"/>
          <p:cNvSpPr>
            <a:spLocks noGrp="1"/>
          </p:cNvSpPr>
          <p:nvPr>
            <p:ph idx="1"/>
          </p:nvPr>
        </p:nvSpPr>
        <p:spPr/>
        <p:txBody>
          <a:bodyPr/>
          <a:lstStyle/>
          <a:p>
            <a:endParaRPr lang="en-US" dirty="0" smtClean="0"/>
          </a:p>
          <a:p>
            <a:r>
              <a:rPr lang="en-US" dirty="0" smtClean="0"/>
              <a:t>Populate the test DAO cache with the prepared output Data  Object.</a:t>
            </a:r>
          </a:p>
          <a:p>
            <a:endParaRPr lang="en-US" dirty="0" smtClean="0"/>
          </a:p>
          <a:p>
            <a:r>
              <a:rPr lang="en-US" dirty="0" smtClean="0"/>
              <a:t>If the service layer invokes multiple DAOs then caches of all the corresponding test DAOs need to be populated with the output data object.</a:t>
            </a:r>
          </a:p>
          <a:p>
            <a:pPr>
              <a:buNone/>
            </a:pPr>
            <a:endParaRPr lang="en-US" dirty="0" smtClean="0"/>
          </a:p>
          <a:p>
            <a:r>
              <a:rPr lang="en-US" dirty="0" smtClean="0"/>
              <a:t>Invoke the </a:t>
            </a:r>
            <a:r>
              <a:rPr lang="en-US" dirty="0" err="1" smtClean="0"/>
              <a:t>testcase</a:t>
            </a: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a:bodyPr>
          <a:lstStyle/>
          <a:p>
            <a:r>
              <a:rPr lang="en-US" dirty="0" smtClean="0"/>
              <a:t>Implementing test DAOs</a:t>
            </a:r>
            <a:endParaRPr lang="en-US" dirty="0"/>
          </a:p>
        </p:txBody>
      </p:sp>
      <p:sp>
        <p:nvSpPr>
          <p:cNvPr id="3" name="Content Placeholder 2"/>
          <p:cNvSpPr>
            <a:spLocks noGrp="1"/>
          </p:cNvSpPr>
          <p:nvPr>
            <p:ph idx="1"/>
          </p:nvPr>
        </p:nvSpPr>
        <p:spPr>
          <a:xfrm>
            <a:off x="457200" y="1828800"/>
            <a:ext cx="8229600" cy="4480560"/>
          </a:xfrm>
        </p:spPr>
        <p:txBody>
          <a:bodyPr>
            <a:normAutofit fontScale="92500" lnSpcReduction="10000"/>
          </a:bodyPr>
          <a:lstStyle/>
          <a:p>
            <a:endParaRPr lang="en-US" dirty="0" smtClean="0"/>
          </a:p>
          <a:p>
            <a:r>
              <a:rPr lang="en-US" dirty="0" smtClean="0"/>
              <a:t>public class </a:t>
            </a:r>
            <a:r>
              <a:rPr lang="en-US" dirty="0" err="1" smtClean="0"/>
              <a:t>xxxDAO</a:t>
            </a:r>
            <a:r>
              <a:rPr lang="en-US" dirty="0" smtClean="0"/>
              <a:t> implements </a:t>
            </a:r>
            <a:r>
              <a:rPr lang="en-US" dirty="0" err="1" smtClean="0"/>
              <a:t>IxxxDAO</a:t>
            </a:r>
            <a:r>
              <a:rPr lang="en-US" dirty="0" smtClean="0"/>
              <a:t>{</a:t>
            </a:r>
          </a:p>
          <a:p>
            <a:pPr lvl="1">
              <a:buNone/>
            </a:pPr>
            <a:r>
              <a:rPr lang="en-US" dirty="0" smtClean="0"/>
              <a:t>   	protected cache Map&lt;key, Object&gt;</a:t>
            </a:r>
          </a:p>
          <a:p>
            <a:pPr lvl="1">
              <a:buNone/>
            </a:pPr>
            <a:r>
              <a:rPr lang="en-US" dirty="0" smtClean="0"/>
              <a:t>	public void </a:t>
            </a:r>
            <a:r>
              <a:rPr lang="en-US" dirty="0" err="1" smtClean="0"/>
              <a:t>addData</a:t>
            </a:r>
            <a:r>
              <a:rPr lang="en-US" dirty="0" smtClean="0"/>
              <a:t>(Object data){</a:t>
            </a:r>
          </a:p>
          <a:p>
            <a:pPr lvl="1">
              <a:buNone/>
            </a:pPr>
            <a:r>
              <a:rPr lang="en-US" dirty="0" smtClean="0"/>
              <a:t>			</a:t>
            </a:r>
            <a:r>
              <a:rPr lang="en-US" dirty="0" err="1" smtClean="0"/>
              <a:t>cache.add</a:t>
            </a:r>
            <a:r>
              <a:rPr lang="en-US" dirty="0" smtClean="0"/>
              <a:t>(</a:t>
            </a:r>
            <a:r>
              <a:rPr lang="en-US" dirty="0" err="1" smtClean="0"/>
              <a:t>data.getId</a:t>
            </a:r>
            <a:r>
              <a:rPr lang="en-US" dirty="0" smtClean="0"/>
              <a:t>(), data);</a:t>
            </a:r>
          </a:p>
          <a:p>
            <a:pPr lvl="1">
              <a:buNone/>
            </a:pPr>
            <a:r>
              <a:rPr lang="en-US" dirty="0" smtClean="0"/>
              <a:t>	}</a:t>
            </a:r>
          </a:p>
          <a:p>
            <a:pPr lvl="1">
              <a:buNone/>
            </a:pPr>
            <a:r>
              <a:rPr lang="en-US" dirty="0" smtClean="0"/>
              <a:t>    public void clear(){</a:t>
            </a:r>
          </a:p>
          <a:p>
            <a:pPr lvl="1">
              <a:buNone/>
            </a:pPr>
            <a:r>
              <a:rPr lang="en-US" dirty="0" smtClean="0"/>
              <a:t>			</a:t>
            </a:r>
            <a:r>
              <a:rPr lang="en-US" dirty="0" err="1" smtClean="0"/>
              <a:t>cache.clear</a:t>
            </a:r>
            <a:r>
              <a:rPr lang="en-US" dirty="0" smtClean="0"/>
              <a:t>()</a:t>
            </a:r>
          </a:p>
          <a:p>
            <a:pPr lvl="1">
              <a:buNone/>
            </a:pPr>
            <a:r>
              <a:rPr lang="en-US" dirty="0" smtClean="0"/>
              <a:t>	}</a:t>
            </a:r>
          </a:p>
          <a:p>
            <a:pPr lvl="1">
              <a:buNone/>
            </a:pPr>
            <a:r>
              <a:rPr lang="en-US" dirty="0" smtClean="0"/>
              <a:t>	……… DAO interface methods implementation</a:t>
            </a:r>
          </a:p>
          <a:p>
            <a:r>
              <a:rPr lang="en-US" dirty="0" smtClean="0"/>
              <a:t>}</a:t>
            </a:r>
            <a:endParaRPr lang="en-US" dirty="0"/>
          </a:p>
        </p:txBody>
      </p:sp>
      <p:cxnSp>
        <p:nvCxnSpPr>
          <p:cNvPr id="6" name="Straight Arrow Connector 5"/>
          <p:cNvCxnSpPr>
            <a:endCxn id="7" idx="2"/>
          </p:cNvCxnSpPr>
          <p:nvPr/>
        </p:nvCxnSpPr>
        <p:spPr>
          <a:xfrm flipV="1">
            <a:off x="4038600" y="1524000"/>
            <a:ext cx="2286000" cy="1066800"/>
          </a:xfrm>
          <a:prstGeom prst="straightConnector1">
            <a:avLst/>
          </a:prstGeom>
          <a:ln w="47625" cmpd="sng">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324600" y="838200"/>
            <a:ext cx="2819400" cy="1371600"/>
          </a:xfrm>
          <a:prstGeom prst="ellipse">
            <a:avLst/>
          </a:prstGeom>
          <a:solidFill>
            <a:schemeClr val="tx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Cache contains data object keyed by Id of the object</a:t>
            </a:r>
            <a:r>
              <a:rPr lang="en-US" b="1" dirty="0" smtClean="0"/>
              <a:t>.</a:t>
            </a:r>
            <a:endParaRPr lang="en-US" b="1" dirty="0"/>
          </a:p>
        </p:txBody>
      </p:sp>
      <p:cxnSp>
        <p:nvCxnSpPr>
          <p:cNvPr id="9" name="Straight Arrow Connector 8"/>
          <p:cNvCxnSpPr>
            <a:endCxn id="15" idx="2"/>
          </p:cNvCxnSpPr>
          <p:nvPr/>
        </p:nvCxnSpPr>
        <p:spPr>
          <a:xfrm>
            <a:off x="3352800" y="3352800"/>
            <a:ext cx="2971800" cy="1143000"/>
          </a:xfrm>
          <a:prstGeom prst="straightConnector1">
            <a:avLst/>
          </a:prstGeom>
          <a:ln w="47625" cmpd="sng">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324600" y="5486400"/>
            <a:ext cx="2819400" cy="1371600"/>
          </a:xfrm>
          <a:prstGeom prst="ellipse">
            <a:avLst/>
          </a:prstGeom>
          <a:solidFill>
            <a:schemeClr val="tx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DAO interface implementations using cache for data instead of database</a:t>
            </a:r>
            <a:endParaRPr lang="en-US" b="1" dirty="0"/>
          </a:p>
        </p:txBody>
      </p:sp>
      <p:cxnSp>
        <p:nvCxnSpPr>
          <p:cNvPr id="12" name="Straight Arrow Connector 11"/>
          <p:cNvCxnSpPr/>
          <p:nvPr/>
        </p:nvCxnSpPr>
        <p:spPr>
          <a:xfrm>
            <a:off x="1752600" y="5562600"/>
            <a:ext cx="4648200" cy="762000"/>
          </a:xfrm>
          <a:prstGeom prst="straightConnector1">
            <a:avLst/>
          </a:prstGeom>
          <a:ln w="47625" cmpd="sng">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6324600" y="3810000"/>
            <a:ext cx="2819400" cy="1371600"/>
          </a:xfrm>
          <a:prstGeom prst="ellipse">
            <a:avLst/>
          </a:prstGeom>
          <a:solidFill>
            <a:schemeClr val="tx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Method for adding data to cache</a:t>
            </a:r>
            <a:r>
              <a:rPr lang="en-US" b="1" dirty="0" smtClean="0"/>
              <a:t>.</a:t>
            </a:r>
            <a:endParaRPr lang="en-US" b="1" dirty="0"/>
          </a:p>
        </p:txBody>
      </p:sp>
      <p:cxnSp>
        <p:nvCxnSpPr>
          <p:cNvPr id="18" name="Straight Arrow Connector 17"/>
          <p:cNvCxnSpPr/>
          <p:nvPr/>
        </p:nvCxnSpPr>
        <p:spPr>
          <a:xfrm>
            <a:off x="6172200" y="2590800"/>
            <a:ext cx="533400" cy="304800"/>
          </a:xfrm>
          <a:prstGeom prst="straightConnector1">
            <a:avLst/>
          </a:prstGeom>
          <a:ln w="47625" cmpd="sng">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6781800" y="2286000"/>
            <a:ext cx="2362200" cy="1371600"/>
          </a:xfrm>
          <a:prstGeom prst="ellipse">
            <a:avLst/>
          </a:prstGeom>
          <a:solidFill>
            <a:schemeClr val="tx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Common interface for both mock and database DAOs.</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a:bodyPr>
          <a:lstStyle/>
          <a:p>
            <a:r>
              <a:rPr lang="en-US" dirty="0" smtClean="0"/>
              <a:t>using test DAOs in Test cases</a:t>
            </a:r>
            <a:endParaRPr lang="en-US" dirty="0"/>
          </a:p>
        </p:txBody>
      </p:sp>
      <p:sp>
        <p:nvSpPr>
          <p:cNvPr id="3" name="Content Placeholder 2"/>
          <p:cNvSpPr>
            <a:spLocks noGrp="1"/>
          </p:cNvSpPr>
          <p:nvPr>
            <p:ph idx="1"/>
          </p:nvPr>
        </p:nvSpPr>
        <p:spPr>
          <a:xfrm>
            <a:off x="457200" y="1828800"/>
            <a:ext cx="8686800" cy="4480560"/>
          </a:xfrm>
        </p:spPr>
        <p:txBody>
          <a:bodyPr>
            <a:normAutofit fontScale="55000" lnSpcReduction="20000"/>
          </a:bodyPr>
          <a:lstStyle/>
          <a:p>
            <a:pPr>
              <a:buNone/>
            </a:pPr>
            <a:r>
              <a:rPr lang="en-US" dirty="0" smtClean="0"/>
              <a:t>public class </a:t>
            </a:r>
            <a:r>
              <a:rPr lang="en-US" dirty="0" err="1" smtClean="0"/>
              <a:t>xxxTestCase</a:t>
            </a:r>
            <a:r>
              <a:rPr lang="en-US" dirty="0" smtClean="0"/>
              <a:t> extends  </a:t>
            </a:r>
            <a:r>
              <a:rPr lang="en-US" dirty="0" err="1" smtClean="0"/>
              <a:t>KualiTestBase</a:t>
            </a:r>
            <a:r>
              <a:rPr lang="en-US" dirty="0" smtClean="0"/>
              <a:t>{</a:t>
            </a:r>
          </a:p>
          <a:p>
            <a:pPr>
              <a:buNone/>
            </a:pPr>
            <a:r>
              <a:rPr lang="en-US" dirty="0" smtClean="0"/>
              <a:t>	 </a:t>
            </a:r>
            <a:r>
              <a:rPr lang="en-US" dirty="0" err="1" smtClean="0"/>
              <a:t>StockCount</a:t>
            </a:r>
            <a:r>
              <a:rPr lang="en-US" dirty="0" smtClean="0"/>
              <a:t> </a:t>
            </a:r>
            <a:r>
              <a:rPr lang="en-US" dirty="0" err="1" smtClean="0"/>
              <a:t>inputData</a:t>
            </a:r>
            <a:r>
              <a:rPr lang="en-US" dirty="0" smtClean="0"/>
              <a:t> = </a:t>
            </a:r>
            <a:r>
              <a:rPr lang="en-US" dirty="0" err="1" smtClean="0"/>
              <a:t>prepareStockCountData</a:t>
            </a:r>
            <a:r>
              <a:rPr lang="en-US" dirty="0" smtClean="0"/>
              <a:t>();</a:t>
            </a:r>
          </a:p>
          <a:p>
            <a:pPr>
              <a:buNone/>
            </a:pPr>
            <a:r>
              <a:rPr lang="en-US" dirty="0" smtClean="0"/>
              <a:t>	    </a:t>
            </a:r>
            <a:r>
              <a:rPr lang="en-US" dirty="0" err="1" smtClean="0"/>
              <a:t>StockCount</a:t>
            </a:r>
            <a:r>
              <a:rPr lang="en-US" dirty="0" smtClean="0"/>
              <a:t> </a:t>
            </a:r>
            <a:r>
              <a:rPr lang="en-US" dirty="0" err="1" smtClean="0"/>
              <a:t>outputData</a:t>
            </a:r>
            <a:r>
              <a:rPr lang="en-US" dirty="0" smtClean="0"/>
              <a:t> = </a:t>
            </a:r>
            <a:r>
              <a:rPr lang="en-US" dirty="0" err="1" smtClean="0"/>
              <a:t>prepareStockCountData</a:t>
            </a:r>
            <a:r>
              <a:rPr lang="en-US" dirty="0" smtClean="0"/>
              <a:t>();</a:t>
            </a:r>
          </a:p>
          <a:p>
            <a:pPr>
              <a:buNone/>
            </a:pPr>
            <a:r>
              <a:rPr lang="en-US" dirty="0" smtClean="0"/>
              <a:t>	    </a:t>
            </a:r>
            <a:r>
              <a:rPr lang="en-US" dirty="0" err="1" smtClean="0"/>
              <a:t>inputData.</a:t>
            </a:r>
            <a:r>
              <a:rPr lang="en-US" u="sng" dirty="0" err="1" smtClean="0"/>
              <a:t>setBeforeItemQty</a:t>
            </a:r>
            <a:r>
              <a:rPr lang="en-US" u="sng" dirty="0" smtClean="0"/>
              <a:t>(</a:t>
            </a:r>
            <a:r>
              <a:rPr lang="en-US" b="1" u="sng" dirty="0" smtClean="0"/>
              <a:t>new </a:t>
            </a:r>
            <a:r>
              <a:rPr lang="en-US" b="1" u="sng" dirty="0" err="1" smtClean="0"/>
              <a:t>KualiDecimal</a:t>
            </a:r>
            <a:r>
              <a:rPr lang="en-US" b="1" u="sng" dirty="0" smtClean="0"/>
              <a:t>("1"));</a:t>
            </a:r>
          </a:p>
          <a:p>
            <a:pPr>
              <a:buNone/>
            </a:pPr>
            <a:r>
              <a:rPr lang="en-US" dirty="0" smtClean="0"/>
              <a:t>	    </a:t>
            </a:r>
            <a:r>
              <a:rPr lang="en-US" dirty="0" err="1" smtClean="0"/>
              <a:t>outputData.setStockCountItemQty</a:t>
            </a:r>
            <a:r>
              <a:rPr lang="en-US" dirty="0" smtClean="0"/>
              <a:t>(</a:t>
            </a:r>
            <a:r>
              <a:rPr lang="en-US" b="1" dirty="0" smtClean="0"/>
              <a:t>new </a:t>
            </a:r>
            <a:r>
              <a:rPr lang="en-US" b="1" dirty="0" err="1" smtClean="0"/>
              <a:t>KualiDecimal</a:t>
            </a:r>
            <a:r>
              <a:rPr lang="en-US" b="1" dirty="0" smtClean="0"/>
              <a:t>("1"));</a:t>
            </a:r>
          </a:p>
          <a:p>
            <a:pPr>
              <a:buNone/>
            </a:pPr>
            <a:r>
              <a:rPr lang="en-US" dirty="0" smtClean="0"/>
              <a:t>	    </a:t>
            </a:r>
          </a:p>
          <a:p>
            <a:pPr>
              <a:buNone/>
            </a:pPr>
            <a:r>
              <a:rPr lang="en-US" dirty="0" smtClean="0"/>
              <a:t>	    </a:t>
            </a:r>
            <a:r>
              <a:rPr lang="en-US" dirty="0" err="1" smtClean="0"/>
              <a:t>org.kuali.ext.mm.dataaccess.impl.TestStockItemCountDaoOjb</a:t>
            </a:r>
            <a:r>
              <a:rPr lang="en-US" dirty="0" smtClean="0"/>
              <a:t> </a:t>
            </a:r>
            <a:r>
              <a:rPr lang="en-US" dirty="0" err="1" smtClean="0"/>
              <a:t>dao</a:t>
            </a:r>
            <a:r>
              <a:rPr lang="en-US" dirty="0" smtClean="0"/>
              <a:t> = </a:t>
            </a:r>
            <a:r>
              <a:rPr lang="en-US" b="1" dirty="0" smtClean="0"/>
              <a:t>new 	</a:t>
            </a:r>
            <a:r>
              <a:rPr lang="en-US" b="1" dirty="0" err="1" smtClean="0"/>
              <a:t>org.kuali.ext.mm.dataaccess.impl.TestStockItemCountDaoOjb</a:t>
            </a:r>
            <a:r>
              <a:rPr lang="en-US" b="1" dirty="0" smtClean="0"/>
              <a:t>();  </a:t>
            </a:r>
          </a:p>
          <a:p>
            <a:pPr>
              <a:buNone/>
            </a:pPr>
            <a:r>
              <a:rPr lang="en-US" dirty="0" smtClean="0"/>
              <a:t>	    </a:t>
            </a:r>
            <a:r>
              <a:rPr lang="en-US" dirty="0" err="1" smtClean="0"/>
              <a:t>dao.clear</a:t>
            </a:r>
            <a:r>
              <a:rPr lang="en-US" dirty="0" smtClean="0"/>
              <a:t>();</a:t>
            </a:r>
          </a:p>
          <a:p>
            <a:pPr>
              <a:buNone/>
            </a:pPr>
            <a:r>
              <a:rPr lang="en-US" dirty="0" smtClean="0"/>
              <a:t>	    </a:t>
            </a:r>
            <a:r>
              <a:rPr lang="en-US" dirty="0" err="1" smtClean="0"/>
              <a:t>dao.addStockData</a:t>
            </a:r>
            <a:r>
              <a:rPr lang="en-US" dirty="0" smtClean="0"/>
              <a:t>(</a:t>
            </a:r>
            <a:r>
              <a:rPr lang="en-US" dirty="0" err="1" smtClean="0"/>
              <a:t>outputData</a:t>
            </a:r>
            <a:r>
              <a:rPr lang="en-US" dirty="0" smtClean="0"/>
              <a:t>);</a:t>
            </a:r>
          </a:p>
          <a:p>
            <a:pPr>
              <a:buNone/>
            </a:pPr>
            <a:r>
              <a:rPr lang="en-US" dirty="0" smtClean="0"/>
              <a:t>	    </a:t>
            </a:r>
          </a:p>
          <a:p>
            <a:pPr>
              <a:buNone/>
            </a:pPr>
            <a:r>
              <a:rPr lang="en-US" dirty="0" smtClean="0"/>
              <a:t>	    </a:t>
            </a:r>
            <a:r>
              <a:rPr lang="en-US" dirty="0" err="1" smtClean="0"/>
              <a:t>serviceObject.updateStockItemCountStatus</a:t>
            </a:r>
            <a:r>
              <a:rPr lang="en-US" dirty="0" smtClean="0"/>
              <a:t>(</a:t>
            </a:r>
            <a:r>
              <a:rPr lang="en-US" dirty="0" err="1" smtClean="0"/>
              <a:t>inputData</a:t>
            </a:r>
            <a:r>
              <a:rPr lang="en-US" dirty="0" smtClean="0"/>
              <a:t>);</a:t>
            </a:r>
          </a:p>
          <a:p>
            <a:pPr>
              <a:buNone/>
            </a:pPr>
            <a:r>
              <a:rPr lang="en-US" dirty="0" smtClean="0"/>
              <a:t>	    </a:t>
            </a:r>
            <a:r>
              <a:rPr lang="en-US" dirty="0" err="1" smtClean="0"/>
              <a:t>StockCount</a:t>
            </a:r>
            <a:r>
              <a:rPr lang="en-US" dirty="0" smtClean="0"/>
              <a:t> </a:t>
            </a:r>
            <a:r>
              <a:rPr lang="en-US" dirty="0" err="1" smtClean="0"/>
              <a:t>iinputData</a:t>
            </a:r>
            <a:r>
              <a:rPr lang="en-US" dirty="0" smtClean="0"/>
              <a:t> = </a:t>
            </a:r>
            <a:r>
              <a:rPr lang="en-US" dirty="0" err="1" smtClean="0"/>
              <a:t>serviceObject.getStockItemCountData</a:t>
            </a:r>
            <a:r>
              <a:rPr lang="en-US" dirty="0" smtClean="0"/>
              <a:t>(</a:t>
            </a:r>
            <a:r>
              <a:rPr lang="en-US" dirty="0" err="1" smtClean="0"/>
              <a:t>inputData</a:t>
            </a:r>
            <a:r>
              <a:rPr lang="en-US" dirty="0" smtClean="0"/>
              <a:t>);</a:t>
            </a:r>
          </a:p>
          <a:p>
            <a:pPr>
              <a:buNone/>
            </a:pPr>
            <a:r>
              <a:rPr lang="en-US" dirty="0" smtClean="0"/>
              <a:t>	    </a:t>
            </a:r>
          </a:p>
          <a:p>
            <a:pPr>
              <a:buNone/>
            </a:pPr>
            <a:r>
              <a:rPr lang="en-US" dirty="0" smtClean="0"/>
              <a:t>	    </a:t>
            </a:r>
          </a:p>
          <a:p>
            <a:pPr>
              <a:buNone/>
            </a:pPr>
            <a:r>
              <a:rPr lang="en-US" i="1" dirty="0" smtClean="0"/>
              <a:t>		</a:t>
            </a:r>
            <a:r>
              <a:rPr lang="en-US" i="1" dirty="0" err="1" smtClean="0"/>
              <a:t>assertEquals</a:t>
            </a:r>
            <a:r>
              <a:rPr lang="en-US" i="1" dirty="0" smtClean="0"/>
              <a:t>("Correct Code", </a:t>
            </a:r>
            <a:r>
              <a:rPr lang="en-US" i="1" dirty="0" err="1" smtClean="0"/>
              <a:t>iinputData.getStockTransReasonCd</a:t>
            </a:r>
            <a:r>
              <a:rPr lang="en-US" i="1" dirty="0" smtClean="0"/>
              <a:t>(),</a:t>
            </a:r>
            <a:r>
              <a:rPr lang="en-US" i="1" dirty="0" err="1" smtClean="0"/>
              <a:t>TestConstants.STOCK_TRANS_REASON_CODE_GOOD</a:t>
            </a:r>
            <a:r>
              <a:rPr lang="en-US" i="1" dirty="0" smtClean="0"/>
              <a:t>);</a:t>
            </a:r>
            <a:endParaRPr lang="en-US" dirty="0"/>
          </a:p>
        </p:txBody>
      </p:sp>
      <p:cxnSp>
        <p:nvCxnSpPr>
          <p:cNvPr id="6" name="Straight Arrow Connector 5"/>
          <p:cNvCxnSpPr>
            <a:endCxn id="7" idx="2"/>
          </p:cNvCxnSpPr>
          <p:nvPr/>
        </p:nvCxnSpPr>
        <p:spPr>
          <a:xfrm flipV="1">
            <a:off x="3962400" y="1409700"/>
            <a:ext cx="2362200" cy="952500"/>
          </a:xfrm>
          <a:prstGeom prst="straightConnector1">
            <a:avLst/>
          </a:prstGeom>
          <a:ln w="47625" cmpd="sng">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324600" y="838200"/>
            <a:ext cx="2819400" cy="1143000"/>
          </a:xfrm>
          <a:prstGeom prst="ellipse">
            <a:avLst/>
          </a:prstGeom>
          <a:solidFill>
            <a:schemeClr val="tx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Input and output data objects are prepared</a:t>
            </a:r>
            <a:r>
              <a:rPr lang="en-US" b="1" dirty="0" smtClean="0"/>
              <a:t>.</a:t>
            </a:r>
            <a:endParaRPr lang="en-US" b="1" dirty="0"/>
          </a:p>
        </p:txBody>
      </p:sp>
      <p:cxnSp>
        <p:nvCxnSpPr>
          <p:cNvPr id="9" name="Straight Arrow Connector 8"/>
          <p:cNvCxnSpPr>
            <a:endCxn id="15" idx="2"/>
          </p:cNvCxnSpPr>
          <p:nvPr/>
        </p:nvCxnSpPr>
        <p:spPr>
          <a:xfrm flipV="1">
            <a:off x="5410200" y="4305300"/>
            <a:ext cx="1600200" cy="342900"/>
          </a:xfrm>
          <a:prstGeom prst="straightConnector1">
            <a:avLst/>
          </a:prstGeom>
          <a:ln w="47625" cmpd="sng">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010400" y="3581400"/>
            <a:ext cx="2133600" cy="1447800"/>
          </a:xfrm>
          <a:prstGeom prst="ellipse">
            <a:avLst/>
          </a:prstGeom>
          <a:solidFill>
            <a:schemeClr val="tx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Invoke the service layer methods with the prepared input data</a:t>
            </a:r>
            <a:endParaRPr lang="en-US" b="1" dirty="0">
              <a:solidFill>
                <a:schemeClr val="bg1"/>
              </a:solidFill>
            </a:endParaRPr>
          </a:p>
        </p:txBody>
      </p:sp>
      <p:cxnSp>
        <p:nvCxnSpPr>
          <p:cNvPr id="18" name="Straight Arrow Connector 17"/>
          <p:cNvCxnSpPr/>
          <p:nvPr/>
        </p:nvCxnSpPr>
        <p:spPr>
          <a:xfrm flipV="1">
            <a:off x="4953000" y="2895600"/>
            <a:ext cx="1752600" cy="609600"/>
          </a:xfrm>
          <a:prstGeom prst="straightConnector1">
            <a:avLst/>
          </a:prstGeom>
          <a:ln w="47625" cmpd="sng">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6781800" y="2057400"/>
            <a:ext cx="2362200" cy="1371600"/>
          </a:xfrm>
          <a:prstGeom prst="ellipse">
            <a:avLst/>
          </a:prstGeom>
          <a:solidFill>
            <a:schemeClr val="tx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Populate the cache of the DAO with the prepared output data.</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test Data</a:t>
            </a:r>
            <a:endParaRPr lang="en-US" dirty="0"/>
          </a:p>
        </p:txBody>
      </p:sp>
      <p:sp>
        <p:nvSpPr>
          <p:cNvPr id="3" name="Content Placeholder 2"/>
          <p:cNvSpPr>
            <a:spLocks noGrp="1"/>
          </p:cNvSpPr>
          <p:nvPr>
            <p:ph idx="1"/>
          </p:nvPr>
        </p:nvSpPr>
        <p:spPr/>
        <p:txBody>
          <a:bodyPr/>
          <a:lstStyle/>
          <a:p>
            <a:r>
              <a:rPr lang="en-US" dirty="0" smtClean="0"/>
              <a:t>There two ways of constructing Data Objects for input and output.</a:t>
            </a:r>
          </a:p>
          <a:p>
            <a:pPr algn="ctr">
              <a:buNone/>
            </a:pPr>
            <a:r>
              <a:rPr lang="en-US" dirty="0" smtClean="0"/>
              <a:t>	</a:t>
            </a:r>
          </a:p>
          <a:p>
            <a:pPr lvl="1"/>
            <a:r>
              <a:rPr lang="en-US" dirty="0" smtClean="0"/>
              <a:t>Automatically construct the Object using Fixture objects which pull data from property files.</a:t>
            </a:r>
          </a:p>
          <a:p>
            <a:pPr lvl="1"/>
            <a:endParaRPr lang="en-US" dirty="0" smtClean="0"/>
          </a:p>
          <a:p>
            <a:pPr lvl="1"/>
            <a:r>
              <a:rPr lang="en-US" dirty="0" smtClean="0"/>
              <a:t>Manually creating object and populating it using its constructor or setter methods.</a:t>
            </a:r>
          </a:p>
          <a:p>
            <a:pPr lvl="1">
              <a:buNone/>
            </a:pPr>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Manual creation of Test Data Objects</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Provide a private method in your </a:t>
            </a:r>
            <a:r>
              <a:rPr lang="en-US" dirty="0" err="1" smtClean="0"/>
              <a:t>testcase</a:t>
            </a:r>
            <a:r>
              <a:rPr lang="en-US" dirty="0" smtClean="0"/>
              <a:t> for creating the test data object and invoke it for getting the data.</a:t>
            </a:r>
          </a:p>
          <a:p>
            <a:endParaRPr lang="en-US" dirty="0" smtClean="0"/>
          </a:p>
          <a:p>
            <a:r>
              <a:rPr lang="en-US" dirty="0" smtClean="0"/>
              <a:t>Private </a:t>
            </a:r>
            <a:r>
              <a:rPr lang="en-US" dirty="0" err="1" smtClean="0"/>
              <a:t>StockCount</a:t>
            </a:r>
            <a:r>
              <a:rPr lang="en-US" dirty="0" smtClean="0"/>
              <a:t> </a:t>
            </a:r>
            <a:r>
              <a:rPr lang="en-US" dirty="0" err="1" smtClean="0"/>
              <a:t>prepareStockCount</a:t>
            </a:r>
            <a:r>
              <a:rPr lang="en-US" dirty="0" smtClean="0"/>
              <a:t>(){</a:t>
            </a:r>
          </a:p>
          <a:p>
            <a:pPr lvl="1">
              <a:buNone/>
            </a:pPr>
            <a:r>
              <a:rPr lang="en-US" dirty="0" smtClean="0"/>
              <a:t>	</a:t>
            </a:r>
            <a:r>
              <a:rPr lang="en-US" dirty="0" err="1" smtClean="0"/>
              <a:t>StockCount</a:t>
            </a:r>
            <a:r>
              <a:rPr lang="en-US" dirty="0" smtClean="0"/>
              <a:t> </a:t>
            </a:r>
            <a:r>
              <a:rPr lang="en-US" dirty="0" err="1" smtClean="0"/>
              <a:t>aStockCount</a:t>
            </a:r>
            <a:r>
              <a:rPr lang="en-US" dirty="0" smtClean="0"/>
              <a:t> = new </a:t>
            </a:r>
            <a:r>
              <a:rPr lang="en-US" dirty="0" err="1" smtClean="0"/>
              <a:t>StockCount</a:t>
            </a:r>
            <a:r>
              <a:rPr lang="en-US" dirty="0" smtClean="0"/>
              <a:t>();</a:t>
            </a:r>
          </a:p>
          <a:p>
            <a:pPr lvl="1">
              <a:buNone/>
            </a:pPr>
            <a:r>
              <a:rPr lang="en-US" dirty="0" smtClean="0"/>
              <a:t>	</a:t>
            </a:r>
            <a:r>
              <a:rPr lang="en-US" dirty="0" err="1" smtClean="0"/>
              <a:t>aStockCount.setId</a:t>
            </a:r>
            <a:r>
              <a:rPr lang="en-US" dirty="0" smtClean="0"/>
              <a:t>(“</a:t>
            </a:r>
            <a:r>
              <a:rPr lang="en-US" dirty="0" err="1" smtClean="0"/>
              <a:t>hfjdf</a:t>
            </a:r>
            <a:r>
              <a:rPr lang="en-US" dirty="0" smtClean="0"/>
              <a:t>”);</a:t>
            </a:r>
          </a:p>
          <a:p>
            <a:pPr lvl="1">
              <a:buNone/>
            </a:pPr>
            <a:r>
              <a:rPr lang="en-US" dirty="0" smtClean="0"/>
              <a:t>	…………………</a:t>
            </a:r>
          </a:p>
          <a:p>
            <a:pPr lvl="1">
              <a:buNone/>
            </a:pPr>
            <a:r>
              <a:rPr lang="en-US" dirty="0" smtClean="0"/>
              <a:t>	return </a:t>
            </a:r>
            <a:r>
              <a:rPr lang="en-US" dirty="0" err="1" smtClean="0"/>
              <a:t>aStockCount</a:t>
            </a:r>
            <a:r>
              <a:rPr lang="en-US" dirty="0" smtClean="0"/>
              <a:t>;</a:t>
            </a:r>
          </a:p>
          <a:p>
            <a:pPr lvl="1">
              <a:buNone/>
            </a:pPr>
            <a:r>
              <a:rPr lang="en-US" dirty="0" smtClean="0"/>
              <a: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Fixture Objects for preparing data</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public </a:t>
            </a:r>
            <a:r>
              <a:rPr lang="en-US" b="1" dirty="0" err="1" smtClean="0"/>
              <a:t>enum</a:t>
            </a:r>
            <a:r>
              <a:rPr lang="en-US" b="1" dirty="0" smtClean="0"/>
              <a:t> </a:t>
            </a:r>
            <a:r>
              <a:rPr lang="en-US" b="1" dirty="0" err="1" smtClean="0"/>
              <a:t>StockItemCountFixture</a:t>
            </a:r>
            <a:r>
              <a:rPr lang="en-US" b="1" dirty="0" smtClean="0"/>
              <a:t> {</a:t>
            </a:r>
          </a:p>
          <a:p>
            <a:r>
              <a:rPr lang="en-US" dirty="0" smtClean="0"/>
              <a:t>    </a:t>
            </a:r>
            <a:r>
              <a:rPr lang="en-US" i="1" dirty="0" smtClean="0"/>
              <a:t>STOCKITEMCOUNT(1), STOCKITEMCOUNT1(2), STOCKITEMCOUNT2(3), STOCKITEMCOUNT3(4);</a:t>
            </a:r>
          </a:p>
          <a:p>
            <a:r>
              <a:rPr lang="en-US" dirty="0" smtClean="0"/>
              <a:t>    </a:t>
            </a:r>
            <a:r>
              <a:rPr lang="en-US" b="1" dirty="0" smtClean="0"/>
              <a:t>private </a:t>
            </a:r>
            <a:r>
              <a:rPr lang="en-US" b="1" dirty="0" err="1" smtClean="0"/>
              <a:t>int</a:t>
            </a:r>
            <a:r>
              <a:rPr lang="en-US" b="1" dirty="0" smtClean="0"/>
              <a:t> </a:t>
            </a:r>
            <a:r>
              <a:rPr lang="en-US" b="1" dirty="0" err="1" smtClean="0"/>
              <a:t>testDataPos</a:t>
            </a:r>
            <a:r>
              <a:rPr lang="en-US" b="1" dirty="0" smtClean="0"/>
              <a:t>;</a:t>
            </a:r>
          </a:p>
          <a:p>
            <a:endParaRPr lang="en-US" dirty="0" smtClean="0"/>
          </a:p>
          <a:p>
            <a:r>
              <a:rPr lang="en-US" dirty="0" smtClean="0"/>
              <a:t>    String </a:t>
            </a:r>
            <a:r>
              <a:rPr lang="en-US" dirty="0" err="1" smtClean="0"/>
              <a:t>propertiesFileName</a:t>
            </a:r>
            <a:r>
              <a:rPr lang="en-US" dirty="0" smtClean="0"/>
              <a:t> = "org/</a:t>
            </a:r>
            <a:r>
              <a:rPr lang="en-US" dirty="0" err="1" smtClean="0"/>
              <a:t>kuali</a:t>
            </a:r>
            <a:r>
              <a:rPr lang="en-US" dirty="0" smtClean="0"/>
              <a:t>/ext/mm/service/data/</a:t>
            </a:r>
            <a:r>
              <a:rPr lang="en-US" dirty="0" err="1" smtClean="0"/>
              <a:t>stock_item_count_service.properties</a:t>
            </a:r>
            <a:r>
              <a:rPr lang="en-US" dirty="0" smtClean="0"/>
              <a:t>";     </a:t>
            </a:r>
          </a:p>
          <a:p>
            <a:r>
              <a:rPr lang="en-US" i="1" dirty="0" smtClean="0"/>
              <a:t>    </a:t>
            </a:r>
            <a:r>
              <a:rPr lang="en-US" i="1" dirty="0" err="1" smtClean="0"/>
              <a:t>properties.load</a:t>
            </a:r>
            <a:r>
              <a:rPr lang="en-US" i="1" dirty="0" smtClean="0"/>
              <a:t>(</a:t>
            </a:r>
            <a:r>
              <a:rPr lang="en-US" i="1" dirty="0" err="1" smtClean="0"/>
              <a:t>ClassLoader.getSystemResourceAsStream</a:t>
            </a:r>
            <a:r>
              <a:rPr lang="en-US" i="1" dirty="0" smtClean="0"/>
              <a:t>(</a:t>
            </a:r>
            <a:r>
              <a:rPr lang="en-US" i="1" dirty="0" err="1" smtClean="0"/>
              <a:t>propertiesFileName</a:t>
            </a:r>
            <a:r>
              <a:rPr lang="en-US" i="1" dirty="0" smtClean="0"/>
              <a:t>));</a:t>
            </a:r>
          </a:p>
          <a:p>
            <a:endParaRPr lang="en-US" dirty="0" smtClean="0"/>
          </a:p>
          <a:p>
            <a:r>
              <a:rPr lang="en-US" dirty="0" smtClean="0"/>
              <a:t>    </a:t>
            </a:r>
            <a:r>
              <a:rPr lang="en-US" b="1" dirty="0" smtClean="0"/>
              <a:t>private </a:t>
            </a:r>
            <a:r>
              <a:rPr lang="en-US" b="1" dirty="0" err="1" smtClean="0"/>
              <a:t>StockItemCountFixture</a:t>
            </a:r>
            <a:r>
              <a:rPr lang="en-US" b="1" dirty="0" smtClean="0"/>
              <a:t>(</a:t>
            </a:r>
            <a:r>
              <a:rPr lang="en-US" b="1" dirty="0" err="1" smtClean="0"/>
              <a:t>int</a:t>
            </a:r>
            <a:r>
              <a:rPr lang="en-US" b="1" dirty="0" smtClean="0"/>
              <a:t> </a:t>
            </a:r>
            <a:r>
              <a:rPr lang="en-US" b="1" dirty="0" err="1" smtClean="0"/>
              <a:t>dataPos</a:t>
            </a:r>
            <a:r>
              <a:rPr lang="en-US" b="1" dirty="0" smtClean="0"/>
              <a:t>) {</a:t>
            </a:r>
          </a:p>
          <a:p>
            <a:r>
              <a:rPr lang="en-US" dirty="0" smtClean="0"/>
              <a:t>        </a:t>
            </a:r>
            <a:r>
              <a:rPr lang="en-US" b="1" dirty="0" err="1" smtClean="0"/>
              <a:t>this.testDataPos</a:t>
            </a:r>
            <a:r>
              <a:rPr lang="en-US" b="1" dirty="0" smtClean="0"/>
              <a:t> = </a:t>
            </a:r>
            <a:r>
              <a:rPr lang="en-US" b="1" dirty="0" err="1" smtClean="0"/>
              <a:t>dataPos</a:t>
            </a:r>
            <a:r>
              <a:rPr lang="en-US" b="1" dirty="0" smtClean="0"/>
              <a:t>;</a:t>
            </a:r>
          </a:p>
          <a:p>
            <a:r>
              <a:rPr lang="en-US" dirty="0" smtClean="0"/>
              <a:t>    }</a:t>
            </a:r>
          </a:p>
          <a:p>
            <a:r>
              <a:rPr lang="en-US" dirty="0" smtClean="0"/>
              <a:t>    </a:t>
            </a:r>
          </a:p>
          <a:p>
            <a:r>
              <a:rPr lang="en-US" b="1" dirty="0" smtClean="0"/>
              <a:t>public </a:t>
            </a:r>
            <a:r>
              <a:rPr lang="en-US" b="1" dirty="0" err="1" smtClean="0"/>
              <a:t>StockCount</a:t>
            </a:r>
            <a:r>
              <a:rPr lang="en-US" b="1" dirty="0" smtClean="0"/>
              <a:t> </a:t>
            </a:r>
            <a:r>
              <a:rPr lang="en-US" b="1" dirty="0" err="1" smtClean="0"/>
              <a:t>newStockCount</a:t>
            </a:r>
            <a:r>
              <a:rPr lang="en-US" b="1" dirty="0" smtClean="0"/>
              <a:t>() {</a:t>
            </a:r>
          </a:p>
          <a:p>
            <a:r>
              <a:rPr lang="en-US" dirty="0" smtClean="0"/>
              <a:t>        </a:t>
            </a:r>
          </a:p>
          <a:p>
            <a:r>
              <a:rPr lang="en-US" dirty="0" smtClean="0"/>
              <a:t>    String </a:t>
            </a:r>
            <a:r>
              <a:rPr lang="en-US" dirty="0" err="1" smtClean="0"/>
              <a:t>propertyKey</a:t>
            </a:r>
            <a:r>
              <a:rPr lang="en-US" dirty="0" smtClean="0"/>
              <a:t> = "</a:t>
            </a:r>
            <a:r>
              <a:rPr lang="en-US" dirty="0" err="1" smtClean="0"/>
              <a:t>stockCount.testData</a:t>
            </a:r>
            <a:r>
              <a:rPr lang="en-US" dirty="0" smtClean="0"/>
              <a:t>" + </a:t>
            </a:r>
            <a:r>
              <a:rPr lang="en-US" dirty="0" err="1" smtClean="0"/>
              <a:t>testDataPos</a:t>
            </a:r>
            <a:r>
              <a:rPr lang="en-US" dirty="0" smtClean="0"/>
              <a:t>;</a:t>
            </a:r>
          </a:p>
          <a:p>
            <a:r>
              <a:rPr lang="en-US" dirty="0" smtClean="0"/>
              <a:t>        String </a:t>
            </a:r>
            <a:r>
              <a:rPr lang="en-US" dirty="0" err="1" smtClean="0"/>
              <a:t>deliminator</a:t>
            </a:r>
            <a:r>
              <a:rPr lang="en-US" dirty="0" smtClean="0"/>
              <a:t> = </a:t>
            </a:r>
            <a:r>
              <a:rPr lang="en-US" i="1" dirty="0" err="1" smtClean="0"/>
              <a:t>properties.getProperty</a:t>
            </a:r>
            <a:r>
              <a:rPr lang="en-US" i="1" dirty="0" smtClean="0"/>
              <a:t>("</a:t>
            </a:r>
            <a:r>
              <a:rPr lang="en-US" i="1" dirty="0" err="1" smtClean="0"/>
              <a:t>deliminator</a:t>
            </a:r>
            <a:r>
              <a:rPr lang="en-US" i="1" dirty="0" smtClean="0"/>
              <a:t>");</a:t>
            </a:r>
          </a:p>
          <a:p>
            <a:endParaRPr lang="en-US" dirty="0" smtClean="0"/>
          </a:p>
          <a:p>
            <a:r>
              <a:rPr lang="en-US" dirty="0" smtClean="0"/>
              <a:t>        String </a:t>
            </a:r>
            <a:r>
              <a:rPr lang="en-US" dirty="0" err="1" smtClean="0"/>
              <a:t>fieldNames</a:t>
            </a:r>
            <a:r>
              <a:rPr lang="en-US" dirty="0" smtClean="0"/>
              <a:t> = </a:t>
            </a:r>
            <a:r>
              <a:rPr lang="en-US" i="1" dirty="0" err="1" smtClean="0"/>
              <a:t>properties.getProperty</a:t>
            </a:r>
            <a:r>
              <a:rPr lang="en-US" i="1" dirty="0" smtClean="0"/>
              <a:t>("</a:t>
            </a:r>
            <a:r>
              <a:rPr lang="en-US" i="1" dirty="0" err="1" smtClean="0"/>
              <a:t>stockCount.fieldNames</a:t>
            </a:r>
            <a:r>
              <a:rPr lang="en-US" i="1" dirty="0" smtClean="0"/>
              <a:t>");</a:t>
            </a:r>
          </a:p>
          <a:p>
            <a:r>
              <a:rPr lang="en-US" dirty="0" smtClean="0"/>
              <a:t>        </a:t>
            </a:r>
            <a:r>
              <a:rPr lang="en-US" dirty="0" err="1" smtClean="0"/>
              <a:t>StockCount</a:t>
            </a:r>
            <a:r>
              <a:rPr lang="en-US" dirty="0" smtClean="0"/>
              <a:t> </a:t>
            </a:r>
            <a:r>
              <a:rPr lang="en-US" dirty="0" err="1" smtClean="0"/>
              <a:t>stockCountData</a:t>
            </a:r>
            <a:r>
              <a:rPr lang="en-US" dirty="0" smtClean="0"/>
              <a:t> = </a:t>
            </a:r>
            <a:r>
              <a:rPr lang="en-US" dirty="0" err="1" smtClean="0"/>
              <a:t>TestDataPreparator.</a:t>
            </a:r>
            <a:r>
              <a:rPr lang="en-US" i="1" dirty="0" err="1" smtClean="0"/>
              <a:t>buildTestDataObject</a:t>
            </a:r>
            <a:r>
              <a:rPr lang="en-US" i="1" dirty="0" smtClean="0"/>
              <a:t>(</a:t>
            </a:r>
            <a:r>
              <a:rPr lang="en-US" i="1" dirty="0" err="1" smtClean="0"/>
              <a:t>StockCount.</a:t>
            </a:r>
            <a:r>
              <a:rPr lang="en-US" b="1" i="1" dirty="0" err="1" smtClean="0"/>
              <a:t>class</a:t>
            </a:r>
            <a:r>
              <a:rPr lang="en-US" b="1" i="1" dirty="0" smtClean="0"/>
              <a:t>, properties, </a:t>
            </a:r>
            <a:r>
              <a:rPr lang="en-US" b="1" i="1" dirty="0" err="1" smtClean="0"/>
              <a:t>propertyKey</a:t>
            </a:r>
            <a:r>
              <a:rPr lang="en-US" b="1" i="1" dirty="0" smtClean="0"/>
              <a:t>, </a:t>
            </a:r>
            <a:r>
              <a:rPr lang="en-US" b="1" i="1" dirty="0" err="1" smtClean="0"/>
              <a:t>fieldNames</a:t>
            </a:r>
            <a:r>
              <a:rPr lang="en-US" b="1" i="1" dirty="0" smtClean="0"/>
              <a:t>, </a:t>
            </a:r>
            <a:r>
              <a:rPr lang="en-US" b="1" i="1" dirty="0" err="1" smtClean="0"/>
              <a:t>deliminator</a:t>
            </a:r>
            <a:r>
              <a:rPr lang="en-US" b="1" i="1" dirty="0" smtClean="0"/>
              <a:t>);</a:t>
            </a:r>
          </a:p>
          <a:p>
            <a:r>
              <a:rPr lang="en-US" dirty="0" smtClean="0"/>
              <a:t>        </a:t>
            </a:r>
            <a:r>
              <a:rPr lang="en-US" b="1" dirty="0" smtClean="0"/>
              <a:t>return </a:t>
            </a:r>
            <a:r>
              <a:rPr lang="en-US" b="1" dirty="0" err="1" smtClean="0"/>
              <a:t>stockCountData</a:t>
            </a:r>
            <a:r>
              <a:rPr lang="en-US" b="1" dirty="0" smtClean="0"/>
              <a:t>;</a:t>
            </a:r>
          </a:p>
          <a:p>
            <a:r>
              <a:rPr lang="en-US" dirty="0" smtClean="0"/>
              <a:t>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Junit</a:t>
            </a:r>
            <a:r>
              <a:rPr lang="en-US" dirty="0" smtClean="0"/>
              <a:t> Test Framework using mock objects</a:t>
            </a:r>
            <a:endParaRPr lang="en-US" dirty="0"/>
          </a:p>
        </p:txBody>
      </p:sp>
      <p:sp>
        <p:nvSpPr>
          <p:cNvPr id="3" name="Content Placeholder 2"/>
          <p:cNvSpPr>
            <a:spLocks noGrp="1"/>
          </p:cNvSpPr>
          <p:nvPr>
            <p:ph idx="1"/>
          </p:nvPr>
        </p:nvSpPr>
        <p:spPr/>
        <p:txBody>
          <a:bodyPr/>
          <a:lstStyle/>
          <a:p>
            <a:r>
              <a:rPr lang="en-US" dirty="0" smtClean="0">
                <a:solidFill>
                  <a:schemeClr val="bg1"/>
                </a:solidFill>
              </a:rPr>
              <a:t>Advantages of Mock Objects</a:t>
            </a:r>
            <a:r>
              <a:rPr lang="en-US" dirty="0" smtClean="0"/>
              <a:t> </a:t>
            </a:r>
          </a:p>
          <a:p>
            <a:pPr lvl="1"/>
            <a:r>
              <a:rPr lang="en-US" dirty="0" smtClean="0"/>
              <a:t>Doesn’t  need expensive database connections for running the test cases</a:t>
            </a:r>
          </a:p>
          <a:p>
            <a:pPr lvl="1"/>
            <a:r>
              <a:rPr lang="en-US" dirty="0" smtClean="0"/>
              <a:t>Test case execution will be very fast and easy as there is no database connection.</a:t>
            </a:r>
          </a:p>
          <a:p>
            <a:pPr lvl="1"/>
            <a:r>
              <a:rPr lang="en-US" dirty="0" smtClean="0"/>
              <a:t>Test cases are independent of changes in database tables.</a:t>
            </a:r>
          </a:p>
          <a:p>
            <a:pPr lvl="1"/>
            <a:r>
              <a:rPr lang="en-US" dirty="0" smtClean="0"/>
              <a:t>Test cases can be executed anywhere at anytime.</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Junit</a:t>
            </a:r>
            <a:r>
              <a:rPr lang="en-US" dirty="0" smtClean="0"/>
              <a:t> Test Framework using mock objects</a:t>
            </a:r>
            <a:endParaRPr lang="en-US" dirty="0"/>
          </a:p>
        </p:txBody>
      </p:sp>
      <p:sp>
        <p:nvSpPr>
          <p:cNvPr id="3" name="Content Placeholder 2"/>
          <p:cNvSpPr>
            <a:spLocks noGrp="1"/>
          </p:cNvSpPr>
          <p:nvPr>
            <p:ph idx="1"/>
          </p:nvPr>
        </p:nvSpPr>
        <p:spPr/>
        <p:txBody>
          <a:bodyPr>
            <a:normAutofit/>
          </a:bodyPr>
          <a:lstStyle/>
          <a:p>
            <a:r>
              <a:rPr lang="en-US" b="1" dirty="0" smtClean="0">
                <a:solidFill>
                  <a:schemeClr val="bg1"/>
                </a:solidFill>
              </a:rPr>
              <a:t>Disadvantages of Mock Objects</a:t>
            </a:r>
            <a:r>
              <a:rPr lang="en-US" b="1" dirty="0" smtClean="0"/>
              <a:t> </a:t>
            </a:r>
          </a:p>
          <a:p>
            <a:pPr lvl="1"/>
            <a:r>
              <a:rPr lang="en-US" dirty="0" smtClean="0"/>
              <a:t>Since database is not used , we can’t implement test cases  for database (transaction) and OJB (persistence APIs) layer properties.</a:t>
            </a:r>
          </a:p>
          <a:p>
            <a:pPr lvl="1"/>
            <a:endParaRPr lang="en-US" dirty="0" smtClean="0"/>
          </a:p>
          <a:p>
            <a:pPr lvl="1"/>
            <a:r>
              <a:rPr lang="en-US" dirty="0" smtClean="0"/>
              <a:t>Requires coding of DAOs with cache of objects.</a:t>
            </a:r>
          </a:p>
          <a:p>
            <a:pPr lvl="1"/>
            <a:endParaRPr lang="en-US" dirty="0" smtClean="0"/>
          </a:p>
          <a:p>
            <a:pPr lvl="1"/>
            <a:r>
              <a:rPr lang="en-US" dirty="0" smtClean="0"/>
              <a:t>Requires a very good understanding of data model and the service layer.</a:t>
            </a:r>
          </a:p>
          <a:p>
            <a:pPr lvl="1">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Junit</a:t>
            </a:r>
            <a:r>
              <a:rPr lang="en-US" dirty="0" smtClean="0"/>
              <a:t> Test Framework using mock objects</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r>
              <a:rPr lang="en-US" sz="3600" dirty="0" smtClean="0"/>
              <a:t>Mock </a:t>
            </a:r>
            <a:r>
              <a:rPr lang="en-US" sz="3600" dirty="0" err="1" smtClean="0"/>
              <a:t>junit</a:t>
            </a:r>
            <a:r>
              <a:rPr lang="en-US" sz="3600" dirty="0" smtClean="0"/>
              <a:t> framework uses pre-populated mock java objects  instead of live database connection for executing the unit test cases.</a:t>
            </a:r>
          </a:p>
          <a:p>
            <a:endParaRPr lang="en-US" dirty="0" smtClean="0"/>
          </a:p>
          <a:p>
            <a:pPr lvl="1">
              <a:buNone/>
            </a:pPr>
            <a:endParaRPr lang="en-US" dirty="0" smtClean="0"/>
          </a:p>
          <a:p>
            <a:pPr lvl="1"/>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Service Layer execution using DAO objects</a:t>
            </a:r>
            <a:endParaRPr lang="en-US" dirty="0"/>
          </a:p>
        </p:txBody>
      </p:sp>
      <p:sp>
        <p:nvSpPr>
          <p:cNvPr id="3" name="Content Placeholder 2"/>
          <p:cNvSpPr>
            <a:spLocks noGrp="1"/>
          </p:cNvSpPr>
          <p:nvPr>
            <p:ph idx="1"/>
          </p:nvPr>
        </p:nvSpPr>
        <p:spPr>
          <a:xfrm>
            <a:off x="381000" y="4267200"/>
            <a:ext cx="8229600" cy="2590800"/>
          </a:xfrm>
        </p:spPr>
        <p:txBody>
          <a:bodyPr>
            <a:normAutofit/>
          </a:bodyPr>
          <a:lstStyle/>
          <a:p>
            <a:pPr lvl="1"/>
            <a:r>
              <a:rPr lang="en-US" dirty="0" smtClean="0"/>
              <a:t>The service Layer invokes the DAO layer for getting data from the Database.</a:t>
            </a:r>
          </a:p>
          <a:p>
            <a:pPr lvl="1"/>
            <a:endParaRPr lang="en-US" dirty="0" smtClean="0"/>
          </a:p>
          <a:p>
            <a:pPr lvl="1"/>
            <a:r>
              <a:rPr lang="en-US" dirty="0" smtClean="0"/>
              <a:t>The DAO pulls data from Database and constructs objects and returns it to Service Objects.</a:t>
            </a:r>
            <a:endParaRPr lang="en-US" dirty="0"/>
          </a:p>
        </p:txBody>
      </p:sp>
      <p:sp>
        <p:nvSpPr>
          <p:cNvPr id="4" name="Rectangle 3"/>
          <p:cNvSpPr/>
          <p:nvPr/>
        </p:nvSpPr>
        <p:spPr>
          <a:xfrm>
            <a:off x="838200" y="2743200"/>
            <a:ext cx="1752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Service Layer</a:t>
            </a:r>
            <a:endParaRPr lang="en-US" b="1" dirty="0">
              <a:solidFill>
                <a:schemeClr val="bg1"/>
              </a:solidFill>
            </a:endParaRPr>
          </a:p>
        </p:txBody>
      </p:sp>
      <p:sp>
        <p:nvSpPr>
          <p:cNvPr id="5" name="Rectangle 4"/>
          <p:cNvSpPr/>
          <p:nvPr/>
        </p:nvSpPr>
        <p:spPr>
          <a:xfrm>
            <a:off x="4038600" y="2743200"/>
            <a:ext cx="1752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DAO Layer</a:t>
            </a:r>
            <a:endParaRPr lang="en-US" b="1" dirty="0">
              <a:solidFill>
                <a:schemeClr val="bg1"/>
              </a:solidFill>
            </a:endParaRPr>
          </a:p>
        </p:txBody>
      </p:sp>
      <p:sp>
        <p:nvSpPr>
          <p:cNvPr id="6" name="Can 5"/>
          <p:cNvSpPr/>
          <p:nvPr/>
        </p:nvSpPr>
        <p:spPr>
          <a:xfrm>
            <a:off x="7315200" y="2133600"/>
            <a:ext cx="1066800" cy="1600200"/>
          </a:xfrm>
          <a:prstGeom prst="can">
            <a:avLst>
              <a:gd name="adj" fmla="val 250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bg1"/>
                </a:solidFill>
              </a:rPr>
              <a:t>DataBase</a:t>
            </a:r>
            <a:endParaRPr lang="en-US" b="1" dirty="0">
              <a:solidFill>
                <a:schemeClr val="bg1"/>
              </a:solidFill>
            </a:endParaRPr>
          </a:p>
        </p:txBody>
      </p:sp>
      <p:cxnSp>
        <p:nvCxnSpPr>
          <p:cNvPr id="8" name="Straight Arrow Connector 7"/>
          <p:cNvCxnSpPr/>
          <p:nvPr/>
        </p:nvCxnSpPr>
        <p:spPr>
          <a:xfrm>
            <a:off x="5791200" y="2819400"/>
            <a:ext cx="1524000" cy="1588"/>
          </a:xfrm>
          <a:prstGeom prst="straightConnector1">
            <a:avLst/>
          </a:prstGeom>
          <a:ln w="4762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590800" y="2819400"/>
            <a:ext cx="1524000" cy="1588"/>
          </a:xfrm>
          <a:prstGeom prst="straightConnector1">
            <a:avLst/>
          </a:prstGeom>
          <a:ln w="4762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a:off x="5791200" y="3352800"/>
            <a:ext cx="1524000" cy="1588"/>
          </a:xfrm>
          <a:prstGeom prst="straightConnector1">
            <a:avLst/>
          </a:prstGeom>
          <a:ln w="4762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a:off x="2514600" y="3352800"/>
            <a:ext cx="1524000" cy="1588"/>
          </a:xfrm>
          <a:prstGeom prst="straightConnector1">
            <a:avLst/>
          </a:prstGeom>
          <a:ln w="4762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a:off x="5791200" y="3276600"/>
            <a:ext cx="1524000" cy="1588"/>
          </a:xfrm>
          <a:prstGeom prst="straightConnector1">
            <a:avLst/>
          </a:prstGeom>
          <a:ln w="47625">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Service Layer execution using DAO objects</a:t>
            </a:r>
            <a:endParaRPr lang="en-US" dirty="0"/>
          </a:p>
        </p:txBody>
      </p:sp>
      <p:sp>
        <p:nvSpPr>
          <p:cNvPr id="3" name="Content Placeholder 2"/>
          <p:cNvSpPr>
            <a:spLocks noGrp="1"/>
          </p:cNvSpPr>
          <p:nvPr>
            <p:ph idx="1"/>
          </p:nvPr>
        </p:nvSpPr>
        <p:spPr/>
        <p:txBody>
          <a:bodyPr>
            <a:normAutofit/>
          </a:bodyPr>
          <a:lstStyle/>
          <a:p>
            <a:r>
              <a:rPr lang="en-US" sz="1500" b="1" dirty="0" smtClean="0"/>
              <a:t>public interface </a:t>
            </a:r>
            <a:r>
              <a:rPr lang="en-US" sz="1500" b="1" dirty="0" err="1" smtClean="0"/>
              <a:t>StockItemCountService</a:t>
            </a:r>
            <a:r>
              <a:rPr lang="en-US" sz="1500" b="1" dirty="0" smtClean="0"/>
              <a:t> {</a:t>
            </a:r>
            <a:endParaRPr lang="en-US" sz="1500" dirty="0" smtClean="0"/>
          </a:p>
          <a:p>
            <a:pPr lvl="1">
              <a:buNone/>
            </a:pPr>
            <a:r>
              <a:rPr lang="en-US" sz="1100" b="1" dirty="0" smtClean="0"/>
              <a:t>	public </a:t>
            </a:r>
            <a:r>
              <a:rPr lang="en-US" sz="1100" b="1" dirty="0" err="1" smtClean="0"/>
              <a:t>int</a:t>
            </a:r>
            <a:r>
              <a:rPr lang="en-US" sz="1100" b="1" dirty="0" smtClean="0"/>
              <a:t> </a:t>
            </a:r>
            <a:r>
              <a:rPr lang="en-US" sz="1100" b="1" dirty="0" err="1" smtClean="0"/>
              <a:t>getStockItemCount</a:t>
            </a:r>
            <a:r>
              <a:rPr lang="en-US" sz="1100" b="1" dirty="0" smtClean="0"/>
              <a:t>(String </a:t>
            </a:r>
            <a:r>
              <a:rPr lang="en-US" sz="1100" b="1" dirty="0" err="1" smtClean="0"/>
              <a:t>warehouseCode</a:t>
            </a:r>
            <a:r>
              <a:rPr lang="en-US" sz="1100" b="1" dirty="0" smtClean="0"/>
              <a:t>);</a:t>
            </a:r>
          </a:p>
          <a:p>
            <a:pPr lvl="1">
              <a:buNone/>
            </a:pPr>
            <a:r>
              <a:rPr lang="en-US" sz="1100" b="1" dirty="0" smtClean="0"/>
              <a:t>	……………………</a:t>
            </a:r>
          </a:p>
          <a:p>
            <a:pPr lvl="1">
              <a:buNone/>
            </a:pPr>
            <a:r>
              <a:rPr lang="en-US" sz="1100" b="1" dirty="0" smtClean="0"/>
              <a:t>}</a:t>
            </a:r>
          </a:p>
          <a:p>
            <a:pPr>
              <a:buNone/>
            </a:pPr>
            <a:endParaRPr lang="en-US" sz="1100" b="1" dirty="0" smtClean="0"/>
          </a:p>
          <a:p>
            <a:pPr>
              <a:buNone/>
            </a:pPr>
            <a:r>
              <a:rPr lang="en-US" sz="1100" b="1" dirty="0" smtClean="0"/>
              <a:t>	</a:t>
            </a:r>
            <a:r>
              <a:rPr lang="en-US" sz="1200" b="1" dirty="0" smtClean="0"/>
              <a:t>public class </a:t>
            </a:r>
            <a:r>
              <a:rPr lang="en-US" sz="1200" b="1" dirty="0" err="1" smtClean="0"/>
              <a:t>StockItemCountServiceImpl</a:t>
            </a:r>
            <a:r>
              <a:rPr lang="en-US" sz="1200" b="1" dirty="0" smtClean="0"/>
              <a:t> implements </a:t>
            </a:r>
            <a:r>
              <a:rPr lang="en-US" sz="1200" b="1" dirty="0" err="1" smtClean="0"/>
              <a:t>StockItemCountService</a:t>
            </a:r>
            <a:r>
              <a:rPr lang="en-US" sz="1200" b="1" dirty="0" smtClean="0"/>
              <a:t> {</a:t>
            </a:r>
            <a:endParaRPr lang="en-US" sz="1200" dirty="0" smtClean="0"/>
          </a:p>
          <a:p>
            <a:pPr>
              <a:buNone/>
            </a:pPr>
            <a:r>
              <a:rPr lang="en-US" sz="1200" b="1" dirty="0" smtClean="0"/>
              <a:t>	            private </a:t>
            </a:r>
            <a:r>
              <a:rPr lang="en-US" sz="1200" b="1" dirty="0" err="1" smtClean="0"/>
              <a:t>StockItemCountDao</a:t>
            </a:r>
            <a:r>
              <a:rPr lang="en-US" sz="1200" b="1" dirty="0" smtClean="0"/>
              <a:t> </a:t>
            </a:r>
            <a:r>
              <a:rPr lang="en-US" sz="1200" b="1" dirty="0" err="1" smtClean="0"/>
              <a:t>stockItemCountDao</a:t>
            </a:r>
            <a:r>
              <a:rPr lang="en-US" sz="1200" b="1" dirty="0" smtClean="0"/>
              <a:t>;</a:t>
            </a:r>
          </a:p>
          <a:p>
            <a:pPr>
              <a:buNone/>
            </a:pPr>
            <a:r>
              <a:rPr lang="en-US" sz="1200" b="1" dirty="0" smtClean="0"/>
              <a:t>	}</a:t>
            </a:r>
          </a:p>
          <a:p>
            <a:pPr>
              <a:buNone/>
            </a:pPr>
            <a:endParaRPr lang="en-US" sz="1200" b="1" dirty="0" smtClean="0"/>
          </a:p>
          <a:p>
            <a:pPr>
              <a:buNone/>
            </a:pPr>
            <a:r>
              <a:rPr lang="en-US" sz="1200" b="1" dirty="0" smtClean="0"/>
              <a:t>	public void </a:t>
            </a:r>
            <a:r>
              <a:rPr lang="en-US" sz="1200" b="1" dirty="0" err="1" smtClean="0"/>
              <a:t>setStockItemCountDao</a:t>
            </a:r>
            <a:r>
              <a:rPr lang="en-US" sz="1200" b="1" dirty="0" smtClean="0"/>
              <a:t>(</a:t>
            </a:r>
            <a:r>
              <a:rPr lang="en-US" sz="1200" b="1" dirty="0" err="1" smtClean="0"/>
              <a:t>StockItemCountDao</a:t>
            </a:r>
            <a:r>
              <a:rPr lang="en-US" sz="1200" b="1" dirty="0" smtClean="0"/>
              <a:t> </a:t>
            </a:r>
            <a:r>
              <a:rPr lang="en-US" sz="1200" b="1" dirty="0" err="1" smtClean="0"/>
              <a:t>stockItemCountDao</a:t>
            </a:r>
            <a:r>
              <a:rPr lang="en-US" sz="1200" b="1" dirty="0" smtClean="0"/>
              <a:t>) {</a:t>
            </a:r>
          </a:p>
          <a:p>
            <a:pPr>
              <a:buNone/>
            </a:pPr>
            <a:r>
              <a:rPr lang="en-US" sz="1200" b="1" dirty="0" smtClean="0"/>
              <a:t>		</a:t>
            </a:r>
            <a:r>
              <a:rPr lang="en-US" sz="1200" b="1" dirty="0" err="1" smtClean="0"/>
              <a:t>this.stockItemCountDao</a:t>
            </a:r>
            <a:r>
              <a:rPr lang="en-US" sz="1200" b="1" dirty="0" smtClean="0"/>
              <a:t> = </a:t>
            </a:r>
            <a:r>
              <a:rPr lang="en-US" sz="1200" b="1" dirty="0" err="1" smtClean="0"/>
              <a:t>stockItemCountDao</a:t>
            </a:r>
            <a:r>
              <a:rPr lang="en-US" sz="1200" b="1" dirty="0" smtClean="0"/>
              <a:t>;</a:t>
            </a:r>
          </a:p>
          <a:p>
            <a:pPr>
              <a:buNone/>
            </a:pPr>
            <a:endParaRPr lang="en-US" sz="1200" b="1" dirty="0" smtClean="0"/>
          </a:p>
          <a:p>
            <a:pPr>
              <a:buNone/>
            </a:pPr>
            <a:r>
              <a:rPr lang="en-US" sz="1200" b="1" dirty="0" smtClean="0"/>
              <a:t>	public </a:t>
            </a:r>
            <a:r>
              <a:rPr lang="en-US" sz="1200" b="1" dirty="0" err="1" smtClean="0"/>
              <a:t>StockCount</a:t>
            </a:r>
            <a:r>
              <a:rPr lang="en-US" sz="1200" b="1" dirty="0" smtClean="0"/>
              <a:t> </a:t>
            </a:r>
            <a:r>
              <a:rPr lang="en-US" sz="1200" b="1" dirty="0" err="1" smtClean="0"/>
              <a:t>getStockItemCountData</a:t>
            </a:r>
            <a:r>
              <a:rPr lang="en-US" sz="1200" b="1" dirty="0" smtClean="0"/>
              <a:t>(</a:t>
            </a:r>
            <a:r>
              <a:rPr lang="en-US" sz="1200" b="1" dirty="0" err="1" smtClean="0"/>
              <a:t>StockCount</a:t>
            </a:r>
            <a:r>
              <a:rPr lang="en-US" sz="1200" b="1" dirty="0" smtClean="0"/>
              <a:t> data){</a:t>
            </a:r>
          </a:p>
          <a:p>
            <a:pPr>
              <a:buNone/>
            </a:pPr>
            <a:r>
              <a:rPr lang="en-US" sz="1200" b="1" dirty="0" smtClean="0"/>
              <a:t>		return </a:t>
            </a:r>
            <a:r>
              <a:rPr lang="en-US" sz="1200" b="1" dirty="0" err="1" smtClean="0"/>
              <a:t>stockItemCountDao.getStockItemCountData</a:t>
            </a:r>
            <a:r>
              <a:rPr lang="en-US" sz="1200" b="1" dirty="0" smtClean="0"/>
              <a:t>(data);</a:t>
            </a:r>
          </a:p>
          <a:p>
            <a:pPr>
              <a:buNone/>
            </a:pPr>
            <a:endParaRPr lang="en-US" sz="1200" b="1" dirty="0" smtClean="0"/>
          </a:p>
          <a:p>
            <a:pPr>
              <a:buNone/>
            </a:pPr>
            <a:endParaRPr lang="en-US" sz="1200" b="1" dirty="0" smtClean="0"/>
          </a:p>
          <a:p>
            <a:pPr lvl="1">
              <a:buNone/>
            </a:pPr>
            <a:endParaRPr lang="en-US" sz="1100" dirty="0" smtClean="0"/>
          </a:p>
          <a:p>
            <a:pPr lvl="1">
              <a:buNone/>
            </a:pPr>
            <a:endParaRPr lang="en-US" sz="1100" dirty="0"/>
          </a:p>
        </p:txBody>
      </p:sp>
      <p:sp>
        <p:nvSpPr>
          <p:cNvPr id="4" name="Oval 3"/>
          <p:cNvSpPr/>
          <p:nvPr/>
        </p:nvSpPr>
        <p:spPr>
          <a:xfrm>
            <a:off x="5791200" y="1524000"/>
            <a:ext cx="2438400" cy="609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Service Interface</a:t>
            </a:r>
            <a:endParaRPr lang="en-US" b="1" dirty="0">
              <a:solidFill>
                <a:schemeClr val="bg1"/>
              </a:solidFill>
            </a:endParaRPr>
          </a:p>
        </p:txBody>
      </p:sp>
      <p:cxnSp>
        <p:nvCxnSpPr>
          <p:cNvPr id="6" name="Straight Arrow Connector 5"/>
          <p:cNvCxnSpPr>
            <a:endCxn id="4" idx="2"/>
          </p:cNvCxnSpPr>
          <p:nvPr/>
        </p:nvCxnSpPr>
        <p:spPr>
          <a:xfrm>
            <a:off x="4648200" y="1828800"/>
            <a:ext cx="1143000" cy="1588"/>
          </a:xfrm>
          <a:prstGeom prst="straightConnector1">
            <a:avLst/>
          </a:prstGeom>
          <a:ln w="4762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6705600" y="2590800"/>
            <a:ext cx="2438400" cy="762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Service Implementation</a:t>
            </a:r>
            <a:endParaRPr lang="en-US" b="1" dirty="0">
              <a:solidFill>
                <a:schemeClr val="bg1"/>
              </a:solidFill>
            </a:endParaRPr>
          </a:p>
        </p:txBody>
      </p:sp>
      <p:cxnSp>
        <p:nvCxnSpPr>
          <p:cNvPr id="9" name="Straight Arrow Connector 8"/>
          <p:cNvCxnSpPr>
            <a:endCxn id="8" idx="2"/>
          </p:cNvCxnSpPr>
          <p:nvPr/>
        </p:nvCxnSpPr>
        <p:spPr>
          <a:xfrm>
            <a:off x="4114800" y="2819400"/>
            <a:ext cx="2590800" cy="152400"/>
          </a:xfrm>
          <a:prstGeom prst="straightConnector1">
            <a:avLst/>
          </a:prstGeom>
          <a:ln w="4762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6477000" y="3733800"/>
            <a:ext cx="2667000" cy="1752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This </a:t>
            </a:r>
            <a:r>
              <a:rPr lang="en-US" sz="1400" dirty="0" err="1" smtClean="0">
                <a:solidFill>
                  <a:schemeClr val="bg1"/>
                </a:solidFill>
              </a:rPr>
              <a:t>dao</a:t>
            </a:r>
            <a:r>
              <a:rPr lang="en-US" sz="1400" dirty="0" smtClean="0">
                <a:solidFill>
                  <a:schemeClr val="bg1"/>
                </a:solidFill>
              </a:rPr>
              <a:t> is a dependency of the service Object. At runtime spring injects a DAO implementation  depending upon the spring XML files.</a:t>
            </a:r>
            <a:endParaRPr lang="en-US" sz="1400" dirty="0">
              <a:solidFill>
                <a:schemeClr val="bg1"/>
              </a:solidFill>
            </a:endParaRPr>
          </a:p>
        </p:txBody>
      </p:sp>
      <p:cxnSp>
        <p:nvCxnSpPr>
          <p:cNvPr id="13" name="Straight Arrow Connector 12"/>
          <p:cNvCxnSpPr/>
          <p:nvPr/>
        </p:nvCxnSpPr>
        <p:spPr>
          <a:xfrm>
            <a:off x="4343400" y="3733800"/>
            <a:ext cx="2133600" cy="838200"/>
          </a:xfrm>
          <a:prstGeom prst="straightConnector1">
            <a:avLst/>
          </a:prstGeom>
          <a:ln w="47625">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Service Layer execution using DAO objects</a:t>
            </a:r>
            <a:endParaRPr lang="en-US" dirty="0"/>
          </a:p>
        </p:txBody>
      </p:sp>
      <p:sp>
        <p:nvSpPr>
          <p:cNvPr id="3" name="Content Placeholder 2"/>
          <p:cNvSpPr>
            <a:spLocks noGrp="1"/>
          </p:cNvSpPr>
          <p:nvPr>
            <p:ph idx="1"/>
          </p:nvPr>
        </p:nvSpPr>
        <p:spPr>
          <a:xfrm>
            <a:off x="457200" y="1676400"/>
            <a:ext cx="8229600" cy="4632960"/>
          </a:xfrm>
        </p:spPr>
        <p:txBody>
          <a:bodyPr>
            <a:normAutofit fontScale="70000" lnSpcReduction="20000"/>
          </a:bodyPr>
          <a:lstStyle/>
          <a:p>
            <a:pPr>
              <a:buNone/>
            </a:pPr>
            <a:r>
              <a:rPr lang="en-US" dirty="0" smtClean="0"/>
              <a:t>The following is an excerpt from spring-beans.xml  injecting a DAO implementation.</a:t>
            </a:r>
          </a:p>
          <a:p>
            <a:pPr>
              <a:buNone/>
            </a:pPr>
            <a:endParaRPr lang="en-US" dirty="0" smtClean="0"/>
          </a:p>
          <a:p>
            <a:pPr>
              <a:buNone/>
            </a:pPr>
            <a:r>
              <a:rPr lang="en-US" dirty="0" smtClean="0"/>
              <a:t>&lt;bean id=</a:t>
            </a:r>
            <a:r>
              <a:rPr lang="en-US" i="1" dirty="0" smtClean="0"/>
              <a:t>"</a:t>
            </a:r>
            <a:r>
              <a:rPr lang="en-US" i="1" dirty="0" err="1" smtClean="0"/>
              <a:t>StockItemCountService</a:t>
            </a:r>
            <a:r>
              <a:rPr lang="en-US" i="1" dirty="0" smtClean="0"/>
              <a:t>" class="</a:t>
            </a:r>
            <a:r>
              <a:rPr lang="en-US" i="1" dirty="0" err="1" smtClean="0"/>
              <a:t>org.kuali.ext.mm.service.impl.StockItemCountServiceImpl</a:t>
            </a:r>
            <a:r>
              <a:rPr lang="en-US" i="1" dirty="0" smtClean="0"/>
              <a:t>"&gt;</a:t>
            </a:r>
          </a:p>
          <a:p>
            <a:pPr>
              <a:buNone/>
            </a:pPr>
            <a:r>
              <a:rPr lang="en-US" dirty="0" smtClean="0"/>
              <a:t>&lt;property name=</a:t>
            </a:r>
            <a:r>
              <a:rPr lang="en-US" i="1" dirty="0" smtClean="0"/>
              <a:t>"</a:t>
            </a:r>
            <a:r>
              <a:rPr lang="en-US" i="1" dirty="0" err="1" smtClean="0"/>
              <a:t>stockItemCountDao</a:t>
            </a:r>
            <a:r>
              <a:rPr lang="en-US" i="1" dirty="0" smtClean="0"/>
              <a:t>"&gt;</a:t>
            </a:r>
          </a:p>
          <a:p>
            <a:pPr>
              <a:buNone/>
            </a:pPr>
            <a:r>
              <a:rPr lang="en-US" dirty="0" smtClean="0"/>
              <a:t>&lt;ref bean=</a:t>
            </a:r>
            <a:r>
              <a:rPr lang="en-US" i="1" dirty="0" smtClean="0"/>
              <a:t>"</a:t>
            </a:r>
            <a:r>
              <a:rPr lang="en-US" i="1" dirty="0" err="1" smtClean="0"/>
              <a:t>stockItemCountDao</a:t>
            </a:r>
            <a:r>
              <a:rPr lang="en-US" i="1" dirty="0" smtClean="0"/>
              <a:t>" /&gt;</a:t>
            </a:r>
          </a:p>
          <a:p>
            <a:pPr>
              <a:buNone/>
            </a:pPr>
            <a:r>
              <a:rPr lang="en-US" dirty="0" smtClean="0"/>
              <a:t>&lt;/property&gt;</a:t>
            </a:r>
          </a:p>
          <a:p>
            <a:pPr>
              <a:buNone/>
            </a:pPr>
            <a:r>
              <a:rPr lang="en-US" dirty="0" smtClean="0"/>
              <a:t>&lt;/bean&gt;</a:t>
            </a:r>
          </a:p>
          <a:p>
            <a:endParaRPr lang="en-US" dirty="0" smtClean="0"/>
          </a:p>
          <a:p>
            <a:pPr>
              <a:buNone/>
            </a:pPr>
            <a:r>
              <a:rPr lang="en-US" dirty="0" smtClean="0"/>
              <a:t> &lt;bean id=</a:t>
            </a:r>
            <a:r>
              <a:rPr lang="en-US" i="1" dirty="0" smtClean="0"/>
              <a:t>"</a:t>
            </a:r>
            <a:r>
              <a:rPr lang="en-US" i="1" dirty="0" err="1" smtClean="0"/>
              <a:t>stockItemCountDao</a:t>
            </a:r>
            <a:r>
              <a:rPr lang="en-US" i="1" dirty="0" smtClean="0"/>
              <a:t>" class="</a:t>
            </a:r>
            <a:r>
              <a:rPr lang="en-US" i="1" dirty="0" err="1" smtClean="0"/>
              <a:t>org.kuali.ext.mm.dataaccess.impl.StockItemCountDaoOjb</a:t>
            </a:r>
            <a:r>
              <a:rPr lang="en-US" i="1" dirty="0" smtClean="0"/>
              <a:t>"</a:t>
            </a:r>
          </a:p>
          <a:p>
            <a:pPr>
              <a:buNone/>
            </a:pPr>
            <a:r>
              <a:rPr lang="en-US" dirty="0" smtClean="0"/>
              <a:t>    /&gt;</a:t>
            </a:r>
          </a:p>
          <a:p>
            <a:pPr>
              <a:buNone/>
            </a:pPr>
            <a:r>
              <a:rPr lang="en-US" dirty="0" smtClean="0"/>
              <a:t>&lt;/beans&gt;</a:t>
            </a:r>
            <a:endParaRPr lang="en-US" dirty="0"/>
          </a:p>
        </p:txBody>
      </p:sp>
      <p:sp>
        <p:nvSpPr>
          <p:cNvPr id="4" name="Oval 3"/>
          <p:cNvSpPr/>
          <p:nvPr/>
        </p:nvSpPr>
        <p:spPr>
          <a:xfrm>
            <a:off x="6400800" y="3581400"/>
            <a:ext cx="2438400" cy="990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DAO dependency injection</a:t>
            </a:r>
            <a:endParaRPr lang="en-US" b="1" dirty="0">
              <a:solidFill>
                <a:schemeClr val="bg1"/>
              </a:solidFill>
            </a:endParaRPr>
          </a:p>
        </p:txBody>
      </p:sp>
      <p:cxnSp>
        <p:nvCxnSpPr>
          <p:cNvPr id="5" name="Straight Arrow Connector 4"/>
          <p:cNvCxnSpPr/>
          <p:nvPr/>
        </p:nvCxnSpPr>
        <p:spPr>
          <a:xfrm>
            <a:off x="3962400" y="3124200"/>
            <a:ext cx="2438400" cy="838200"/>
          </a:xfrm>
          <a:prstGeom prst="straightConnector1">
            <a:avLst/>
          </a:prstGeom>
          <a:ln w="4762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9" name="Curved Connector 8"/>
          <p:cNvCxnSpPr/>
          <p:nvPr/>
        </p:nvCxnSpPr>
        <p:spPr>
          <a:xfrm rot="5400000">
            <a:off x="2705100" y="3848100"/>
            <a:ext cx="1066800" cy="533400"/>
          </a:xfrm>
          <a:prstGeom prst="curvedConnector3">
            <a:avLst>
              <a:gd name="adj1" fmla="val 50000"/>
            </a:avLst>
          </a:prstGeom>
          <a:ln w="47625">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Service Layer execution using Mock objects</a:t>
            </a:r>
            <a:endParaRPr lang="en-US" dirty="0"/>
          </a:p>
        </p:txBody>
      </p:sp>
      <p:sp>
        <p:nvSpPr>
          <p:cNvPr id="3" name="Content Placeholder 2"/>
          <p:cNvSpPr>
            <a:spLocks noGrp="1"/>
          </p:cNvSpPr>
          <p:nvPr>
            <p:ph idx="1"/>
          </p:nvPr>
        </p:nvSpPr>
        <p:spPr>
          <a:xfrm>
            <a:off x="381000" y="4267200"/>
            <a:ext cx="8229600" cy="2590800"/>
          </a:xfrm>
        </p:spPr>
        <p:txBody>
          <a:bodyPr>
            <a:normAutofit lnSpcReduction="10000"/>
          </a:bodyPr>
          <a:lstStyle/>
          <a:p>
            <a:pPr lvl="1"/>
            <a:r>
              <a:rPr lang="en-US" dirty="0" smtClean="0"/>
              <a:t>The service Layer invokes the DAO layer for getting data from the Database.</a:t>
            </a:r>
          </a:p>
          <a:p>
            <a:pPr lvl="1"/>
            <a:endParaRPr lang="en-US" dirty="0" smtClean="0"/>
          </a:p>
          <a:p>
            <a:pPr lvl="1"/>
            <a:r>
              <a:rPr lang="en-US" dirty="0" smtClean="0"/>
              <a:t>The DAO instead of pulling data from Database it pulls data from property files using Fixture objects. The service layer remains the same in both the  cases. only the </a:t>
            </a:r>
            <a:endParaRPr lang="en-US" dirty="0"/>
          </a:p>
        </p:txBody>
      </p:sp>
      <p:sp>
        <p:nvSpPr>
          <p:cNvPr id="4" name="Rectangle 3"/>
          <p:cNvSpPr/>
          <p:nvPr/>
        </p:nvSpPr>
        <p:spPr>
          <a:xfrm>
            <a:off x="838200" y="2743200"/>
            <a:ext cx="1752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Service Layer</a:t>
            </a:r>
            <a:endParaRPr lang="en-US" b="1" dirty="0">
              <a:solidFill>
                <a:schemeClr val="bg1"/>
              </a:solidFill>
            </a:endParaRPr>
          </a:p>
        </p:txBody>
      </p:sp>
      <p:sp>
        <p:nvSpPr>
          <p:cNvPr id="5" name="Rectangle 4"/>
          <p:cNvSpPr/>
          <p:nvPr/>
        </p:nvSpPr>
        <p:spPr>
          <a:xfrm>
            <a:off x="4038600" y="2743200"/>
            <a:ext cx="1752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DAO Layer</a:t>
            </a:r>
            <a:endParaRPr lang="en-US" b="1" dirty="0">
              <a:solidFill>
                <a:schemeClr val="bg1"/>
              </a:solidFill>
            </a:endParaRPr>
          </a:p>
        </p:txBody>
      </p:sp>
      <p:cxnSp>
        <p:nvCxnSpPr>
          <p:cNvPr id="8" name="Straight Arrow Connector 7"/>
          <p:cNvCxnSpPr/>
          <p:nvPr/>
        </p:nvCxnSpPr>
        <p:spPr>
          <a:xfrm>
            <a:off x="5791200" y="2819400"/>
            <a:ext cx="1524000" cy="1588"/>
          </a:xfrm>
          <a:prstGeom prst="straightConnector1">
            <a:avLst/>
          </a:prstGeom>
          <a:ln w="4762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590800" y="2819400"/>
            <a:ext cx="1524000" cy="1588"/>
          </a:xfrm>
          <a:prstGeom prst="straightConnector1">
            <a:avLst/>
          </a:prstGeom>
          <a:ln w="4762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a:off x="5791200" y="3352800"/>
            <a:ext cx="1524000" cy="1588"/>
          </a:xfrm>
          <a:prstGeom prst="straightConnector1">
            <a:avLst/>
          </a:prstGeom>
          <a:ln w="4762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a:off x="2514600" y="3352800"/>
            <a:ext cx="1524000" cy="1588"/>
          </a:xfrm>
          <a:prstGeom prst="straightConnector1">
            <a:avLst/>
          </a:prstGeom>
          <a:ln w="4762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a:off x="5791200" y="3276600"/>
            <a:ext cx="1524000" cy="1588"/>
          </a:xfrm>
          <a:prstGeom prst="straightConnector1">
            <a:avLst/>
          </a:prstGeom>
          <a:ln w="4762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6" name="Folded Corner 15"/>
          <p:cNvSpPr/>
          <p:nvPr/>
        </p:nvSpPr>
        <p:spPr>
          <a:xfrm>
            <a:off x="7315200" y="2286000"/>
            <a:ext cx="1295400" cy="1371600"/>
          </a:xfrm>
          <a:prstGeom prst="foldedCorne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Object Fixtures</a:t>
            </a:r>
            <a:endParaRPr lang="en-US" b="1" dirty="0">
              <a:solidFill>
                <a:schemeClr val="bg1"/>
              </a:solidFill>
            </a:endParaRPr>
          </a:p>
        </p:txBody>
      </p:sp>
      <p:sp>
        <p:nvSpPr>
          <p:cNvPr id="25" name="Oval 24"/>
          <p:cNvSpPr/>
          <p:nvPr/>
        </p:nvSpPr>
        <p:spPr>
          <a:xfrm>
            <a:off x="3581400" y="1524000"/>
            <a:ext cx="5562600" cy="2743200"/>
          </a:xfrm>
          <a:prstGeom prst="ellipse">
            <a:avLst/>
          </a:prstGeom>
          <a:solidFill>
            <a:schemeClr val="accent4">
              <a:lumMod val="75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Steps for developing a Test case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All the </a:t>
            </a:r>
            <a:r>
              <a:rPr lang="en-US" dirty="0" err="1" smtClean="0"/>
              <a:t>testcases</a:t>
            </a:r>
            <a:r>
              <a:rPr lang="en-US" dirty="0" smtClean="0"/>
              <a:t> should be a subclass of </a:t>
            </a:r>
            <a:r>
              <a:rPr lang="en-US" b="1" dirty="0" err="1" smtClean="0">
                <a:solidFill>
                  <a:srgbClr val="92D050"/>
                </a:solidFill>
              </a:rPr>
              <a:t>org.kuali.ext.mm.sys.context.KualiMockTestBase</a:t>
            </a:r>
            <a:r>
              <a:rPr lang="en-US" b="1" dirty="0" smtClean="0">
                <a:solidFill>
                  <a:srgbClr val="92D050"/>
                </a:solidFill>
              </a:rPr>
              <a:t>.</a:t>
            </a:r>
          </a:p>
          <a:p>
            <a:endParaRPr lang="en-US" dirty="0" smtClean="0"/>
          </a:p>
          <a:p>
            <a:r>
              <a:rPr lang="en-US" b="1" dirty="0" smtClean="0"/>
              <a:t>public class </a:t>
            </a:r>
            <a:r>
              <a:rPr lang="en-US" b="1" dirty="0" err="1" smtClean="0"/>
              <a:t>StockItemCountServiceImplTest</a:t>
            </a:r>
            <a:r>
              <a:rPr lang="en-US" b="1" dirty="0" smtClean="0"/>
              <a:t> extends </a:t>
            </a:r>
            <a:r>
              <a:rPr lang="en-US" b="1" dirty="0" err="1" smtClean="0">
                <a:solidFill>
                  <a:srgbClr val="92D050"/>
                </a:solidFill>
              </a:rPr>
              <a:t>KualiMockTestBase</a:t>
            </a:r>
            <a:r>
              <a:rPr lang="en-US" b="1" dirty="0" smtClean="0">
                <a:solidFill>
                  <a:schemeClr val="accent1">
                    <a:lumMod val="60000"/>
                    <a:lumOff val="40000"/>
                  </a:schemeClr>
                </a:solidFill>
              </a:rPr>
              <a:t> </a:t>
            </a:r>
            <a:r>
              <a:rPr lang="en-US" b="1" dirty="0" smtClean="0"/>
              <a:t>{</a:t>
            </a:r>
          </a:p>
          <a:p>
            <a:endParaRPr lang="en-US" dirty="0" smtClean="0"/>
          </a:p>
          <a:p>
            <a:r>
              <a:rPr lang="en-US" dirty="0" smtClean="0"/>
              <a:t>    </a:t>
            </a:r>
            <a:r>
              <a:rPr lang="en-US" b="1" dirty="0" smtClean="0"/>
              <a:t>private </a:t>
            </a:r>
            <a:r>
              <a:rPr lang="en-US" b="1" dirty="0" err="1" smtClean="0"/>
              <a:t>org.kuali.ext.mm.service.StockItemCountService</a:t>
            </a:r>
            <a:r>
              <a:rPr lang="en-US" b="1" dirty="0" smtClean="0"/>
              <a:t> </a:t>
            </a:r>
            <a:r>
              <a:rPr lang="en-US" b="1" dirty="0" err="1" smtClean="0"/>
              <a:t>serviceObject</a:t>
            </a:r>
            <a:r>
              <a:rPr lang="en-US" b="1" dirty="0" smtClean="0"/>
              <a:t>;</a:t>
            </a:r>
          </a:p>
          <a:p>
            <a:endParaRPr lang="en-US" dirty="0" smtClean="0"/>
          </a:p>
          <a:p>
            <a:r>
              <a:rPr lang="en-US" dirty="0" smtClean="0"/>
              <a:t>    @Before</a:t>
            </a:r>
          </a:p>
          <a:p>
            <a:r>
              <a:rPr lang="en-US" dirty="0" smtClean="0"/>
              <a:t>    </a:t>
            </a:r>
            <a:r>
              <a:rPr lang="en-US" b="1" dirty="0" smtClean="0"/>
              <a:t>public void </a:t>
            </a:r>
            <a:r>
              <a:rPr lang="en-US" b="1" dirty="0" err="1" smtClean="0"/>
              <a:t>setUp</a:t>
            </a:r>
            <a:r>
              <a:rPr lang="en-US" b="1" dirty="0" smtClean="0"/>
              <a:t>() throws Exception {</a:t>
            </a:r>
          </a:p>
          <a:p>
            <a:r>
              <a:rPr lang="en-US" dirty="0" smtClean="0"/>
              <a:t>        </a:t>
            </a:r>
            <a:r>
              <a:rPr lang="en-US" dirty="0" err="1" smtClean="0"/>
              <a:t>serviceObject</a:t>
            </a:r>
            <a:r>
              <a:rPr lang="en-US" dirty="0" smtClean="0"/>
              <a:t> = (</a:t>
            </a:r>
            <a:r>
              <a:rPr lang="en-US" dirty="0" err="1" smtClean="0"/>
              <a:t>org.kuali.ext.mm.service.StockItemCountService</a:t>
            </a:r>
            <a:r>
              <a:rPr lang="en-US" dirty="0" smtClean="0"/>
              <a:t>) </a:t>
            </a:r>
          </a:p>
          <a:p>
            <a:r>
              <a:rPr lang="en-US" dirty="0" smtClean="0"/>
              <a:t>        </a:t>
            </a:r>
            <a:r>
              <a:rPr lang="en-US" dirty="0" err="1" smtClean="0"/>
              <a:t>SpringContext.</a:t>
            </a:r>
            <a:r>
              <a:rPr lang="en-US" i="1" dirty="0" err="1" smtClean="0"/>
              <a:t>getBean</a:t>
            </a:r>
            <a:r>
              <a:rPr lang="en-US" i="1" dirty="0" smtClean="0"/>
              <a:t>(</a:t>
            </a:r>
            <a:r>
              <a:rPr lang="en-US" i="1" dirty="0" err="1" smtClean="0"/>
              <a:t>StockItemCountServiceImpl.</a:t>
            </a:r>
            <a:r>
              <a:rPr lang="en-US" b="1" i="1" dirty="0" err="1" smtClean="0"/>
              <a:t>class</a:t>
            </a:r>
            <a:r>
              <a:rPr lang="en-US" b="1" i="1" dirty="0" smtClean="0"/>
              <a:t>);</a:t>
            </a:r>
          </a:p>
          <a:p>
            <a:r>
              <a:rPr lang="en-US" dirty="0" smtClean="0"/>
              <a:t>    }</a:t>
            </a:r>
          </a:p>
          <a:p>
            <a:endParaRPr lang="en-US" dirty="0" smtClean="0"/>
          </a:p>
          <a:p>
            <a:endParaRPr lang="en-US" dirty="0" smtClean="0"/>
          </a:p>
        </p:txBody>
      </p:sp>
      <p:cxnSp>
        <p:nvCxnSpPr>
          <p:cNvPr id="13" name="Straight Arrow Connector 12"/>
          <p:cNvCxnSpPr>
            <a:endCxn id="14" idx="2"/>
          </p:cNvCxnSpPr>
          <p:nvPr/>
        </p:nvCxnSpPr>
        <p:spPr>
          <a:xfrm flipV="1">
            <a:off x="3810000" y="4305300"/>
            <a:ext cx="2133600" cy="342900"/>
          </a:xfrm>
          <a:prstGeom prst="straightConnector1">
            <a:avLst/>
          </a:prstGeom>
          <a:ln w="4762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943600" y="3581400"/>
            <a:ext cx="3200400" cy="1447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In the setup() method get the service object to be unit tested from the spring context.</a:t>
            </a:r>
            <a:endParaRPr lang="en-US" b="1"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Steps for developing a Test case</a:t>
            </a:r>
            <a:endParaRPr lang="en-US" dirty="0"/>
          </a:p>
        </p:txBody>
      </p:sp>
      <p:sp>
        <p:nvSpPr>
          <p:cNvPr id="3" name="Content Placeholder 2"/>
          <p:cNvSpPr>
            <a:spLocks noGrp="1"/>
          </p:cNvSpPr>
          <p:nvPr>
            <p:ph idx="1"/>
          </p:nvPr>
        </p:nvSpPr>
        <p:spPr/>
        <p:txBody>
          <a:bodyPr/>
          <a:lstStyle/>
          <a:p>
            <a:r>
              <a:rPr lang="en-US" dirty="0" smtClean="0"/>
              <a:t>Create a DAO object in test folder using the same package structure of its corresponding DAO in </a:t>
            </a:r>
            <a:r>
              <a:rPr lang="en-US" dirty="0" err="1" smtClean="0"/>
              <a:t>src</a:t>
            </a:r>
            <a:r>
              <a:rPr lang="en-US" dirty="0" smtClean="0"/>
              <a:t> folder(both the DAOs should implement the same DAO interface).</a:t>
            </a:r>
          </a:p>
          <a:p>
            <a:endParaRPr lang="en-US" dirty="0" smtClean="0"/>
          </a:p>
          <a:p>
            <a:r>
              <a:rPr lang="en-US" dirty="0" smtClean="0"/>
              <a:t>In your </a:t>
            </a:r>
            <a:r>
              <a:rPr lang="en-US" dirty="0" err="1" smtClean="0"/>
              <a:t>testcase</a:t>
            </a:r>
            <a:r>
              <a:rPr lang="en-US" dirty="0" smtClean="0"/>
              <a:t> prepare the input data object (data object to be passed to the service layer) and output data object (data object that would be returned from the DAO layer if it connects to the database)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Steps for developing a Test case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If a new DAO or service is to be tested then corresponding entries should be made in mm-dev\</a:t>
            </a:r>
            <a:r>
              <a:rPr lang="en-US" dirty="0" err="1" smtClean="0"/>
              <a:t>src</a:t>
            </a:r>
            <a:r>
              <a:rPr lang="en-US" dirty="0" smtClean="0"/>
              <a:t>\conf\project\spring-mm-test.xml.</a:t>
            </a:r>
          </a:p>
          <a:p>
            <a:pPr lvl="1"/>
            <a:endParaRPr lang="en-US" dirty="0" smtClean="0"/>
          </a:p>
          <a:p>
            <a:r>
              <a:rPr lang="en-US" dirty="0" smtClean="0"/>
              <a:t>&lt;bean id=</a:t>
            </a:r>
            <a:r>
              <a:rPr lang="en-US" i="1" dirty="0" smtClean="0"/>
              <a:t>"</a:t>
            </a:r>
            <a:r>
              <a:rPr lang="en-US" i="1" dirty="0" err="1" smtClean="0"/>
              <a:t>StockItemCountService</a:t>
            </a:r>
            <a:r>
              <a:rPr lang="en-US" i="1" dirty="0" smtClean="0"/>
              <a:t>" class="</a:t>
            </a:r>
            <a:r>
              <a:rPr lang="en-US" i="1" dirty="0" err="1" smtClean="0"/>
              <a:t>org.kuali.ext.mm.service.impl.StockItemCountServiceImpl</a:t>
            </a:r>
            <a:r>
              <a:rPr lang="en-US" i="1" dirty="0" smtClean="0"/>
              <a:t>"&gt;</a:t>
            </a:r>
          </a:p>
          <a:p>
            <a:r>
              <a:rPr lang="en-US" dirty="0" smtClean="0"/>
              <a:t>&lt;property name=</a:t>
            </a:r>
            <a:r>
              <a:rPr lang="en-US" i="1" dirty="0" smtClean="0"/>
              <a:t>"</a:t>
            </a:r>
            <a:r>
              <a:rPr lang="en-US" i="1" dirty="0" err="1" smtClean="0"/>
              <a:t>stockItemCountDao</a:t>
            </a:r>
            <a:r>
              <a:rPr lang="en-US" i="1" dirty="0" smtClean="0"/>
              <a:t>"&gt;</a:t>
            </a:r>
          </a:p>
          <a:p>
            <a:r>
              <a:rPr lang="en-US" dirty="0" smtClean="0"/>
              <a:t>&lt;ref bean=</a:t>
            </a:r>
            <a:r>
              <a:rPr lang="en-US" i="1" dirty="0" smtClean="0"/>
              <a:t>"</a:t>
            </a:r>
            <a:r>
              <a:rPr lang="en-US" i="1" dirty="0" err="1" smtClean="0"/>
              <a:t>stockItemCountDao</a:t>
            </a:r>
            <a:r>
              <a:rPr lang="en-US" i="1" dirty="0" smtClean="0"/>
              <a:t>" /&gt;</a:t>
            </a:r>
          </a:p>
          <a:p>
            <a:r>
              <a:rPr lang="en-US" dirty="0" smtClean="0"/>
              <a:t>&lt;/property&gt;</a:t>
            </a:r>
          </a:p>
          <a:p>
            <a:r>
              <a:rPr lang="en-US" dirty="0" smtClean="0"/>
              <a:t>&lt;/bean&gt;</a:t>
            </a:r>
          </a:p>
          <a:p>
            <a:endParaRPr lang="en-US" dirty="0" smtClean="0"/>
          </a:p>
          <a:p>
            <a:r>
              <a:rPr lang="en-US" dirty="0" smtClean="0"/>
              <a:t> &lt;bean id=</a:t>
            </a:r>
            <a:r>
              <a:rPr lang="en-US" i="1" dirty="0" smtClean="0"/>
              <a:t>"</a:t>
            </a:r>
            <a:r>
              <a:rPr lang="en-US" i="1" dirty="0" err="1" smtClean="0"/>
              <a:t>stockItemCountDao</a:t>
            </a:r>
            <a:r>
              <a:rPr lang="en-US" i="1" dirty="0" smtClean="0"/>
              <a:t>" class="</a:t>
            </a:r>
            <a:r>
              <a:rPr lang="en-US" i="1" dirty="0" err="1" smtClean="0"/>
              <a:t>org.kuali.ext.mm.dataaccess.impl.TestStockItemCountDaoOjb</a:t>
            </a:r>
            <a:r>
              <a:rPr lang="en-US" i="1" dirty="0" smtClean="0"/>
              <a:t>"</a:t>
            </a:r>
          </a:p>
          <a:p>
            <a:r>
              <a:rPr lang="en-US" dirty="0" smtClean="0"/>
              <a:t>    /&gt;</a:t>
            </a:r>
          </a:p>
          <a:p>
            <a:endParaRPr lang="en-US" dirty="0"/>
          </a:p>
        </p:txBody>
      </p:sp>
      <p:cxnSp>
        <p:nvCxnSpPr>
          <p:cNvPr id="4" name="Straight Arrow Connector 3"/>
          <p:cNvCxnSpPr/>
          <p:nvPr/>
        </p:nvCxnSpPr>
        <p:spPr>
          <a:xfrm flipV="1">
            <a:off x="3962400" y="2590800"/>
            <a:ext cx="2514600" cy="762000"/>
          </a:xfrm>
          <a:prstGeom prst="straightConnector1">
            <a:avLst/>
          </a:prstGeom>
          <a:ln w="47625" cmpd="sng">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6400800" y="1752600"/>
            <a:ext cx="2438400" cy="1371600"/>
          </a:xfrm>
          <a:prstGeom prst="ellipse">
            <a:avLst/>
          </a:prstGeom>
          <a:solidFill>
            <a:schemeClr val="tx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Service entry should be same for test and </a:t>
            </a:r>
            <a:r>
              <a:rPr lang="en-US" b="1" dirty="0" err="1" smtClean="0">
                <a:solidFill>
                  <a:schemeClr val="bg1"/>
                </a:solidFill>
              </a:rPr>
              <a:t>src</a:t>
            </a:r>
            <a:endParaRPr lang="en-US" b="1" dirty="0">
              <a:solidFill>
                <a:schemeClr val="bg1"/>
              </a:solidFill>
            </a:endParaRPr>
          </a:p>
        </p:txBody>
      </p:sp>
      <p:cxnSp>
        <p:nvCxnSpPr>
          <p:cNvPr id="8" name="Straight Arrow Connector 7"/>
          <p:cNvCxnSpPr/>
          <p:nvPr/>
        </p:nvCxnSpPr>
        <p:spPr>
          <a:xfrm flipV="1">
            <a:off x="4648200" y="4114800"/>
            <a:ext cx="1676400" cy="1066800"/>
          </a:xfrm>
          <a:prstGeom prst="straightConnector1">
            <a:avLst/>
          </a:prstGeom>
          <a:ln w="47625" cmpd="sng">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6400800" y="3352800"/>
            <a:ext cx="2438400" cy="1371600"/>
          </a:xfrm>
          <a:prstGeom prst="ellipse">
            <a:avLst/>
          </a:prstGeom>
          <a:solidFill>
            <a:schemeClr val="tx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bg1"/>
                </a:solidFill>
              </a:rPr>
              <a:t>TestDAOs</a:t>
            </a:r>
            <a:r>
              <a:rPr lang="en-US" b="1" dirty="0" smtClean="0">
                <a:solidFill>
                  <a:schemeClr val="bg1"/>
                </a:solidFill>
              </a:rPr>
              <a:t> are injected instead of Real DAOs</a:t>
            </a:r>
            <a:endParaRPr lang="en-US" b="1" dirty="0">
              <a:solidFill>
                <a:schemeClr val="bg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410</TotalTime>
  <Words>852</Words>
  <Application>Microsoft Office PowerPoint</Application>
  <PresentationFormat>On-screen Show (4:3)</PresentationFormat>
  <Paragraphs>175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Apex</vt:lpstr>
      <vt:lpstr>Junit Test Framework using mock objects</vt:lpstr>
      <vt:lpstr>Junit Test Framework using mock objects</vt:lpstr>
      <vt:lpstr>Service Layer execution using DAO objects</vt:lpstr>
      <vt:lpstr>Service Layer execution using DAO objects</vt:lpstr>
      <vt:lpstr>Service Layer execution using DAO objects</vt:lpstr>
      <vt:lpstr>Service Layer execution using Mock objects</vt:lpstr>
      <vt:lpstr>Steps for developing a Test case</vt:lpstr>
      <vt:lpstr>Steps for developing a Test case</vt:lpstr>
      <vt:lpstr>Steps for developing a Test case</vt:lpstr>
      <vt:lpstr>Steps for developing a Test case</vt:lpstr>
      <vt:lpstr>Implementing test DAOs</vt:lpstr>
      <vt:lpstr>using test DAOs in Test cases</vt:lpstr>
      <vt:lpstr>Preparing test Data</vt:lpstr>
      <vt:lpstr>Manual creation of Test Data Objects</vt:lpstr>
      <vt:lpstr>Fixture Objects for preparing data</vt:lpstr>
      <vt:lpstr>Junit Test Framework using mock objects</vt:lpstr>
      <vt:lpstr>Junit Test Framework using mock objects</vt:lpstr>
    </vt:vector>
  </TitlesOfParts>
  <Company>Michigan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 Junit Test Framework</dc:title>
  <dc:creator>rponraj</dc:creator>
  <cp:lastModifiedBy>rponraj</cp:lastModifiedBy>
  <cp:revision>85</cp:revision>
  <dcterms:created xsi:type="dcterms:W3CDTF">2009-05-07T13:48:47Z</dcterms:created>
  <dcterms:modified xsi:type="dcterms:W3CDTF">2009-05-12T13:19:26Z</dcterms:modified>
</cp:coreProperties>
</file>