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B55"/>
    <a:srgbClr val="236B64"/>
    <a:srgbClr val="3EBEB1"/>
    <a:srgbClr val="66AAB2"/>
    <a:srgbClr val="37AEF0"/>
    <a:srgbClr val="6EB7BF"/>
    <a:srgbClr val="F52D2D"/>
    <a:srgbClr val="004870"/>
    <a:srgbClr val="F55058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0085" autoAdjust="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World</a:t>
            </a:r>
            <a:r>
              <a:rPr lang="en-AU" baseline="0" dirty="0"/>
              <a:t> Weather</a:t>
            </a:r>
            <a:endParaRPr lang="en-A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data!$B$3</c:f>
              <c:strCache>
                <c:ptCount val="1"/>
                <c:pt idx="0">
                  <c:v>Colombo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data!$A$4:$A$15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data!$B$4:$B$15</c:f>
              <c:numCache>
                <c:formatCode>General</c:formatCode>
                <c:ptCount val="12"/>
                <c:pt idx="0">
                  <c:v>31</c:v>
                </c:pt>
                <c:pt idx="1">
                  <c:v>31</c:v>
                </c:pt>
                <c:pt idx="2">
                  <c:v>32</c:v>
                </c:pt>
                <c:pt idx="3">
                  <c:v>32</c:v>
                </c:pt>
                <c:pt idx="4">
                  <c:v>31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73-4224-933F-FE7BBF1EDCCA}"/>
            </c:ext>
          </c:extLst>
        </c:ser>
        <c:ser>
          <c:idx val="1"/>
          <c:order val="1"/>
          <c:tx>
            <c:strRef>
              <c:f>data!$C$3</c:f>
              <c:strCache>
                <c:ptCount val="1"/>
                <c:pt idx="0">
                  <c:v>Melbourne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data!$A$4:$A$15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data!$C$4:$C$15</c:f>
              <c:numCache>
                <c:formatCode>General</c:formatCode>
                <c:ptCount val="12"/>
                <c:pt idx="0">
                  <c:v>26</c:v>
                </c:pt>
                <c:pt idx="1">
                  <c:v>26</c:v>
                </c:pt>
                <c:pt idx="2">
                  <c:v>24</c:v>
                </c:pt>
                <c:pt idx="3">
                  <c:v>21</c:v>
                </c:pt>
                <c:pt idx="4">
                  <c:v>17</c:v>
                </c:pt>
                <c:pt idx="5">
                  <c:v>14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73-4224-933F-FE7BBF1EDCCA}"/>
            </c:ext>
          </c:extLst>
        </c:ser>
        <c:ser>
          <c:idx val="2"/>
          <c:order val="2"/>
          <c:tx>
            <c:strRef>
              <c:f>data!$D$3</c:f>
              <c:strCache>
                <c:ptCount val="1"/>
                <c:pt idx="0">
                  <c:v>Jakarta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data!$A$4:$A$15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data!$D$4:$D$15</c:f>
              <c:numCache>
                <c:formatCode>General</c:formatCode>
                <c:ptCount val="12"/>
                <c:pt idx="0">
                  <c:v>30</c:v>
                </c:pt>
                <c:pt idx="1">
                  <c:v>30</c:v>
                </c:pt>
                <c:pt idx="2">
                  <c:v>31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31</c:v>
                </c:pt>
                <c:pt idx="7">
                  <c:v>32</c:v>
                </c:pt>
                <c:pt idx="8">
                  <c:v>32</c:v>
                </c:pt>
                <c:pt idx="9">
                  <c:v>33</c:v>
                </c:pt>
                <c:pt idx="10">
                  <c:v>32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73-4224-933F-FE7BBF1EDCCA}"/>
            </c:ext>
          </c:extLst>
        </c:ser>
        <c:ser>
          <c:idx val="3"/>
          <c:order val="3"/>
          <c:tx>
            <c:strRef>
              <c:f>data!$E$3</c:f>
              <c:strCache>
                <c:ptCount val="1"/>
                <c:pt idx="0">
                  <c:v>Johor Bahru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data!$A$4:$A$15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data!$E$4:$E$15</c:f>
              <c:numCache>
                <c:formatCode>General</c:formatCode>
                <c:ptCount val="12"/>
                <c:pt idx="0">
                  <c:v>30</c:v>
                </c:pt>
                <c:pt idx="1">
                  <c:v>31</c:v>
                </c:pt>
                <c:pt idx="2">
                  <c:v>31</c:v>
                </c:pt>
                <c:pt idx="3">
                  <c:v>31</c:v>
                </c:pt>
                <c:pt idx="4">
                  <c:v>31</c:v>
                </c:pt>
                <c:pt idx="5">
                  <c:v>31</c:v>
                </c:pt>
                <c:pt idx="6">
                  <c:v>31</c:v>
                </c:pt>
                <c:pt idx="7">
                  <c:v>31</c:v>
                </c:pt>
                <c:pt idx="8">
                  <c:v>31</c:v>
                </c:pt>
                <c:pt idx="9">
                  <c:v>31</c:v>
                </c:pt>
                <c:pt idx="10">
                  <c:v>30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73-4224-933F-FE7BBF1EDCCA}"/>
            </c:ext>
          </c:extLst>
        </c:ser>
        <c:ser>
          <c:idx val="4"/>
          <c:order val="4"/>
          <c:tx>
            <c:strRef>
              <c:f>data!$F$3</c:f>
              <c:strCache>
                <c:ptCount val="1"/>
                <c:pt idx="0">
                  <c:v>Kuala Lumper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data!$A$4:$A$15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data!$F$4:$F$15</c:f>
              <c:numCache>
                <c:formatCode>General</c:formatCode>
                <c:ptCount val="12"/>
                <c:pt idx="0">
                  <c:v>32</c:v>
                </c:pt>
                <c:pt idx="1">
                  <c:v>32</c:v>
                </c:pt>
                <c:pt idx="2">
                  <c:v>33</c:v>
                </c:pt>
                <c:pt idx="3">
                  <c:v>32</c:v>
                </c:pt>
                <c:pt idx="4">
                  <c:v>32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31</c:v>
                </c:pt>
                <c:pt idx="9">
                  <c:v>31</c:v>
                </c:pt>
                <c:pt idx="10">
                  <c:v>31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73-4224-933F-FE7BBF1ED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002296"/>
        <c:axId val="236001512"/>
      </c:lineChart>
      <c:catAx>
        <c:axId val="236002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01512"/>
        <c:crosses val="autoZero"/>
        <c:auto val="1"/>
        <c:lblAlgn val="ctr"/>
        <c:lblOffset val="100"/>
        <c:noMultiLvlLbl val="0"/>
      </c:catAx>
      <c:valAx>
        <c:axId val="236001512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Degrees (Celsius)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002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25/01/2018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Image reference:</a:t>
            </a:r>
            <a:r>
              <a:rPr lang="en-AU" baseline="0" dirty="0" smtClean="0"/>
              <a:t> http://smklunduictclass.blogspot.com.au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F7CC-F5F8-4E3E-B75C-5B99E7B9A8AE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35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BF7CC-F5F8-4E3E-B75C-5B99E7B9A8AE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31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33475" y="3910013"/>
            <a:ext cx="5387975" cy="898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 lang="en-US" b="1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33475" y="1551084"/>
            <a:ext cx="6437586" cy="1938992"/>
          </a:xfrm>
          <a:prstGeom prst="rect">
            <a:avLst/>
          </a:prstGeom>
          <a:noFill/>
          <a:effectLst>
            <a:outerShdw dist="50800" dir="3000000" algn="ctr" rotWithShape="0">
              <a:srgbClr val="236B6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sz="4400" b="1" cap="all" baseline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4928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4192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79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972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8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24580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41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9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8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0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1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pic>
        <p:nvPicPr>
          <p:cNvPr id="12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4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8360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0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1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6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066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501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94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401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8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6768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1974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7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18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35066" y="143261"/>
            <a:ext cx="4262557" cy="436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Unit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spreadsheet software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5" name="Cloud_Bg" hidden="1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26" name="Stars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7" name="ground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8" name="Guides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341827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  <p:sldLayoutId id="2147483653" r:id="rId15"/>
    <p:sldLayoutId id="2147483652" r:id="rId16"/>
    <p:sldLayoutId id="2147483657" r:id="rId17"/>
    <p:sldLayoutId id="2147483654" r:id="rId18"/>
    <p:sldLayoutId id="2147483655" r:id="rId19"/>
    <p:sldLayoutId id="2147483656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3" orient="horz" pos="2160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56" userDrawn="1">
          <p15:clr>
            <a:srgbClr val="F26B43"/>
          </p15:clr>
        </p15:guide>
        <p15:guide id="16" pos="6902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it Overview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information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83627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Examples of information systems include: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Supermarket checkout</a:t>
            </a:r>
          </a:p>
          <a:p>
            <a:r>
              <a:rPr lang="en-AU" dirty="0" smtClean="0"/>
              <a:t>Library borrowing system</a:t>
            </a:r>
          </a:p>
          <a:p>
            <a:r>
              <a:rPr lang="en-AU" dirty="0" smtClean="0"/>
              <a:t>Web search engine</a:t>
            </a:r>
          </a:p>
          <a:p>
            <a:r>
              <a:rPr lang="en-AU" dirty="0" smtClean="0"/>
              <a:t>Automatic teller machines</a:t>
            </a:r>
          </a:p>
          <a:p>
            <a:r>
              <a:rPr lang="en-AU" dirty="0" smtClean="0"/>
              <a:t>Online shops</a:t>
            </a:r>
          </a:p>
          <a:p>
            <a:r>
              <a:rPr lang="en-AU" dirty="0" smtClean="0"/>
              <a:t>Online banking</a:t>
            </a:r>
          </a:p>
          <a:p>
            <a:r>
              <a:rPr lang="en-AU" dirty="0" smtClean="0"/>
              <a:t>Video streaming</a:t>
            </a:r>
          </a:p>
          <a:p>
            <a:r>
              <a:rPr lang="en-AU" dirty="0" smtClean="0"/>
              <a:t>GPS navigation</a:t>
            </a:r>
          </a:p>
          <a:p>
            <a:r>
              <a:rPr lang="en-AU" dirty="0" smtClean="0"/>
              <a:t>Employee pay calculator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6656" r="66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783628" cy="955502"/>
          </a:xfrm>
        </p:spPr>
        <p:txBody>
          <a:bodyPr/>
          <a:lstStyle/>
          <a:p>
            <a:r>
              <a:rPr lang="en-AU" dirty="0" smtClean="0"/>
              <a:t>Information systems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10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83627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Identify the following components for an ATM system:</a:t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b="1" u="sng" dirty="0" smtClean="0"/>
              <a:t>Data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b="1" u="sng" dirty="0" smtClean="0"/>
              <a:t>Hardware and software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b="1" u="sng" dirty="0" smtClean="0"/>
              <a:t>People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pPr marL="0" indent="0">
              <a:buNone/>
            </a:pPr>
            <a:r>
              <a:rPr lang="en-AU" b="1" u="sng" dirty="0" smtClean="0"/>
              <a:t>Procedures</a:t>
            </a:r>
            <a:endParaRPr lang="en-AU" b="1" u="sng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6656" r="66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783628" cy="955502"/>
          </a:xfrm>
        </p:spPr>
        <p:txBody>
          <a:bodyPr/>
          <a:lstStyle/>
          <a:p>
            <a:r>
              <a:rPr lang="en-AU" dirty="0" smtClean="0"/>
              <a:t>Information systems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1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83627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Identify the following components for an ATM system: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u="sng" dirty="0" smtClean="0"/>
              <a:t>Data</a:t>
            </a:r>
            <a:br>
              <a:rPr lang="en-AU" b="1" u="sng" dirty="0" smtClean="0"/>
            </a:br>
            <a:r>
              <a:rPr lang="en-AU" dirty="0" smtClean="0"/>
              <a:t>PIN number</a:t>
            </a:r>
            <a:br>
              <a:rPr lang="en-AU" dirty="0" smtClean="0"/>
            </a:br>
            <a:r>
              <a:rPr lang="en-AU" dirty="0" smtClean="0"/>
              <a:t>Withdrawal amount</a:t>
            </a:r>
            <a:r>
              <a:rPr lang="en-AU" dirty="0"/>
              <a:t/>
            </a:r>
            <a:br>
              <a:rPr lang="en-AU" dirty="0"/>
            </a:br>
            <a:r>
              <a:rPr lang="en-AU" sz="800" dirty="0" smtClean="0"/>
              <a:t/>
            </a:r>
            <a:br>
              <a:rPr lang="en-AU" sz="800" dirty="0" smtClean="0"/>
            </a:br>
            <a:r>
              <a:rPr lang="en-AU" b="1" u="sng" dirty="0" smtClean="0"/>
              <a:t>Hardware and software</a:t>
            </a:r>
            <a:br>
              <a:rPr lang="en-AU" b="1" u="sng" dirty="0" smtClean="0"/>
            </a:br>
            <a:r>
              <a:rPr lang="en-AU" dirty="0" smtClean="0"/>
              <a:t>Card reader</a:t>
            </a:r>
            <a:br>
              <a:rPr lang="en-AU" dirty="0" smtClean="0"/>
            </a:br>
            <a:r>
              <a:rPr lang="en-AU" dirty="0" smtClean="0"/>
              <a:t>Keyboard</a:t>
            </a:r>
            <a:br>
              <a:rPr lang="en-AU" dirty="0" smtClean="0"/>
            </a:br>
            <a:r>
              <a:rPr lang="en-AU" dirty="0" smtClean="0"/>
              <a:t>Operating system</a:t>
            </a:r>
            <a:br>
              <a:rPr lang="en-AU" dirty="0" smtClean="0"/>
            </a:br>
            <a:r>
              <a:rPr lang="en-AU" dirty="0" smtClean="0"/>
              <a:t>Bank transaction software</a:t>
            </a:r>
            <a:r>
              <a:rPr lang="en-AU" dirty="0"/>
              <a:t/>
            </a:r>
            <a:br>
              <a:rPr lang="en-AU" dirty="0"/>
            </a:br>
            <a:r>
              <a:rPr lang="en-AU" sz="800" dirty="0" smtClean="0"/>
              <a:t/>
            </a:r>
            <a:br>
              <a:rPr lang="en-AU" sz="800" dirty="0" smtClean="0"/>
            </a:br>
            <a:r>
              <a:rPr lang="en-AU" b="1" u="sng" dirty="0" smtClean="0"/>
              <a:t>People</a:t>
            </a:r>
            <a:br>
              <a:rPr lang="en-AU" b="1" u="sng" dirty="0" smtClean="0"/>
            </a:br>
            <a:r>
              <a:rPr lang="en-AU" dirty="0" smtClean="0"/>
              <a:t>Customer</a:t>
            </a:r>
            <a:br>
              <a:rPr lang="en-AU" dirty="0" smtClean="0"/>
            </a:br>
            <a:r>
              <a:rPr lang="en-AU" sz="800" dirty="0" smtClean="0"/>
              <a:t/>
            </a:r>
            <a:br>
              <a:rPr lang="en-AU" sz="800" dirty="0" smtClean="0"/>
            </a:br>
            <a:r>
              <a:rPr lang="en-AU" b="1" u="sng" dirty="0" smtClean="0"/>
              <a:t>Procedures</a:t>
            </a:r>
            <a:endParaRPr lang="en-AU" b="1" u="sng" dirty="0"/>
          </a:p>
          <a:p>
            <a:pPr marL="0" indent="0">
              <a:buNone/>
            </a:pPr>
            <a:r>
              <a:rPr lang="en-AU" dirty="0" smtClean="0"/>
              <a:t>Insert card</a:t>
            </a:r>
            <a:br>
              <a:rPr lang="en-AU" dirty="0" smtClean="0"/>
            </a:br>
            <a:r>
              <a:rPr lang="en-AU" dirty="0"/>
              <a:t>Input </a:t>
            </a:r>
            <a:r>
              <a:rPr lang="en-AU" dirty="0" smtClean="0"/>
              <a:t>amount</a:t>
            </a:r>
            <a:br>
              <a:rPr lang="en-AU" dirty="0" smtClean="0"/>
            </a:br>
            <a:r>
              <a:rPr lang="en-AU" dirty="0" smtClean="0"/>
              <a:t>Print receipt</a:t>
            </a:r>
            <a:br>
              <a:rPr lang="en-AU" dirty="0" smtClean="0"/>
            </a:br>
            <a:r>
              <a:rPr lang="en-AU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Others?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6656" r="66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783628" cy="955502"/>
          </a:xfrm>
        </p:spPr>
        <p:txBody>
          <a:bodyPr/>
          <a:lstStyle/>
          <a:p>
            <a:r>
              <a:rPr lang="en-AU" dirty="0" smtClean="0"/>
              <a:t>Information systems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6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7" y="1782761"/>
            <a:ext cx="4507798" cy="85985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Complete the information systems activity on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5" name="Picture Placeholder 4" descr="Image result for airport check in clipart"/>
          <p:cNvPicPr>
            <a:picLocks noGrp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6" r="1315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04604" cy="955502"/>
          </a:xfrm>
        </p:spPr>
        <p:txBody>
          <a:bodyPr/>
          <a:lstStyle/>
          <a:p>
            <a:r>
              <a:rPr lang="en-AU" dirty="0" smtClean="0"/>
              <a:t>Activity: Information systems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7" y="2747978"/>
            <a:ext cx="4507797" cy="3850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690677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pre-class activity involved creating a template to be used for Cornell notes.</a:t>
            </a:r>
          </a:p>
          <a:p>
            <a:pPr marL="0" indent="0">
              <a:buNone/>
            </a:pPr>
            <a:endParaRPr lang="en-A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AU" dirty="0" smtClean="0"/>
              <a:t>Let’s now create notes about today’s class.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 smtClean="0"/>
              <a:t>Areas covered included: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Data</a:t>
            </a:r>
          </a:p>
          <a:p>
            <a:r>
              <a:rPr lang="en-AU" dirty="0" smtClean="0"/>
              <a:t>Information </a:t>
            </a:r>
          </a:p>
          <a:p>
            <a:r>
              <a:rPr lang="en-AU" dirty="0" smtClean="0"/>
              <a:t>ICT Process</a:t>
            </a:r>
          </a:p>
          <a:p>
            <a:r>
              <a:rPr lang="en-AU" dirty="0" smtClean="0"/>
              <a:t>Information systems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5143" t="-33693" r="-5143" b="-33693"/>
          <a:stretch/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690677" cy="955502"/>
          </a:xfrm>
        </p:spPr>
        <p:txBody>
          <a:bodyPr/>
          <a:lstStyle/>
          <a:p>
            <a:r>
              <a:rPr lang="en-AU" dirty="0" smtClean="0"/>
              <a:t>Cornell notes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8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2248" t="-64047" r="-2248" b="-25444"/>
          <a:stretch/>
        </p:blipFill>
        <p:spPr>
          <a:xfrm>
            <a:off x="6139878" y="721897"/>
            <a:ext cx="4826792" cy="57781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490326" cy="955502"/>
          </a:xfrm>
        </p:spPr>
        <p:txBody>
          <a:bodyPr/>
          <a:lstStyle/>
          <a:p>
            <a:r>
              <a:rPr lang="en-AU" smtClean="0"/>
              <a:t>Post-class </a:t>
            </a:r>
            <a:r>
              <a:rPr lang="en-AU" dirty="0" smtClean="0"/>
              <a:t>activity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6" y="2482802"/>
            <a:ext cx="4837210" cy="35551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490326" cy="594679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Complete the Wesfarmers Share Price activity on </a:t>
            </a:r>
            <a:r>
              <a:rPr lang="en-AU" dirty="0" err="1" smtClean="0"/>
              <a:t>elearn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08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Data are individual facts and figures that have been collected.</a:t>
            </a:r>
          </a:p>
          <a:p>
            <a:pPr marL="0" indent="0">
              <a:buNone/>
            </a:pPr>
            <a:r>
              <a:rPr lang="en-AU" dirty="0" smtClean="0"/>
              <a:t>Data is often called raw data because it has not been processed by a computer.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u="sng" dirty="0" smtClean="0"/>
              <a:t>Examples of raw data include:</a:t>
            </a:r>
          </a:p>
          <a:p>
            <a:r>
              <a:rPr lang="en-AU" dirty="0" smtClean="0"/>
              <a:t>Time</a:t>
            </a:r>
          </a:p>
          <a:p>
            <a:r>
              <a:rPr lang="en-AU" dirty="0" smtClean="0"/>
              <a:t>Measurement</a:t>
            </a:r>
          </a:p>
          <a:p>
            <a:r>
              <a:rPr lang="en-AU" dirty="0" smtClean="0"/>
              <a:t>Temperature</a:t>
            </a:r>
          </a:p>
          <a:p>
            <a:r>
              <a:rPr lang="en-AU" dirty="0"/>
              <a:t>T</a:t>
            </a:r>
            <a:r>
              <a:rPr lang="en-AU" dirty="0" smtClean="0"/>
              <a:t>est results</a:t>
            </a:r>
          </a:p>
          <a:p>
            <a:r>
              <a:rPr lang="en-AU" dirty="0"/>
              <a:t>C</a:t>
            </a:r>
            <a:r>
              <a:rPr lang="en-AU" dirty="0" smtClean="0"/>
              <a:t>rowd numbers</a:t>
            </a:r>
          </a:p>
          <a:p>
            <a:r>
              <a:rPr lang="en-AU" dirty="0" smtClean="0"/>
              <a:t>Prices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Data is used as </a:t>
            </a:r>
            <a:r>
              <a:rPr lang="en-AU" u="sng" dirty="0" smtClean="0"/>
              <a:t>input</a:t>
            </a:r>
            <a:r>
              <a:rPr lang="en-AU" dirty="0" smtClean="0"/>
              <a:t> into an information system.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867423" y="2248944"/>
            <a:ext cx="3343275" cy="34671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Data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Information is data that has been processed, using an information system, into a more useful form.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u="sng" dirty="0" smtClean="0"/>
              <a:t>Examples of information include:</a:t>
            </a:r>
          </a:p>
          <a:p>
            <a:r>
              <a:rPr lang="en-AU" dirty="0" smtClean="0"/>
              <a:t>Books</a:t>
            </a:r>
          </a:p>
          <a:p>
            <a:r>
              <a:rPr lang="en-AU" dirty="0" smtClean="0"/>
              <a:t>Websites</a:t>
            </a:r>
          </a:p>
          <a:p>
            <a:r>
              <a:rPr lang="en-AU" dirty="0" smtClean="0"/>
              <a:t>Games</a:t>
            </a:r>
          </a:p>
          <a:p>
            <a:r>
              <a:rPr lang="en-AU" dirty="0" smtClean="0"/>
              <a:t>Newspapers</a:t>
            </a:r>
          </a:p>
          <a:p>
            <a:r>
              <a:rPr lang="en-AU" dirty="0" smtClean="0"/>
              <a:t>Letters</a:t>
            </a:r>
          </a:p>
          <a:p>
            <a:r>
              <a:rPr lang="en-AU" dirty="0" smtClean="0"/>
              <a:t>Graphs</a:t>
            </a:r>
          </a:p>
          <a:p>
            <a:r>
              <a:rPr lang="en-AU" dirty="0" smtClean="0"/>
              <a:t>Movies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Information is used as </a:t>
            </a:r>
            <a:r>
              <a:rPr lang="en-AU" u="sng" dirty="0" smtClean="0"/>
              <a:t>output</a:t>
            </a:r>
            <a:r>
              <a:rPr lang="en-AU" dirty="0" smtClean="0"/>
              <a:t> of an information system.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772880" y="2468400"/>
            <a:ext cx="3276600" cy="26574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Information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3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376618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Data is processed into information because information is more meaningful to users.</a:t>
            </a:r>
          </a:p>
          <a:p>
            <a:pPr marL="0" indent="0">
              <a:buNone/>
            </a:pPr>
            <a:r>
              <a:rPr lang="en-AU" dirty="0" smtClean="0"/>
              <a:t>Users are people who use information and communication technology (ICT).</a:t>
            </a:r>
          </a:p>
          <a:p>
            <a:pPr marL="0" indent="0">
              <a:buNone/>
            </a:pPr>
            <a:r>
              <a:rPr lang="en-AU" dirty="0" smtClean="0"/>
              <a:t>Information presents raw data in easy to understand format, that allows the user to quickly and easily understand the meaning of the data.</a:t>
            </a:r>
          </a:p>
        </p:txBody>
      </p:sp>
      <p:pic>
        <p:nvPicPr>
          <p:cNvPr id="1032" name="Picture 8" descr="Image result for today weather map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5" r="218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Purpose of information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6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180382" cy="8507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purpose of </a:t>
            </a:r>
            <a:r>
              <a:rPr lang="en-AU" b="1" dirty="0" smtClean="0"/>
              <a:t>information and communication technology (ICT) </a:t>
            </a:r>
            <a:r>
              <a:rPr lang="en-AU" dirty="0" smtClean="0"/>
              <a:t>is to convert data into information.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3083287" y="2898168"/>
            <a:ext cx="5537939" cy="350835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180382" cy="955502"/>
          </a:xfrm>
        </p:spPr>
        <p:txBody>
          <a:bodyPr/>
          <a:lstStyle/>
          <a:p>
            <a:r>
              <a:rPr lang="en-AU" dirty="0" smtClean="0"/>
              <a:t>ICT process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690678" cy="777559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Go to </a:t>
            </a:r>
            <a:r>
              <a:rPr lang="en-AU" dirty="0" err="1" smtClean="0"/>
              <a:t>elearn</a:t>
            </a:r>
            <a:r>
              <a:rPr lang="en-AU" dirty="0" smtClean="0"/>
              <a:t> </a:t>
            </a:r>
            <a:r>
              <a:rPr lang="en-AU" dirty="0" smtClean="0"/>
              <a:t>and complete the data to information activity.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3"/>
            <p:extLst>
              <p:ext uri="{D42A27DB-BD31-4B8C-83A1-F6EECF244321}">
                <p14:modId xmlns:p14="http://schemas.microsoft.com/office/powerpoint/2010/main" val="2031675660"/>
              </p:ext>
            </p:extLst>
          </p:nvPr>
        </p:nvGraphicFramePr>
        <p:xfrm>
          <a:off x="6140450" y="1782763"/>
          <a:ext cx="4826000" cy="471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04604" cy="955502"/>
          </a:xfrm>
        </p:spPr>
        <p:txBody>
          <a:bodyPr/>
          <a:lstStyle/>
          <a:p>
            <a:r>
              <a:rPr lang="en-AU" dirty="0" smtClean="0"/>
              <a:t>Activity: data to information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6" y="2693115"/>
            <a:ext cx="4702106" cy="2784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86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690678" cy="7917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Now go to </a:t>
            </a:r>
            <a:r>
              <a:rPr lang="en-AU" dirty="0" err="1" smtClean="0"/>
              <a:t>elearn</a:t>
            </a:r>
            <a:r>
              <a:rPr lang="en-AU" dirty="0" smtClean="0"/>
              <a:t> </a:t>
            </a:r>
            <a:r>
              <a:rPr lang="en-AU" dirty="0" smtClean="0"/>
              <a:t>and complete the web query activity.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47381" y="721897"/>
            <a:ext cx="4707003" cy="44135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690678" cy="955502"/>
          </a:xfrm>
        </p:spPr>
        <p:txBody>
          <a:bodyPr/>
          <a:lstStyle/>
          <a:p>
            <a:r>
              <a:rPr lang="en-AU" dirty="0" smtClean="0"/>
              <a:t>Activity: web query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1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2"/>
            <a:ext cx="9199104" cy="138498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Hardware and software alone cannot process data into information.</a:t>
            </a:r>
          </a:p>
          <a:p>
            <a:pPr marL="0" indent="0">
              <a:buNone/>
            </a:pPr>
            <a:r>
              <a:rPr lang="en-AU" dirty="0"/>
              <a:t>Other </a:t>
            </a:r>
            <a:r>
              <a:rPr lang="en-AU" dirty="0" smtClean="0"/>
              <a:t>components are needed to create information.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7"/>
            <a:ext cx="9199105" cy="955502"/>
          </a:xfrm>
        </p:spPr>
        <p:txBody>
          <a:bodyPr/>
          <a:lstStyle/>
          <a:p>
            <a:r>
              <a:rPr lang="en-AU" dirty="0" smtClean="0"/>
              <a:t>Information systems</a:t>
            </a:r>
            <a:endParaRPr lang="en-AU" dirty="0"/>
          </a:p>
        </p:txBody>
      </p:sp>
      <p:pic>
        <p:nvPicPr>
          <p:cNvPr id="1026" name="Picture 2" descr="Image result for information system compon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29" y="3273107"/>
            <a:ext cx="30765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93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83627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An information system is used to process data into information.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An information system consists of four components:</a:t>
            </a:r>
          </a:p>
          <a:p>
            <a:r>
              <a:rPr lang="en-AU" dirty="0" smtClean="0"/>
              <a:t>Data</a:t>
            </a:r>
          </a:p>
          <a:p>
            <a:r>
              <a:rPr lang="en-AU" dirty="0" smtClean="0"/>
              <a:t>Hardware &amp; software</a:t>
            </a:r>
          </a:p>
          <a:p>
            <a:r>
              <a:rPr lang="en-AU" dirty="0"/>
              <a:t>People</a:t>
            </a:r>
          </a:p>
          <a:p>
            <a:r>
              <a:rPr lang="en-AU" dirty="0" smtClean="0"/>
              <a:t>Procedures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All four components are required to create information.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1030" name="Picture 6" descr="Related image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9334" y="750287"/>
            <a:ext cx="3981427" cy="57497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4783628" cy="955502"/>
          </a:xfrm>
        </p:spPr>
        <p:txBody>
          <a:bodyPr/>
          <a:lstStyle/>
          <a:p>
            <a:r>
              <a:rPr lang="en-AU" dirty="0" smtClean="0"/>
              <a:t>Information systems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0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15"/>
  <p:tag name="ARTICULATE_DESIGN_ID_00_MASTER_170609_1332" val="JMFuZdSQ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0_MASTER_170609_1332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00_MASTER_170609_1926</Template>
  <TotalTime>5819</TotalTime>
  <Words>311</Words>
  <Application>Microsoft Office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Tandysoft</vt:lpstr>
      <vt:lpstr>00_MASTER_170609_1332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ICT</dc:title>
  <dc:creator>Esther Seow</dc:creator>
  <cp:lastModifiedBy>Esther Seow Soo Yin</cp:lastModifiedBy>
  <cp:revision>153</cp:revision>
  <dcterms:created xsi:type="dcterms:W3CDTF">2017-02-17T00:49:47Z</dcterms:created>
  <dcterms:modified xsi:type="dcterms:W3CDTF">2018-01-25T05:14:29Z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