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Repo\MUFYICT\SA%201\Week2\Data%20Analysis%20Assignment\Technical%20Skil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Repo\MUFYICT\SA%201\Week2\Data%20Analysis%20Assignment\Technical%20Skil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Repo\MUFYICT\SA%201\Week2\Data%20Analysis%20Assignment\Technical%20Skil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Repo\MUFYICT\SA%201\Week2\Data%20Analysis%20Assignment\Technical%20Skil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Repo\MUFYICT\SA%201\Week2\Data%20Analysis%20Assignment\Technical%20Skil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Repo\MUFYICT\SA%201\Week2\Data%20Analysis%20Assignment\Technical%20Skill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Analysis 1</a:t>
            </a:r>
            <a:r>
              <a:rPr lang="en-US" baseline="0"/>
              <a:t> - </a:t>
            </a:r>
            <a:r>
              <a:rPr lang="en-US"/>
              <a:t>Field Specializations based on 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Interrogation!$B$3</c:f>
              <c:strCache>
                <c:ptCount val="1"/>
                <c:pt idx="0">
                  <c:v>Male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Interrogation!$A$4:$A$14</c:f>
              <c:strCache>
                <c:ptCount val="11"/>
                <c:pt idx="0">
                  <c:v>Game Development (C++,C#) (Unreal Engine,Unity)</c:v>
                </c:pt>
                <c:pt idx="1">
                  <c:v>App Development (Java,Kotlin,Swift,Objective C)</c:v>
                </c:pt>
                <c:pt idx="2">
                  <c:v>Front End Web Development (HTML,CSS,Javascript)</c:v>
                </c:pt>
                <c:pt idx="3">
                  <c:v>Back End Web Development (PHP,Python,Ruby)</c:v>
                </c:pt>
                <c:pt idx="4">
                  <c:v>Computer Generated Image (CGI) (Blender, 3DS MAX,MAYA,Cinema4D)</c:v>
                </c:pt>
                <c:pt idx="5">
                  <c:v>Artificial Inteligence</c:v>
                </c:pt>
                <c:pt idx="6">
                  <c:v>Cyber Security</c:v>
                </c:pt>
                <c:pt idx="7">
                  <c:v>Ethical Hacking</c:v>
                </c:pt>
                <c:pt idx="8">
                  <c:v>Digital Marketing</c:v>
                </c:pt>
                <c:pt idx="9">
                  <c:v>Nothing </c:v>
                </c:pt>
                <c:pt idx="10">
                  <c:v>Medical bioscience </c:v>
                </c:pt>
              </c:strCache>
            </c:strRef>
          </c:cat>
          <c:val>
            <c:numRef>
              <c:f>Interrogation!$B$4:$B$14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4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3-4CCB-93FE-8D1DDEAFE3AD}"/>
            </c:ext>
          </c:extLst>
        </c:ser>
        <c:ser>
          <c:idx val="1"/>
          <c:order val="1"/>
          <c:tx>
            <c:strRef>
              <c:f>Interrogation!$C$3</c:f>
              <c:strCache>
                <c:ptCount val="1"/>
                <c:pt idx="0">
                  <c:v>Female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Interrogation!$A$4:$A$14</c:f>
              <c:strCache>
                <c:ptCount val="11"/>
                <c:pt idx="0">
                  <c:v>Game Development (C++,C#) (Unreal Engine,Unity)</c:v>
                </c:pt>
                <c:pt idx="1">
                  <c:v>App Development (Java,Kotlin,Swift,Objective C)</c:v>
                </c:pt>
                <c:pt idx="2">
                  <c:v>Front End Web Development (HTML,CSS,Javascript)</c:v>
                </c:pt>
                <c:pt idx="3">
                  <c:v>Back End Web Development (PHP,Python,Ruby)</c:v>
                </c:pt>
                <c:pt idx="4">
                  <c:v>Computer Generated Image (CGI) (Blender, 3DS MAX,MAYA,Cinema4D)</c:v>
                </c:pt>
                <c:pt idx="5">
                  <c:v>Artificial Inteligence</c:v>
                </c:pt>
                <c:pt idx="6">
                  <c:v>Cyber Security</c:v>
                </c:pt>
                <c:pt idx="7">
                  <c:v>Ethical Hacking</c:v>
                </c:pt>
                <c:pt idx="8">
                  <c:v>Digital Marketing</c:v>
                </c:pt>
                <c:pt idx="9">
                  <c:v>Nothing </c:v>
                </c:pt>
                <c:pt idx="10">
                  <c:v>Medical bioscience </c:v>
                </c:pt>
              </c:strCache>
            </c:strRef>
          </c:cat>
          <c:val>
            <c:numRef>
              <c:f>Interrogation!$C$4:$C$14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83-4CCB-93FE-8D1DDEAFE3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66458144"/>
        <c:axId val="366447328"/>
      </c:barChart>
      <c:catAx>
        <c:axId val="366458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Field Specialization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47328"/>
        <c:crosses val="autoZero"/>
        <c:auto val="1"/>
        <c:lblAlgn val="ctr"/>
        <c:lblOffset val="100"/>
        <c:noMultiLvlLbl val="0"/>
      </c:catAx>
      <c:valAx>
        <c:axId val="3664473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 of Participants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Analysis 2- Average Hours Spent On Programing per day Based on Field Specialization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Interrogation!$H$4:$H$14</c:f>
              <c:strCache>
                <c:ptCount val="11"/>
                <c:pt idx="0">
                  <c:v>Game Development (C++,C#) (Unreal Engine,Unity)</c:v>
                </c:pt>
                <c:pt idx="1">
                  <c:v>App Development (Java,Kotlin,Swift,Objective C)</c:v>
                </c:pt>
                <c:pt idx="2">
                  <c:v>Front End Web Development (HTML,CSS,Javascript)</c:v>
                </c:pt>
                <c:pt idx="3">
                  <c:v>Back End Web Development (PHP,Python,Ruby)</c:v>
                </c:pt>
                <c:pt idx="4">
                  <c:v>Computer Generated Image (CGI) (Blender, 3DS MAX,MAYA,Cinema4D)</c:v>
                </c:pt>
                <c:pt idx="5">
                  <c:v>Artificial Inteligence</c:v>
                </c:pt>
                <c:pt idx="6">
                  <c:v>Cyber Security</c:v>
                </c:pt>
                <c:pt idx="7">
                  <c:v>Ethical Hacking</c:v>
                </c:pt>
                <c:pt idx="8">
                  <c:v>Digital Marketing</c:v>
                </c:pt>
                <c:pt idx="9">
                  <c:v>Nothing </c:v>
                </c:pt>
                <c:pt idx="10">
                  <c:v>Medical bioscience </c:v>
                </c:pt>
              </c:strCache>
            </c:strRef>
          </c:cat>
          <c:val>
            <c:numRef>
              <c:f>Interrogation!$K$4:$K$14</c:f>
              <c:numCache>
                <c:formatCode>0.0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F-4220-9CE2-C6598ABC44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611101759"/>
        <c:axId val="1611102175"/>
      </c:barChart>
      <c:catAx>
        <c:axId val="16111017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200" dirty="0"/>
                  <a:t>Field Specialization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102175"/>
        <c:crosses val="autoZero"/>
        <c:auto val="1"/>
        <c:lblAlgn val="ctr"/>
        <c:lblOffset val="100"/>
        <c:noMultiLvlLbl val="0"/>
      </c:catAx>
      <c:valAx>
        <c:axId val="161110217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Average Hour Spent On Programing (Per Day)</a:t>
                </a:r>
                <a:r>
                  <a:rPr lang="en-MY" sz="1200" dirty="0"/>
                  <a:t>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10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Analysis 3 - Number of Participants who can program in certain languages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Interrogation!$A$20:$A$38</c:f>
              <c:strCache>
                <c:ptCount val="19"/>
                <c:pt idx="0">
                  <c:v>C++</c:v>
                </c:pt>
                <c:pt idx="1">
                  <c:v>C#</c:v>
                </c:pt>
                <c:pt idx="2">
                  <c:v>C</c:v>
                </c:pt>
                <c:pt idx="3">
                  <c:v>Java</c:v>
                </c:pt>
                <c:pt idx="4">
                  <c:v>Kotlin</c:v>
                </c:pt>
                <c:pt idx="5">
                  <c:v>Swift</c:v>
                </c:pt>
                <c:pt idx="6">
                  <c:v>Objective C</c:v>
                </c:pt>
                <c:pt idx="7">
                  <c:v>Python</c:v>
                </c:pt>
                <c:pt idx="8">
                  <c:v>Javascript</c:v>
                </c:pt>
                <c:pt idx="9">
                  <c:v>Ruby</c:v>
                </c:pt>
                <c:pt idx="10">
                  <c:v>Php</c:v>
                </c:pt>
                <c:pt idx="11">
                  <c:v>Perl</c:v>
                </c:pt>
                <c:pt idx="12">
                  <c:v>Fortran</c:v>
                </c:pt>
                <c:pt idx="13">
                  <c:v>BASIC</c:v>
                </c:pt>
                <c:pt idx="14">
                  <c:v>Assembly</c:v>
                </c:pt>
                <c:pt idx="15">
                  <c:v>Machine Code (Binary)</c:v>
                </c:pt>
                <c:pt idx="16">
                  <c:v>None</c:v>
                </c:pt>
                <c:pt idx="17">
                  <c:v>HTML</c:v>
                </c:pt>
                <c:pt idx="18">
                  <c:v>CSS</c:v>
                </c:pt>
              </c:strCache>
            </c:strRef>
          </c:cat>
          <c:val>
            <c:numRef>
              <c:f>Interrogation!$B$20:$B$38</c:f>
              <c:numCache>
                <c:formatCode>General</c:formatCode>
                <c:ptCount val="19"/>
                <c:pt idx="0">
                  <c:v>7</c:v>
                </c:pt>
                <c:pt idx="1">
                  <c:v>2</c:v>
                </c:pt>
                <c:pt idx="2">
                  <c:v>7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3</c:v>
                </c:pt>
                <c:pt idx="8">
                  <c:v>7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10</c:v>
                </c:pt>
                <c:pt idx="17">
                  <c:v>1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F-4CA4-A7E0-0D576B2F0D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696109647"/>
        <c:axId val="1696097583"/>
      </c:barChart>
      <c:catAx>
        <c:axId val="169610964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600" dirty="0"/>
                  <a:t>Programming Language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097583"/>
        <c:crosses val="autoZero"/>
        <c:auto val="1"/>
        <c:lblAlgn val="ctr"/>
        <c:lblOffset val="100"/>
        <c:noMultiLvlLbl val="0"/>
      </c:catAx>
      <c:valAx>
        <c:axId val="16960975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600"/>
                  <a:t>Number of Participants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109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MY" sz="2000" dirty="0"/>
              <a:t>Analysis 4 - Thinks</a:t>
            </a:r>
            <a:r>
              <a:rPr lang="en-MY" sz="2000" baseline="0" dirty="0"/>
              <a:t> a </a:t>
            </a:r>
            <a:r>
              <a:rPr lang="en-MY" sz="2000" dirty="0"/>
              <a:t>Degree is Necessary to Enter IT Industry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Interrogation!$I$19</c:f>
              <c:strCache>
                <c:ptCount val="1"/>
                <c:pt idx="0">
                  <c:v>Number of Participants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15-404C-BCCC-9E3DC695596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15-404C-BCCC-9E3DC69559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Interrogation!$H$20:$H$21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Interrogation!$I$20:$I$21</c:f>
              <c:numCache>
                <c:formatCode>General</c:formatCode>
                <c:ptCount val="2"/>
                <c:pt idx="0">
                  <c:v>12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15-404C-BCCC-9E3DC695596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Analysis 5</a:t>
            </a:r>
            <a:r>
              <a:rPr lang="en-US" sz="2000" baseline="0" dirty="0"/>
              <a:t> - </a:t>
            </a:r>
            <a:r>
              <a:rPr lang="en-US" sz="2000" dirty="0"/>
              <a:t>Average </a:t>
            </a:r>
            <a:r>
              <a:rPr lang="en-US" sz="2000" dirty="0" smtClean="0"/>
              <a:t>Hours </a:t>
            </a:r>
            <a:r>
              <a:rPr lang="en-US" sz="2000" dirty="0"/>
              <a:t>Spent On Programing per day Based on Occupation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Interrogation!$A$44:$A$51</c:f>
              <c:strCache>
                <c:ptCount val="8"/>
                <c:pt idx="0">
                  <c:v>Student</c:v>
                </c:pt>
                <c:pt idx="1">
                  <c:v>IT Student</c:v>
                </c:pt>
                <c:pt idx="2">
                  <c:v>Front end developer</c:v>
                </c:pt>
                <c:pt idx="3">
                  <c:v>Professional </c:v>
                </c:pt>
                <c:pt idx="4">
                  <c:v>QA</c:v>
                </c:pt>
                <c:pt idx="5">
                  <c:v>Sales</c:v>
                </c:pt>
                <c:pt idx="6">
                  <c:v>Recent graduate</c:v>
                </c:pt>
                <c:pt idx="7">
                  <c:v>Project Manager</c:v>
                </c:pt>
              </c:strCache>
            </c:strRef>
          </c:cat>
          <c:val>
            <c:numRef>
              <c:f>Interrogation!$D$44:$D$51</c:f>
              <c:numCache>
                <c:formatCode>0</c:formatCode>
                <c:ptCount val="8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4-468A-A687-29AEDFEAA45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611099263"/>
        <c:axId val="1609482591"/>
      </c:barChart>
      <c:catAx>
        <c:axId val="16110992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600"/>
                  <a:t>Occupation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482591"/>
        <c:crosses val="autoZero"/>
        <c:auto val="1"/>
        <c:lblAlgn val="ctr"/>
        <c:lblOffset val="100"/>
        <c:noMultiLvlLbl val="0"/>
      </c:catAx>
      <c:valAx>
        <c:axId val="16094825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600" dirty="0"/>
                  <a:t>Average </a:t>
                </a:r>
                <a:r>
                  <a:rPr lang="en-MY" sz="1600" dirty="0" smtClean="0"/>
                  <a:t>Hours </a:t>
                </a:r>
                <a:r>
                  <a:rPr lang="en-MY" sz="1600" dirty="0"/>
                  <a:t>Spent On Programing (Per Day)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09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Analysis 6</a:t>
            </a:r>
            <a:r>
              <a:rPr lang="en-US" sz="2000" baseline="0"/>
              <a:t> - </a:t>
            </a:r>
            <a:r>
              <a:rPr lang="en-US" sz="2000"/>
              <a:t>Written An App</a:t>
            </a:r>
            <a:r>
              <a:rPr lang="en-US" sz="2000" baseline="0"/>
              <a:t> before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Interrogation!$I$43</c:f>
              <c:strCache>
                <c:ptCount val="1"/>
                <c:pt idx="0">
                  <c:v>Number of Participants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C6-40A9-9197-33D5AFCAC0D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C6-40A9-9197-33D5AFCAC0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Interrogation!$H$44:$H$45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Interrogation!$I$44:$I$45</c:f>
              <c:numCache>
                <c:formatCode>General</c:formatCode>
                <c:ptCount val="2"/>
                <c:pt idx="0">
                  <c:v>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C6-40A9-9197-33D5AFCAC0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937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2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04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01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968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18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43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211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186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16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58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A3B390-10B1-4D9C-A230-47909069DDEB}" type="datetimeFigureOut">
              <a:rPr lang="en-MY" smtClean="0"/>
              <a:t>5/3/2018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4C5E715-2718-4ADE-9869-8017CA9693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6004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6" y="2385439"/>
            <a:ext cx="11471565" cy="1739347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>Programming Skills </a:t>
            </a:r>
            <a:r>
              <a:rPr lang="en-MY" b="1" dirty="0" smtClean="0"/>
              <a:t>Survey data</a:t>
            </a:r>
            <a:br>
              <a:rPr lang="en-MY" b="1" dirty="0" smtClean="0"/>
            </a:br>
            <a:r>
              <a:rPr lang="en-AU" b="1" dirty="0" smtClean="0"/>
              <a:t/>
            </a:r>
            <a:br>
              <a:rPr lang="en-AU" b="1" dirty="0" smtClean="0"/>
            </a:br>
            <a:endParaRPr lang="en-MY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By Ng Wei Yuen </a:t>
            </a:r>
            <a:r>
              <a:rPr lang="en-MY" dirty="0"/>
              <a:t> </a:t>
            </a:r>
            <a:r>
              <a:rPr lang="en-MY" dirty="0" smtClean="0"/>
              <a:t>from ICT 1-1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4507971"/>
            <a:ext cx="8505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MY" sz="1700" b="1" dirty="0" smtClean="0">
                <a:solidFill>
                  <a:schemeClr val="bg1"/>
                </a:solidFill>
              </a:rPr>
              <a:t>Those who knows how to program and are really interested in their field specializations tend to spend more hours programming than those who don’t. </a:t>
            </a:r>
          </a:p>
          <a:p>
            <a:pPr marL="0" indent="0">
              <a:buNone/>
            </a:pPr>
            <a:r>
              <a:rPr lang="en-MY" sz="1700" b="1" dirty="0" smtClean="0">
                <a:solidFill>
                  <a:schemeClr val="bg1"/>
                </a:solidFill>
              </a:rPr>
              <a:t>Whereas those who doesn’t know how to program have never written an app before.</a:t>
            </a:r>
          </a:p>
          <a:p>
            <a:pPr marL="0" indent="0">
              <a:buNone/>
            </a:pPr>
            <a:endParaRPr lang="en-MY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pPr marL="0" indent="0">
              <a:buNone/>
            </a:pPr>
            <a:r>
              <a:rPr lang="en-MY" sz="1700" b="1" dirty="0">
                <a:solidFill>
                  <a:schemeClr val="bg1"/>
                </a:solidFill>
              </a:rPr>
              <a:t>Feel free to approach and ask me any questions related to IT anytime, including programming, computer science, what I think about the industry ,opportunities and specializations out there.</a:t>
            </a:r>
          </a:p>
          <a:p>
            <a:pPr marL="0" indent="0">
              <a:buNone/>
            </a:pPr>
            <a:r>
              <a:rPr lang="en-MY" sz="1700" b="1" dirty="0">
                <a:solidFill>
                  <a:schemeClr val="bg1"/>
                </a:solidFill>
              </a:rPr>
              <a:t>Don’t limit yourself to academia, there are a whole lot of more interesting things to learn out there on the internet. It is up to you to learn on your own and turn your ideas into the reality.</a:t>
            </a:r>
          </a:p>
          <a:p>
            <a:pPr marL="0" indent="0">
              <a:buNone/>
            </a:pPr>
            <a:endParaRPr lang="en-MY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b="1" dirty="0"/>
              <a:t>Programming Skills Survey Data</a:t>
            </a:r>
            <a:endParaRPr lang="en-MY" sz="36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02919" y="1888847"/>
            <a:ext cx="9784080" cy="4821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Set</a:t>
            </a:r>
          </a:p>
          <a:p>
            <a:pPr marL="0" indent="0">
              <a:buNone/>
            </a:pPr>
            <a:r>
              <a:rPr lang="en-MY" sz="2400" b="1" dirty="0" smtClean="0">
                <a:solidFill>
                  <a:schemeClr val="bg1"/>
                </a:solidFill>
              </a:rPr>
              <a:t>A total of 30 Participants responded to a survey which included the following questions: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Gender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Age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Occupation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Field </a:t>
            </a:r>
            <a:r>
              <a:rPr lang="en-US" sz="1600" dirty="0">
                <a:solidFill>
                  <a:schemeClr val="bg1"/>
                </a:solidFill>
              </a:rPr>
              <a:t>Specialization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Programming Language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Hours </a:t>
            </a:r>
            <a:r>
              <a:rPr lang="en-US" sz="1600" dirty="0">
                <a:solidFill>
                  <a:schemeClr val="bg1"/>
                </a:solidFill>
              </a:rPr>
              <a:t>Spent On Programming Per Day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Degree </a:t>
            </a:r>
            <a:r>
              <a:rPr lang="en-US" sz="1600" dirty="0">
                <a:solidFill>
                  <a:schemeClr val="bg1"/>
                </a:solidFill>
              </a:rPr>
              <a:t>Necessary to Enter IT Industry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Written </a:t>
            </a:r>
            <a:r>
              <a:rPr lang="en-US" sz="1600" dirty="0">
                <a:solidFill>
                  <a:schemeClr val="bg1"/>
                </a:solidFill>
              </a:rPr>
              <a:t>an App Before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Details </a:t>
            </a:r>
            <a:r>
              <a:rPr lang="en-US" sz="1600" dirty="0">
                <a:solidFill>
                  <a:schemeClr val="bg1"/>
                </a:solidFill>
              </a:rPr>
              <a:t>about App if True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Websites </a:t>
            </a:r>
            <a:r>
              <a:rPr lang="en-US" sz="1600" dirty="0">
                <a:solidFill>
                  <a:schemeClr val="bg1"/>
                </a:solidFill>
              </a:rPr>
              <a:t>Tried 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Advise </a:t>
            </a:r>
            <a:r>
              <a:rPr lang="en-US" sz="1600" dirty="0">
                <a:solidFill>
                  <a:schemeClr val="bg1"/>
                </a:solidFill>
              </a:rPr>
              <a:t>to a </a:t>
            </a:r>
            <a:r>
              <a:rPr lang="en-US" sz="1600" dirty="0" smtClean="0">
                <a:solidFill>
                  <a:schemeClr val="bg1"/>
                </a:solidFill>
              </a:rPr>
              <a:t>Game Developer MUFY Student</a:t>
            </a:r>
          </a:p>
          <a:p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13582" y="2011680"/>
            <a:ext cx="444647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Field Specialization v Gender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23 Participants were Male while 7 Participants were Female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Based on the data: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Majority of Participants are very </a:t>
            </a:r>
            <a:r>
              <a:rPr lang="en-MY" sz="1700" dirty="0">
                <a:solidFill>
                  <a:schemeClr val="bg1"/>
                </a:solidFill>
              </a:rPr>
              <a:t>i</a:t>
            </a:r>
            <a:r>
              <a:rPr lang="en-MY" sz="1700" dirty="0" smtClean="0">
                <a:solidFill>
                  <a:schemeClr val="bg1"/>
                </a:solidFill>
              </a:rPr>
              <a:t>nterested </a:t>
            </a:r>
            <a:r>
              <a:rPr lang="en-MY" sz="1700" dirty="0">
                <a:solidFill>
                  <a:schemeClr val="bg1"/>
                </a:solidFill>
              </a:rPr>
              <a:t>in Artificial intelligence </a:t>
            </a:r>
            <a:endParaRPr lang="en-MY" sz="1700" dirty="0" smtClean="0">
              <a:solidFill>
                <a:schemeClr val="bg1"/>
              </a:solidFill>
            </a:endParaRPr>
          </a:p>
          <a:p>
            <a:r>
              <a:rPr lang="en-MY" sz="1700" dirty="0" smtClean="0">
                <a:solidFill>
                  <a:schemeClr val="bg1"/>
                </a:solidFill>
              </a:rPr>
              <a:t>Only 1 Participant is not interested in any fields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Males are more interested in IT Fields than females</a:t>
            </a:r>
          </a:p>
          <a:p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119" y="1924711"/>
            <a:ext cx="4754880" cy="420624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87535"/>
              </p:ext>
            </p:extLst>
          </p:nvPr>
        </p:nvGraphicFramePr>
        <p:xfrm>
          <a:off x="5660057" y="1853514"/>
          <a:ext cx="6394088" cy="489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47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45293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Hours (Programming) v Field Specialization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By analysing the Data, it was found out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700" dirty="0" smtClean="0">
                <a:solidFill>
                  <a:schemeClr val="bg1"/>
                </a:solidFill>
              </a:rPr>
              <a:t>Those interested in App Development, Front End Web Development, Computer Generated Image (CGI</a:t>
            </a:r>
            <a:r>
              <a:rPr lang="en-MY" sz="1700" dirty="0">
                <a:solidFill>
                  <a:schemeClr val="bg1"/>
                </a:solidFill>
              </a:rPr>
              <a:t>) and Medical Bioscience spent </a:t>
            </a:r>
            <a:r>
              <a:rPr lang="en-MY" sz="1700" dirty="0" smtClean="0">
                <a:solidFill>
                  <a:schemeClr val="bg1"/>
                </a:solidFill>
              </a:rPr>
              <a:t>3 hours programming per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700" dirty="0" smtClean="0">
                <a:solidFill>
                  <a:schemeClr val="bg1"/>
                </a:solidFill>
              </a:rPr>
              <a:t>Those interested in </a:t>
            </a:r>
            <a:r>
              <a:rPr lang="en-MY" sz="1700" dirty="0">
                <a:solidFill>
                  <a:schemeClr val="bg1"/>
                </a:solidFill>
              </a:rPr>
              <a:t>D</a:t>
            </a:r>
            <a:r>
              <a:rPr lang="en-MY" sz="1700" dirty="0" smtClean="0">
                <a:solidFill>
                  <a:schemeClr val="bg1"/>
                </a:solidFill>
              </a:rPr>
              <a:t>igital </a:t>
            </a:r>
            <a:r>
              <a:rPr lang="en-MY" sz="1700" dirty="0">
                <a:solidFill>
                  <a:schemeClr val="bg1"/>
                </a:solidFill>
              </a:rPr>
              <a:t>M</a:t>
            </a:r>
            <a:r>
              <a:rPr lang="en-MY" sz="1700" dirty="0" smtClean="0">
                <a:solidFill>
                  <a:schemeClr val="bg1"/>
                </a:solidFill>
              </a:rPr>
              <a:t>arketing and </a:t>
            </a:r>
            <a:r>
              <a:rPr lang="en-MY" sz="1700" dirty="0">
                <a:solidFill>
                  <a:schemeClr val="bg1"/>
                </a:solidFill>
              </a:rPr>
              <a:t>E</a:t>
            </a:r>
            <a:r>
              <a:rPr lang="en-MY" sz="1700" dirty="0" smtClean="0">
                <a:solidFill>
                  <a:schemeClr val="bg1"/>
                </a:solidFill>
              </a:rPr>
              <a:t>thical Hacking spent 2 hours on programming per day</a:t>
            </a:r>
          </a:p>
          <a:p>
            <a:pPr marL="0" indent="0">
              <a:buNone/>
            </a:pPr>
            <a:endParaRPr lang="en-MY" sz="1700" dirty="0" smtClean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MY" sz="1700" b="1" dirty="0" smtClean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  <a:p>
            <a:endParaRPr lang="en-MY" sz="1700" b="1" dirty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  <a:p>
            <a:endParaRPr lang="en-MY" sz="1700" b="1" dirty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  <a:p>
            <a:endParaRPr lang="en-MY" sz="1700" b="1" dirty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  <a:p>
            <a:endParaRPr lang="en-MY" sz="1700" b="1" dirty="0">
              <a:solidFill>
                <a:schemeClr val="bg1"/>
              </a:solidFill>
            </a:endParaRPr>
          </a:p>
          <a:p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20" name="Char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1176"/>
              </p:ext>
            </p:extLst>
          </p:nvPr>
        </p:nvGraphicFramePr>
        <p:xfrm>
          <a:off x="5658282" y="1924711"/>
          <a:ext cx="6395863" cy="47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6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55823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Language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Based on the data analysed, it was found that: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The most popular programming language is Java. </a:t>
            </a:r>
            <a:endParaRPr lang="en-MY" sz="1700" dirty="0">
              <a:solidFill>
                <a:schemeClr val="bg1"/>
              </a:solidFill>
            </a:endParaRPr>
          </a:p>
          <a:p>
            <a:r>
              <a:rPr lang="en-MY" sz="1700" dirty="0">
                <a:solidFill>
                  <a:schemeClr val="bg1"/>
                </a:solidFill>
              </a:rPr>
              <a:t>The least popular programming languages are Fortran, Perl and </a:t>
            </a:r>
            <a:r>
              <a:rPr lang="en-MY" sz="1700" dirty="0" err="1">
                <a:solidFill>
                  <a:schemeClr val="bg1"/>
                </a:solidFill>
              </a:rPr>
              <a:t>Kotlin</a:t>
            </a:r>
            <a:r>
              <a:rPr lang="en-MY" sz="17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1/3 of the Participants have no prior programming experience at all.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7267377"/>
              </p:ext>
            </p:extLst>
          </p:nvPr>
        </p:nvGraphicFramePr>
        <p:xfrm>
          <a:off x="5648960" y="1924711"/>
          <a:ext cx="6410960" cy="4770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49727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Degree Necessary to Enter IT industry</a:t>
            </a:r>
          </a:p>
          <a:p>
            <a:pPr marL="0" indent="0">
              <a:buNone/>
            </a:pPr>
            <a:r>
              <a:rPr lang="en-MY" sz="2000" b="1" dirty="0">
                <a:solidFill>
                  <a:schemeClr val="bg1"/>
                </a:solidFill>
              </a:rPr>
              <a:t>Majority of Participants thinks a degree is not necessary </a:t>
            </a:r>
            <a:r>
              <a:rPr lang="en-MY" sz="2000" b="1" dirty="0" smtClean="0">
                <a:solidFill>
                  <a:schemeClr val="bg1"/>
                </a:solidFill>
              </a:rPr>
              <a:t>to enter the Industry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60% of Participants </a:t>
            </a:r>
            <a:r>
              <a:rPr lang="en-MY" sz="1600" dirty="0">
                <a:solidFill>
                  <a:schemeClr val="bg1"/>
                </a:solidFill>
              </a:rPr>
              <a:t>thinks a degree is not necessary to enter the </a:t>
            </a:r>
            <a:r>
              <a:rPr lang="en-MY" sz="1600" dirty="0" smtClean="0">
                <a:solidFill>
                  <a:schemeClr val="bg1"/>
                </a:solidFill>
              </a:rPr>
              <a:t>Industry</a:t>
            </a:r>
            <a:endParaRPr lang="en-MY" sz="1700" dirty="0" smtClean="0">
              <a:solidFill>
                <a:schemeClr val="bg1"/>
              </a:solidFill>
            </a:endParaRPr>
          </a:p>
          <a:p>
            <a:r>
              <a:rPr lang="en-MY" sz="1700" dirty="0" smtClean="0">
                <a:solidFill>
                  <a:schemeClr val="bg1"/>
                </a:solidFill>
              </a:rPr>
              <a:t>40% of Participants thinks that a degree is necessary</a:t>
            </a:r>
          </a:p>
          <a:p>
            <a:pPr marL="0" indent="0">
              <a:buNone/>
            </a:pPr>
            <a:endParaRPr lang="en-MY" sz="17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5174637"/>
              </p:ext>
            </p:extLst>
          </p:nvPr>
        </p:nvGraphicFramePr>
        <p:xfrm>
          <a:off x="5702618" y="2011680"/>
          <a:ext cx="5961062" cy="464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26073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Occupation v Average Hours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Based on their Occupation,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Students in general spent the least number of hours on programming per day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IT students and People working in Sales spent the most number of hours on programming per day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There aren’t enough participants who are  actually working in the IT industry thus making the data less reliable</a:t>
            </a:r>
          </a:p>
          <a:p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008732"/>
              </p:ext>
            </p:extLst>
          </p:nvPr>
        </p:nvGraphicFramePr>
        <p:xfrm>
          <a:off x="5466080" y="2011363"/>
          <a:ext cx="6248400" cy="461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197106" y="2019918"/>
            <a:ext cx="428105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Written An </a:t>
            </a:r>
            <a:r>
              <a:rPr lang="en-MY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pp before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Majority of the participants have never written an app before.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Only 1 Participant has ever written an app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29 Participants never wrote an app before</a:t>
            </a:r>
          </a:p>
          <a:p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7422066"/>
              </p:ext>
            </p:extLst>
          </p:nvPr>
        </p:nvGraphicFramePr>
        <p:xfrm>
          <a:off x="5478162" y="2011363"/>
          <a:ext cx="6094078" cy="4663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800" b="1" dirty="0"/>
              <a:t>Programming Skills Survey Data</a:t>
            </a:r>
            <a:endParaRPr lang="en-MY" sz="3800" b="1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528191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Websites</a:t>
            </a:r>
          </a:p>
          <a:p>
            <a:pPr marL="0" indent="0">
              <a:buNone/>
            </a:pPr>
            <a:r>
              <a:rPr lang="en-MY" sz="2000" b="1" dirty="0" smtClean="0">
                <a:solidFill>
                  <a:schemeClr val="bg1"/>
                </a:solidFill>
              </a:rPr>
              <a:t>Each participants were asked to select a list of websites and state other websites not in the list they’ve used to learn programming</a:t>
            </a:r>
          </a:p>
          <a:p>
            <a:r>
              <a:rPr lang="en-MY" sz="1700" dirty="0" smtClean="0">
                <a:solidFill>
                  <a:schemeClr val="bg1"/>
                </a:solidFill>
              </a:rPr>
              <a:t>A total of 15 different websites are used to learn programming</a:t>
            </a:r>
          </a:p>
          <a:p>
            <a:r>
              <a:rPr lang="en-MY" sz="1700" dirty="0" err="1" smtClean="0">
                <a:solidFill>
                  <a:schemeClr val="bg1"/>
                </a:solidFill>
              </a:rPr>
              <a:t>Youtube</a:t>
            </a:r>
            <a:r>
              <a:rPr lang="en-MY" sz="1700" dirty="0" smtClean="0">
                <a:solidFill>
                  <a:schemeClr val="bg1"/>
                </a:solidFill>
              </a:rPr>
              <a:t> is the most common website used to learn programming</a:t>
            </a:r>
          </a:p>
          <a:p>
            <a:endParaRPr lang="en-MY" sz="17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011680"/>
            <a:ext cx="5892800" cy="46637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76" y="284176"/>
            <a:ext cx="2284069" cy="11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604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Corbel</vt:lpstr>
      <vt:lpstr>Wingdings</vt:lpstr>
      <vt:lpstr>Banded</vt:lpstr>
      <vt:lpstr> Programming Skills Survey data  </vt:lpstr>
      <vt:lpstr>Programming Skills Survey Data</vt:lpstr>
      <vt:lpstr>Programming Skills Survey Data</vt:lpstr>
      <vt:lpstr>Programming Skills Survey Data</vt:lpstr>
      <vt:lpstr>Programming Skills Survey Data</vt:lpstr>
      <vt:lpstr>Programming Skills Survey Data</vt:lpstr>
      <vt:lpstr>Programming Skills Survey Data</vt:lpstr>
      <vt:lpstr>Programming Skills Survey Data</vt:lpstr>
      <vt:lpstr>Programming Skills Survey Data</vt:lpstr>
      <vt:lpstr>Programming Skills Survey Data</vt:lpstr>
      <vt:lpstr>Programming Skills Survey Data</vt:lpstr>
    </vt:vector>
  </TitlesOfParts>
  <Company>Sunway Education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Survey data Data analysis task </dc:title>
  <dc:creator>NG WEI YUEN</dc:creator>
  <cp:lastModifiedBy>NG WEI YUEN</cp:lastModifiedBy>
  <cp:revision>125</cp:revision>
  <dcterms:created xsi:type="dcterms:W3CDTF">2018-03-01T04:00:57Z</dcterms:created>
  <dcterms:modified xsi:type="dcterms:W3CDTF">2018-03-05T04:58:50Z</dcterms:modified>
</cp:coreProperties>
</file>