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5" r:id="rId2"/>
    <p:sldId id="266" r:id="rId3"/>
    <p:sldId id="270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1" r:id="rId15"/>
    <p:sldId id="281" r:id="rId16"/>
    <p:sldId id="282" r:id="rId17"/>
    <p:sldId id="283" r:id="rId18"/>
    <p:sldId id="284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64"/>
    <a:srgbClr val="3EBEB1"/>
    <a:srgbClr val="66AAB2"/>
    <a:srgbClr val="37AEF0"/>
    <a:srgbClr val="6EB7BF"/>
    <a:srgbClr val="F52D2D"/>
    <a:srgbClr val="004870"/>
    <a:srgbClr val="F55058"/>
    <a:srgbClr val="F77B55"/>
    <a:srgbClr val="353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96369-FE47-4BF2-9C4F-8940A9BE6604}" type="datetimeFigureOut">
              <a:rPr lang="en-AU" smtClean="0"/>
              <a:t>30/01/2018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E2069-2525-41B5-9AF0-94A34B920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84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C0BC-2B39-46CB-8E01-8823AB94FC7E}" type="datetimeFigureOut">
              <a:rPr lang="en-AU" smtClean="0"/>
              <a:t>30/01/2018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F7CC-F5F8-4E3E-B75C-5B99E7B9A8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7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33475" y="3910013"/>
            <a:ext cx="5387975" cy="8985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defRPr lang="en-US" b="1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AU"/>
            </a:lvl5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buNone/>
            </a:pPr>
            <a:r>
              <a:rPr lang="en-US" smtClean="0"/>
              <a:t>Second level</a:t>
            </a:r>
          </a:p>
          <a:p>
            <a:pPr marL="0" lvl="2" indent="0">
              <a:buNone/>
            </a:pPr>
            <a:r>
              <a:rPr lang="en-US" smtClean="0"/>
              <a:t>Third level</a:t>
            </a:r>
          </a:p>
          <a:p>
            <a:pPr marL="0" lvl="3" indent="0">
              <a:buNone/>
            </a:pPr>
            <a:r>
              <a:rPr lang="en-US" smtClean="0"/>
              <a:t>Fourth level</a:t>
            </a:r>
          </a:p>
          <a:p>
            <a:pPr marL="0" lvl="4" indent="0">
              <a:buNone/>
            </a:pPr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33475" y="1551084"/>
            <a:ext cx="6437586" cy="1938992"/>
          </a:xfrm>
          <a:prstGeom prst="rect">
            <a:avLst/>
          </a:prstGeom>
          <a:noFill/>
          <a:effectLst>
            <a:outerShdw dist="50800" dir="3000000" algn="ctr" rotWithShape="0">
              <a:srgbClr val="236B64"/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>
              <a:lnSpc>
                <a:spcPts val="4800"/>
              </a:lnSpc>
            </a:pPr>
            <a:r>
              <a:rPr lang="en-AU" sz="4400" b="1" cap="all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AU" sz="4400" b="1" cap="all" baseline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12266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0556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30510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337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600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48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43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196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46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51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8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9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10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96738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41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950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91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68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6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pic>
        <p:nvPicPr>
          <p:cNvPr id="9" name="Question b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0" name="Tip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1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pic>
        <p:nvPicPr>
          <p:cNvPr id="12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14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1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6475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0" name="Her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pic>
        <p:nvPicPr>
          <p:cNvPr id="1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6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2119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4473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5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8739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>
              <a:def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6" name="Her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7" name="Question b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pic>
        <p:nvPicPr>
          <p:cNvPr id="8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pic>
        <p:nvPicPr>
          <p:cNvPr id="9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11628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6958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58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3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19" name="Guides" hidden="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135066" y="237851"/>
            <a:ext cx="3852063" cy="32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Cloud_Bg" hidden="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7" name="Stars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18" name="ground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35066" y="143261"/>
            <a:ext cx="4262557" cy="436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A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to information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2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Cloud_Bg" hidden="1"/>
          <p:cNvPicPr>
            <a:picLocks noChangeAspect="1"/>
          </p:cNvPicPr>
          <p:nvPr userDrawn="1"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26" name="Stars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7" name="ground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28" name="Guides" hidden="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</p:spTree>
    <p:custDataLst>
      <p:tags r:id="rId24"/>
    </p:custDataLst>
    <p:extLst>
      <p:ext uri="{BB962C8B-B14F-4D97-AF65-F5344CB8AC3E}">
        <p14:creationId xmlns:p14="http://schemas.microsoft.com/office/powerpoint/2010/main" val="371055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  <p:sldLayoutId id="2147483651" r:id="rId14"/>
    <p:sldLayoutId id="2147483653" r:id="rId15"/>
    <p:sldLayoutId id="2147483652" r:id="rId16"/>
    <p:sldLayoutId id="2147483657" r:id="rId17"/>
    <p:sldLayoutId id="2147483654" r:id="rId18"/>
    <p:sldLayoutId id="2147483655" r:id="rId19"/>
    <p:sldLayoutId id="2147483656" r:id="rId20"/>
    <p:sldLayoutId id="2147483658" r:id="rId21"/>
    <p:sldLayoutId id="2147483659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3" orient="horz" pos="2160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5" pos="756" userDrawn="1">
          <p15:clr>
            <a:srgbClr val="F26B43"/>
          </p15:clr>
        </p15:guide>
        <p15:guide id="16" pos="6902" userDrawn="1">
          <p15:clr>
            <a:srgbClr val="F26B43"/>
          </p15:clr>
        </p15:guide>
        <p15:guide id="17" orient="horz" pos="3884" userDrawn="1">
          <p15:clr>
            <a:srgbClr val="F26B43"/>
          </p15:clr>
        </p15:guide>
        <p15:guide id="18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it Overview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to information</a:t>
            </a:r>
          </a:p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 graphs</a:t>
            </a:r>
            <a:endParaRPr lang="en-AU" b="1" dirty="0">
              <a:solidFill>
                <a:srgbClr val="236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3" y="2397963"/>
            <a:ext cx="744323" cy="425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81" y="1631362"/>
            <a:ext cx="1339795" cy="766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2888"/>
          <a:stretch/>
        </p:blipFill>
        <p:spPr>
          <a:xfrm>
            <a:off x="9942285" y="5162823"/>
            <a:ext cx="1001939" cy="1014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42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Source of the data (one sentence)</a:t>
            </a:r>
          </a:p>
          <a:p>
            <a:pPr marL="0" indent="0">
              <a:buNone/>
            </a:pPr>
            <a:r>
              <a:rPr lang="en-AU" dirty="0" smtClean="0"/>
              <a:t>The source of the data indicates where the data comes from.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Showing the source of the data improves the reliability of the data.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This means the we can trust the data is accurate.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But the source may not always be available or reliable.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We will study sources of data in more detail soon.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40287" y="1782760"/>
            <a:ext cx="4860920" cy="282581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97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756442" cy="232289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Conclusion (one sentence)</a:t>
            </a:r>
            <a:endParaRPr lang="en-AU" b="1" dirty="0"/>
          </a:p>
          <a:p>
            <a:pPr marL="0" indent="0">
              <a:buNone/>
            </a:pPr>
            <a:r>
              <a:rPr lang="en-AU" dirty="0" smtClean="0"/>
              <a:t>The conclusion should summarise all of the findings identified earlier in the report.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Avoid copying the findings directly from the earlier sections.  Rather, try to re-word the findings.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6" y="4211018"/>
            <a:ext cx="9756442" cy="23400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7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2779568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Other information</a:t>
            </a:r>
          </a:p>
          <a:p>
            <a:pPr marL="0" indent="0">
              <a:buNone/>
            </a:pPr>
            <a:r>
              <a:rPr lang="en-AU" dirty="0" smtClean="0"/>
              <a:t>You may wish to add further sections to your report if you wish, particularly if you feel the additional detail will add to the information you have already presented.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56906" y="1782761"/>
            <a:ext cx="4861602" cy="277956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0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306268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Putting it all together</a:t>
            </a:r>
          </a:p>
          <a:p>
            <a:pPr marL="0" indent="0">
              <a:buNone/>
            </a:pPr>
            <a:r>
              <a:rPr lang="en-AU" dirty="0" smtClean="0"/>
              <a:t>You may wish to cut and paste each section into a new document.</a:t>
            </a:r>
          </a:p>
          <a:p>
            <a:r>
              <a:rPr lang="en-AU" dirty="0" smtClean="0"/>
              <a:t>Make each section a new paragraph.</a:t>
            </a:r>
          </a:p>
          <a:p>
            <a:r>
              <a:rPr lang="en-AU" dirty="0" smtClean="0"/>
              <a:t>Use a screenshot of the graph too.</a:t>
            </a:r>
          </a:p>
          <a:p>
            <a:r>
              <a:rPr lang="en-AU" dirty="0" smtClean="0"/>
              <a:t>You can include sub-headings for each section or remove them if you like.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You have then created an analysis report.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report shown is 152 words.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2141" t="-27119" r="-2141" b="-17888"/>
          <a:stretch/>
        </p:blipFill>
        <p:spPr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2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1927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Download the Pet ownership worksheet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Complete the worksheet on your device.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Alternatively, you can print off the worksheet and complete it by hand.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Note:</a:t>
            </a:r>
          </a:p>
          <a:p>
            <a:pPr marL="0" indent="0">
              <a:buNone/>
            </a:pPr>
            <a:r>
              <a:rPr lang="en-AU" dirty="0" smtClean="0"/>
              <a:t>All of your end of semester exams require you to write by hand – so the more you practice writing in English, by hand, the better.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56906" y="1782761"/>
            <a:ext cx="4861602" cy="277956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Activity: Pet ownership report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5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1927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Download the Cost of bananas worksheet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Complete the worksheet on your device.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Alternatively, you can print off the worksheet and complete it by hand.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Note:</a:t>
            </a:r>
          </a:p>
          <a:p>
            <a:pPr marL="0" indent="0">
              <a:buNone/>
            </a:pPr>
            <a:r>
              <a:rPr lang="en-AU" dirty="0" smtClean="0"/>
              <a:t>All of your end of semester exams require you to write by hand – so the more you practice writing in English, by hand, the better.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64621" y="1782760"/>
            <a:ext cx="4849473" cy="278923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Activity: Cost of bananas analysis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4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1927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Download the MUFY teachers worksheet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Complete the worksheet on your device.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Alternatively, you can print off the worksheet and complete it by hand.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Note:</a:t>
            </a:r>
          </a:p>
          <a:p>
            <a:pPr marL="0" indent="0">
              <a:buNone/>
            </a:pPr>
            <a:r>
              <a:rPr lang="en-AU" dirty="0"/>
              <a:t>All of your end of semester exams require you to write by hand – so the more you practice writing in English, by hand, the better.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283439" y="1782761"/>
            <a:ext cx="4735069" cy="351957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Activity: MUFY teachers analysis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47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1927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Create notes using the Cornell </a:t>
            </a:r>
            <a:r>
              <a:rPr lang="en-AU" dirty="0" smtClean="0"/>
              <a:t>notes </a:t>
            </a:r>
            <a:r>
              <a:rPr lang="en-AU" dirty="0" smtClean="0"/>
              <a:t>method describing the elements that make up an Graphical Analysis Report: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Introduction</a:t>
            </a:r>
          </a:p>
          <a:p>
            <a:r>
              <a:rPr lang="en-AU" dirty="0"/>
              <a:t>Type and purpose of graph</a:t>
            </a:r>
          </a:p>
          <a:p>
            <a:r>
              <a:rPr lang="en-AU" dirty="0"/>
              <a:t>Data included in the graph</a:t>
            </a:r>
          </a:p>
          <a:p>
            <a:r>
              <a:rPr lang="en-AU" dirty="0"/>
              <a:t>Main findings/trend shown in graph</a:t>
            </a:r>
          </a:p>
          <a:p>
            <a:r>
              <a:rPr lang="en-AU" dirty="0"/>
              <a:t>Other findings/trends/reasons in the graph</a:t>
            </a:r>
          </a:p>
          <a:p>
            <a:r>
              <a:rPr lang="en-AU" dirty="0"/>
              <a:t>Source of the data</a:t>
            </a:r>
          </a:p>
          <a:p>
            <a:r>
              <a:rPr lang="en-AU" dirty="0"/>
              <a:t>Conclusion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Placeholder 4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755" t="-26353" r="-755" b="-14798"/>
          <a:stretch/>
        </p:blipFill>
        <p:spPr>
          <a:xfrm>
            <a:off x="6139878" y="721897"/>
            <a:ext cx="4826792" cy="57781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Notes/Glossary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3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11927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Complete an analysis report on the graph shown for homework.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Download the worksheet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Use the analysis report template to assist you.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Do not forget to upload your completed report to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208857" y="1782761"/>
            <a:ext cx="4809651" cy="283633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Post-class activity: </a:t>
            </a:r>
            <a:r>
              <a:rPr lang="en-AU" dirty="0" smtClean="0"/>
              <a:t>graph analysis </a:t>
            </a:r>
            <a:r>
              <a:rPr lang="en-AU" dirty="0" smtClean="0"/>
              <a:t>report (submission)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801384" cy="471724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Discuss the following terms from last class with the students sitting around you.</a:t>
            </a:r>
          </a:p>
          <a:p>
            <a:pPr marL="0" indent="0">
              <a:buNone/>
            </a:pPr>
            <a:r>
              <a:rPr lang="en-AU" dirty="0" smtClean="0"/>
              <a:t>Be prepared to discuss the meaning of each term with the whole class: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/>
              <a:t>Graphical representations</a:t>
            </a:r>
          </a:p>
          <a:p>
            <a:r>
              <a:rPr lang="en-AU" dirty="0"/>
              <a:t>Advantages of graphical representations</a:t>
            </a:r>
          </a:p>
          <a:p>
            <a:r>
              <a:rPr lang="en-AU" dirty="0"/>
              <a:t>Graph conventions</a:t>
            </a:r>
          </a:p>
          <a:p>
            <a:r>
              <a:rPr lang="en-AU" dirty="0"/>
              <a:t>Types of </a:t>
            </a:r>
            <a:r>
              <a:rPr lang="en-AU" dirty="0" smtClean="0"/>
              <a:t>Graphs</a:t>
            </a:r>
            <a:endParaRPr lang="en-AU" dirty="0"/>
          </a:p>
          <a:p>
            <a:pPr lvl="1"/>
            <a:r>
              <a:rPr lang="en-AU" dirty="0"/>
              <a:t>Bar</a:t>
            </a:r>
          </a:p>
          <a:p>
            <a:pPr lvl="1"/>
            <a:r>
              <a:rPr lang="en-AU" dirty="0"/>
              <a:t>Column</a:t>
            </a:r>
          </a:p>
          <a:p>
            <a:pPr lvl="1"/>
            <a:r>
              <a:rPr lang="en-AU" dirty="0"/>
              <a:t>Line</a:t>
            </a:r>
          </a:p>
          <a:p>
            <a:pPr lvl="1"/>
            <a:r>
              <a:rPr lang="en-AU" dirty="0"/>
              <a:t>Infographic</a:t>
            </a:r>
          </a:p>
          <a:p>
            <a:pPr lvl="1"/>
            <a:r>
              <a:rPr lang="en-AU" dirty="0"/>
              <a:t>Histogram</a:t>
            </a:r>
          </a:p>
          <a:p>
            <a:pPr lvl="1"/>
            <a:r>
              <a:rPr lang="en-AU" dirty="0"/>
              <a:t>Pie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	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r="8230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5" y="721897"/>
            <a:ext cx="9612227" cy="955502"/>
          </a:xfrm>
        </p:spPr>
        <p:txBody>
          <a:bodyPr/>
          <a:lstStyle/>
          <a:p>
            <a:r>
              <a:rPr lang="en-AU" dirty="0" smtClean="0"/>
              <a:t>Revision: terminology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</a:t>
            </a:r>
            <a:r>
              <a:rPr lang="en-AU" dirty="0" smtClean="0"/>
              <a:t>n their own, graphs are useful because they are attractive and they allow the user to quickly and easily understand the data presented.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G</a:t>
            </a:r>
            <a:r>
              <a:rPr lang="en-AU" dirty="0" smtClean="0"/>
              <a:t>raphs can be more useful when they have been analysed and a report added to the graph.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r>
              <a:rPr lang="en-AU" b="1" dirty="0" smtClean="0"/>
              <a:t>Analysing</a:t>
            </a:r>
            <a:r>
              <a:rPr lang="en-AU" dirty="0" smtClean="0"/>
              <a:t> is the process of interpreting the meaning of the data presented in a graphical representation.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An analysis can be documented in the form of a report.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8" name="Picture 4" descr="Related image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r="823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637582" cy="955502"/>
          </a:xfrm>
        </p:spPr>
        <p:txBody>
          <a:bodyPr/>
          <a:lstStyle/>
          <a:p>
            <a:r>
              <a:rPr lang="en-AU" dirty="0" smtClean="0"/>
              <a:t>Analysing graphs: reports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4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The structure of a report used to analyse a graph should include the following sections: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Introduction</a:t>
            </a:r>
            <a:endParaRPr lang="en-AU" dirty="0"/>
          </a:p>
          <a:p>
            <a:r>
              <a:rPr lang="en-AU" dirty="0" smtClean="0"/>
              <a:t>Type and purpose of graph</a:t>
            </a:r>
            <a:endParaRPr lang="en-AU" dirty="0"/>
          </a:p>
          <a:p>
            <a:r>
              <a:rPr lang="en-AU" dirty="0" smtClean="0"/>
              <a:t>Data included in the graph</a:t>
            </a:r>
          </a:p>
          <a:p>
            <a:r>
              <a:rPr lang="en-AU" dirty="0" smtClean="0"/>
              <a:t>Main findings/trend shown in graph</a:t>
            </a:r>
          </a:p>
          <a:p>
            <a:r>
              <a:rPr lang="en-AU" dirty="0" smtClean="0"/>
              <a:t>Other findings/trends/reasons in the graph</a:t>
            </a:r>
          </a:p>
          <a:p>
            <a:r>
              <a:rPr lang="en-AU" dirty="0" smtClean="0"/>
              <a:t>Source of the data</a:t>
            </a:r>
          </a:p>
          <a:p>
            <a:r>
              <a:rPr lang="en-AU" dirty="0" smtClean="0"/>
              <a:t>Conclusion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You may not use each section every time you analyse a graph and/or you may include other sections if you wish.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56906" y="1782761"/>
            <a:ext cx="4861602" cy="277956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3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2779568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Introduction (one sentence)</a:t>
            </a:r>
            <a:endParaRPr lang="en-AU" b="1" dirty="0"/>
          </a:p>
          <a:p>
            <a:pPr marL="0" indent="0">
              <a:buNone/>
            </a:pPr>
            <a:r>
              <a:rPr lang="en-AU" dirty="0" smtClean="0"/>
              <a:t>Look at the graph title for a clue about the what to write in the introduction.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But do not just copy the title, try and re-phrase the title into a sentence using your own words.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56906" y="1782761"/>
            <a:ext cx="4861602" cy="277956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12" y="4667691"/>
            <a:ext cx="9810750" cy="885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02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756442" cy="2048575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Type and purpose of graph (one sentence each)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Describe the type of a graph (e.g. line, chart, pie).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Also write a sentence explaining the main purpose of that type of graph.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4" y="3936698"/>
            <a:ext cx="9648825" cy="781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25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2779568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Data included (one sentence for each data item)</a:t>
            </a:r>
          </a:p>
          <a:p>
            <a:pPr marL="0" indent="0">
              <a:buNone/>
            </a:pPr>
            <a:r>
              <a:rPr lang="en-AU" dirty="0" smtClean="0"/>
              <a:t>Some graphs may only show one data item, others two and some three.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Write one sentence for each data item shown.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6156906" y="1782761"/>
            <a:ext cx="4861602" cy="277956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444" y="4996875"/>
            <a:ext cx="9696064" cy="708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4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756442" cy="2249743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Main findings/trend (one sentence)</a:t>
            </a:r>
          </a:p>
          <a:p>
            <a:pPr marL="0" indent="0">
              <a:buNone/>
            </a:pPr>
            <a:r>
              <a:rPr lang="en-AU" dirty="0" smtClean="0"/>
              <a:t>Write one sentence to explain the main point that the graph is showing.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Don’t worry about minor details.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main trend should be linked to the purpose of the graph.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1509749" y="4296829"/>
            <a:ext cx="8753475" cy="20859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756442" cy="2332039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Other findings (one sentence for each point)</a:t>
            </a:r>
          </a:p>
          <a:p>
            <a:pPr marL="0" indent="0">
              <a:buNone/>
            </a:pPr>
            <a:r>
              <a:rPr lang="en-AU" dirty="0" smtClean="0"/>
              <a:t>This allows you to explain other interesting areas found in the data.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It could include factors that affected the main trend or other significant events that are shown in the graph.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1262066" y="4297200"/>
            <a:ext cx="9693727" cy="78686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6442" cy="955502"/>
          </a:xfrm>
        </p:spPr>
        <p:txBody>
          <a:bodyPr/>
          <a:lstStyle/>
          <a:p>
            <a:r>
              <a:rPr lang="en-AU" dirty="0" smtClean="0"/>
              <a:t>Report structures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94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FP0MVPv8"/>
  <p:tag name="ARTICULATE_SLIDE_THUMBNAIL_REFRESH" val="1"/>
  <p:tag name="ARTICULATE_SLIDE_COUNT" val="18"/>
  <p:tag name="ARTICULATE_DESIGN_ID_00_MASTER_170609_1332" val="gtl3629V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00_MASTER_170609_1332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00_MASTER_170609_1926</Template>
  <TotalTime>5562</TotalTime>
  <Words>896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Tandysoft</vt:lpstr>
      <vt:lpstr>00_MASTER_170609_1332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ICT</dc:title>
  <dc:creator>Tania Rosari</dc:creator>
  <cp:lastModifiedBy>Esther Seow Soo Yin</cp:lastModifiedBy>
  <cp:revision>129</cp:revision>
  <dcterms:created xsi:type="dcterms:W3CDTF">2017-02-17T00:49:47Z</dcterms:created>
  <dcterms:modified xsi:type="dcterms:W3CDTF">2018-01-30T04:33:47Z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D7C2074E-4FB3-4F49-AC73-A16D6BA7A241</vt:lpwstr>
  </property>
  <property fmtid="{D5CDD505-2E9C-101B-9397-08002B2CF9AE}" pid="3" name="ArticulatePath">
    <vt:lpwstr>PDI ICT_170220_1019</vt:lpwstr>
  </property>
</Properties>
</file>