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77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B64"/>
    <a:srgbClr val="3EBEB1"/>
    <a:srgbClr val="66AAB2"/>
    <a:srgbClr val="37AEF0"/>
    <a:srgbClr val="6EB7BF"/>
    <a:srgbClr val="F52D2D"/>
    <a:srgbClr val="004870"/>
    <a:srgbClr val="F55058"/>
    <a:srgbClr val="F77B55"/>
    <a:srgbClr val="353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C0BC-2B39-46CB-8E01-8823AB94FC7E}" type="datetimeFigureOut">
              <a:rPr lang="en-AU" smtClean="0"/>
              <a:t>6/02/2018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BF7CC-F5F8-4E3E-B75C-5B99E7B9A8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779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9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C_Log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" y="267536"/>
            <a:ext cx="2190750" cy="2713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33475" y="3910013"/>
            <a:ext cx="5387975" cy="8985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>
              <a:defRPr lang="en-US" b="1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33475" y="1551084"/>
            <a:ext cx="6437586" cy="1938992"/>
          </a:xfrm>
          <a:prstGeom prst="rect">
            <a:avLst/>
          </a:prstGeom>
          <a:noFill/>
          <a:effectLst>
            <a:outerShdw dist="50800" dir="3000000" algn="ctr" rotWithShape="0">
              <a:srgbClr val="236B64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AU" sz="4400" b="1" cap="all" baseline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8384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7724063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62050" y="173148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62049" y="5008725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062050" y="337010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pic>
        <p:nvPicPr>
          <p:cNvPr id="9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10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37104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9754682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6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7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81583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9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C_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" y="267536"/>
            <a:ext cx="2190750" cy="271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76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826792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06002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ll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4" name="Question box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2" name="Tip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25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72763" y="1139689"/>
            <a:ext cx="1278989" cy="1899345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05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270098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48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508376" y="721896"/>
            <a:ext cx="3993777" cy="3786604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40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pic>
        <p:nvPicPr>
          <p:cNvPr id="14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9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20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443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7196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_ w/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262066" y="4320473"/>
            <a:ext cx="7203968" cy="1765997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AU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0465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nly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262066" y="1854200"/>
            <a:ext cx="9704604" cy="4645801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251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826792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6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8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9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10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5304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7" orient="horz" pos="2160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orient="horz" pos="41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fullscreen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2568" y="165101"/>
            <a:ext cx="10986864" cy="65278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09508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7724063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62050" y="173148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62049" y="5008725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062050" y="337010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391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9754682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3680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6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4" name="Question 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2" name="Tip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25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72763" y="1139689"/>
            <a:ext cx="1278989" cy="1899345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05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270098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pic>
        <p:nvPicPr>
          <p:cNvPr id="9" name="Question 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10" name="Tip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11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pic>
        <p:nvPicPr>
          <p:cNvPr id="12" name="Question box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14" name="Tip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15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4704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508376" y="721896"/>
            <a:ext cx="3993777" cy="3786604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40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pic>
        <p:nvPicPr>
          <p:cNvPr id="14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9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pic>
        <p:nvPicPr>
          <p:cNvPr id="9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0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pic>
        <p:nvPicPr>
          <p:cNvPr id="1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6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864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8374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1143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_ w/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262066" y="4320473"/>
            <a:ext cx="7203968" cy="1765997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AU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73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262066" y="1854200"/>
            <a:ext cx="9704604" cy="4645801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6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7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8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9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36977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ullscreen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2568" y="165101"/>
            <a:ext cx="10986864" cy="65278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91282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58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Cloud_Bg" hidden="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13" name="Stars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2" name="ground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19" name="Guides" hidden="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10944966" y="248613"/>
            <a:ext cx="660595" cy="310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2F0469-B074-4C62-B209-D20B73FCE734}" type="slidenum">
              <a:rPr lang="en-A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135066" y="237851"/>
            <a:ext cx="3852063" cy="324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6" name="Cloud_Bg" hidden="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17" name="Stars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18" name="ground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10944966" y="248613"/>
            <a:ext cx="660595" cy="310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2F0469-B074-4C62-B209-D20B73FCE734}" type="slidenum">
              <a:rPr lang="en-A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135066" y="143261"/>
            <a:ext cx="4262557" cy="436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ICT </a:t>
            </a:r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en-AU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presenting information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5" name="Cloud_Bg" hidden="1"/>
          <p:cNvPicPr>
            <a:picLocks noChangeAspect="1"/>
          </p:cNvPicPr>
          <p:nvPr userDrawn="1"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26" name="Stars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27" name="ground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28" name="Guides" hidden="1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</p:spTree>
    <p:custDataLst>
      <p:tags r:id="rId24"/>
    </p:custDataLst>
    <p:extLst>
      <p:ext uri="{BB962C8B-B14F-4D97-AF65-F5344CB8AC3E}">
        <p14:creationId xmlns:p14="http://schemas.microsoft.com/office/powerpoint/2010/main" val="43278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50" r:id="rId13"/>
    <p:sldLayoutId id="2147483651" r:id="rId14"/>
    <p:sldLayoutId id="2147483653" r:id="rId15"/>
    <p:sldLayoutId id="2147483652" r:id="rId16"/>
    <p:sldLayoutId id="2147483657" r:id="rId17"/>
    <p:sldLayoutId id="2147483654" r:id="rId18"/>
    <p:sldLayoutId id="2147483655" r:id="rId19"/>
    <p:sldLayoutId id="2147483656" r:id="rId20"/>
    <p:sldLayoutId id="2147483658" r:id="rId21"/>
    <p:sldLayoutId id="2147483659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3" orient="horz" pos="2160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5" pos="756" userDrawn="1">
          <p15:clr>
            <a:srgbClr val="F26B43"/>
          </p15:clr>
        </p15:guide>
        <p15:guide id="16" pos="6902" userDrawn="1">
          <p15:clr>
            <a:srgbClr val="F26B43"/>
          </p15:clr>
        </p15:guide>
        <p15:guide id="17" orient="horz" pos="3884" userDrawn="1">
          <p15:clr>
            <a:srgbClr val="F26B43"/>
          </p15:clr>
        </p15:guide>
        <p15:guide id="18" orient="horz" pos="4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it Overview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AU" b="1" dirty="0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Presenting information</a:t>
            </a:r>
            <a:endParaRPr lang="en-AU" b="1" dirty="0" smtClean="0">
              <a:solidFill>
                <a:srgbClr val="236B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AU" b="1" dirty="0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principles</a:t>
            </a:r>
            <a:endParaRPr lang="en-AU" b="1" dirty="0">
              <a:solidFill>
                <a:srgbClr val="236B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53" y="2397963"/>
            <a:ext cx="744323" cy="425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81" y="1631362"/>
            <a:ext cx="1339795" cy="7666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42888"/>
          <a:stretch/>
        </p:blipFill>
        <p:spPr>
          <a:xfrm>
            <a:off x="9942285" y="5162823"/>
            <a:ext cx="1001939" cy="10140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42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6034846" cy="4261423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Travel destinations</a:t>
            </a:r>
          </a:p>
          <a:p>
            <a:pPr marL="0" indent="0">
              <a:buNone/>
            </a:pPr>
            <a:r>
              <a:rPr lang="en-AU" dirty="0" smtClean="0"/>
              <a:t>Create a presentation, following the design principles mentioned, that give the user some brief information about the cities listed below:</a:t>
            </a:r>
          </a:p>
          <a:p>
            <a:pPr marL="0" indent="0">
              <a:buNone/>
            </a:pP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US" dirty="0" smtClean="0"/>
              <a:t>Bali		London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Paris		Rome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New York		Crete</a:t>
            </a:r>
            <a:endParaRPr lang="en-US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b="1" dirty="0" smtClean="0">
                <a:solidFill>
                  <a:srgbClr val="FFC000"/>
                </a:solidFill>
              </a:rPr>
              <a:t>Note:</a:t>
            </a:r>
          </a:p>
          <a:p>
            <a:pPr marL="0" indent="0">
              <a:buNone/>
            </a:pPr>
            <a:r>
              <a:rPr lang="en-AU" dirty="0" smtClean="0"/>
              <a:t>You can add more locations if you finish early.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67764" cy="955502"/>
          </a:xfrm>
        </p:spPr>
        <p:txBody>
          <a:bodyPr/>
          <a:lstStyle/>
          <a:p>
            <a:r>
              <a:rPr lang="en-AU" dirty="0" smtClean="0"/>
              <a:t>Activity: Travel destinations</a:t>
            </a:r>
            <a:endParaRPr lang="en-AU" dirty="0"/>
          </a:p>
        </p:txBody>
      </p:sp>
      <p:pic>
        <p:nvPicPr>
          <p:cNvPr id="12290" name="Picture 2" descr="Image result for family on holidays clipart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r="1090"/>
          <a:stretch>
            <a:fillRect/>
          </a:stretch>
        </p:blipFill>
        <p:spPr bwMode="auto">
          <a:xfrm>
            <a:off x="7507224" y="1813830"/>
            <a:ext cx="3505166" cy="41959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99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864414" cy="3987103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Make notes on the following: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 smtClean="0"/>
              <a:t>Design principles</a:t>
            </a:r>
          </a:p>
          <a:p>
            <a:r>
              <a:rPr lang="en-AU" dirty="0"/>
              <a:t>Proportion</a:t>
            </a:r>
          </a:p>
          <a:p>
            <a:r>
              <a:rPr lang="en-AU" dirty="0"/>
              <a:t>Layout</a:t>
            </a:r>
          </a:p>
          <a:p>
            <a:r>
              <a:rPr lang="en-AU" dirty="0"/>
              <a:t>Clarity</a:t>
            </a:r>
          </a:p>
          <a:p>
            <a:r>
              <a:rPr lang="en-AU" dirty="0"/>
              <a:t>Consistency</a:t>
            </a:r>
          </a:p>
          <a:p>
            <a:r>
              <a:rPr lang="en-AU" dirty="0"/>
              <a:t>Colour</a:t>
            </a:r>
          </a:p>
          <a:p>
            <a:r>
              <a:rPr lang="en-AU" dirty="0"/>
              <a:t>Contrast</a:t>
            </a:r>
          </a:p>
          <a:p>
            <a:r>
              <a:rPr lang="en-AU" dirty="0"/>
              <a:t>White space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67764" cy="955502"/>
          </a:xfrm>
        </p:spPr>
        <p:txBody>
          <a:bodyPr/>
          <a:lstStyle/>
          <a:p>
            <a:r>
              <a:rPr lang="en-AU" dirty="0" smtClean="0"/>
              <a:t>ICT Workbook Notes</a:t>
            </a:r>
            <a:endParaRPr lang="en-AU" dirty="0"/>
          </a:p>
        </p:txBody>
      </p:sp>
      <p:pic>
        <p:nvPicPr>
          <p:cNvPr id="6" name="Picture Placeholder 4"/>
          <p:cNvPicPr>
            <a:picLocks noGrp="1" noChangeAspect="1"/>
          </p:cNvPicPr>
          <p:nvPr>
            <p:ph type="pic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55267" y="1800888"/>
            <a:ext cx="4746080" cy="3840960"/>
          </a:xfr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28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6254302" cy="722695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Complete </a:t>
            </a:r>
            <a:r>
              <a:rPr lang="en-AU" dirty="0" smtClean="0"/>
              <a:t>the quiz on design principles on </a:t>
            </a:r>
            <a:r>
              <a:rPr lang="en-AU" dirty="0" err="1" smtClean="0"/>
              <a:t>eLearn</a:t>
            </a:r>
            <a:r>
              <a:rPr lang="en-AU" dirty="0" smtClean="0"/>
              <a:t>.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0" r="8230"/>
          <a:stretch>
            <a:fillRect/>
          </a:stretch>
        </p:blipFill>
        <p:spPr>
          <a:xfrm>
            <a:off x="7644384" y="1802484"/>
            <a:ext cx="3358862" cy="4020861"/>
          </a:xfr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67764" cy="955502"/>
          </a:xfrm>
        </p:spPr>
        <p:txBody>
          <a:bodyPr/>
          <a:lstStyle/>
          <a:p>
            <a:r>
              <a:rPr lang="en-AU" dirty="0" smtClean="0"/>
              <a:t>Post-class activity: design principles quiz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67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71209" y="1755329"/>
            <a:ext cx="5669087" cy="3877375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Design principles</a:t>
            </a:r>
          </a:p>
          <a:p>
            <a:pPr marL="0" indent="0">
              <a:buNone/>
            </a:pPr>
            <a:r>
              <a:rPr lang="en-AU" dirty="0" smtClean="0"/>
              <a:t>Design principles are rules related to the use of elements within the presentation.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Elements include text, images, graphs and colours.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Following design principle rules assists to improve the </a:t>
            </a:r>
            <a:r>
              <a:rPr lang="en-AU" b="1" dirty="0" smtClean="0"/>
              <a:t>effectiveness</a:t>
            </a:r>
            <a:r>
              <a:rPr lang="en-AU" dirty="0" smtClean="0"/>
              <a:t> of a presentation.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smtClean="0"/>
              <a:t>Effective</a:t>
            </a:r>
            <a:r>
              <a:rPr lang="en-AU" dirty="0" smtClean="0"/>
              <a:t> presentations communicate information clearly to the person viewing the presentation.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67764" cy="955502"/>
          </a:xfrm>
        </p:spPr>
        <p:txBody>
          <a:bodyPr/>
          <a:lstStyle/>
          <a:p>
            <a:r>
              <a:rPr lang="en-AU" dirty="0" smtClean="0"/>
              <a:t>Design principles</a:t>
            </a:r>
            <a:endParaRPr lang="en-AU" dirty="0"/>
          </a:p>
        </p:txBody>
      </p:sp>
      <p:pic>
        <p:nvPicPr>
          <p:cNvPr id="6" name="Picture 2" descr="Image result for presentation clipart"/>
          <p:cNvPicPr>
            <a:picLocks noGrp="1" noChangeAspect="1" noChangeArrowheads="1"/>
          </p:cNvPicPr>
          <p:nvPr>
            <p:ph type="pic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068312" y="1782600"/>
            <a:ext cx="3926710" cy="33916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1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5413054" cy="3283015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Proportion</a:t>
            </a:r>
          </a:p>
          <a:p>
            <a:pPr marL="0" indent="0">
              <a:buNone/>
            </a:pPr>
            <a:r>
              <a:rPr lang="en-AU" dirty="0" smtClean="0"/>
              <a:t>Information that is more important should be made larger so it stands out.</a:t>
            </a:r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r>
              <a:rPr lang="en-AU" dirty="0" smtClean="0"/>
              <a:t>In a presentation </a:t>
            </a:r>
            <a:r>
              <a:rPr lang="en-AU" b="1" dirty="0" smtClean="0">
                <a:solidFill>
                  <a:srgbClr val="FFC000"/>
                </a:solidFill>
              </a:rPr>
              <a:t>headings and sub-headings </a:t>
            </a:r>
            <a:r>
              <a:rPr lang="en-AU" dirty="0" smtClean="0"/>
              <a:t>should be in larger font (and in bold) then the rest of the information.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 smtClean="0"/>
              <a:t>This makes it easy for the user to understand what the information on each slide is about.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67764" cy="955502"/>
          </a:xfrm>
        </p:spPr>
        <p:txBody>
          <a:bodyPr/>
          <a:lstStyle/>
          <a:p>
            <a:r>
              <a:rPr lang="en-AU" dirty="0" smtClean="0"/>
              <a:t>Design principles</a:t>
            </a:r>
            <a:endParaRPr lang="en-AU" dirty="0"/>
          </a:p>
        </p:txBody>
      </p:sp>
      <p:pic>
        <p:nvPicPr>
          <p:cNvPr id="6" name="Picture Placeholder 4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tretch/>
        </p:blipFill>
        <p:spPr>
          <a:xfrm>
            <a:off x="6827247" y="1817068"/>
            <a:ext cx="4197000" cy="32291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8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6364030" cy="3923095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Layout</a:t>
            </a:r>
          </a:p>
          <a:p>
            <a:pPr marL="0" indent="0">
              <a:buNone/>
            </a:pPr>
            <a:r>
              <a:rPr lang="en-AU" dirty="0" smtClean="0"/>
              <a:t>The layout is the structure used on each slide to display the data.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Presentation software comes with many layouts to chose from.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Y</a:t>
            </a:r>
            <a:r>
              <a:rPr lang="en-AU" dirty="0" smtClean="0"/>
              <a:t>ou can also create your own.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There is not ‘one’ correct layout</a:t>
            </a:r>
            <a:r>
              <a:rPr lang="en-AU" dirty="0"/>
              <a:t>.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R</a:t>
            </a:r>
            <a:r>
              <a:rPr lang="en-AU" dirty="0" smtClean="0"/>
              <a:t>ather you should use a layout that is suited to the information that needs to be displayed.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</a:p>
        </p:txBody>
      </p:sp>
      <p:pic>
        <p:nvPicPr>
          <p:cNvPr id="8194" name="Picture 2" descr="Image result for powerpoint layouts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r="1711"/>
          <a:stretch>
            <a:fillRect/>
          </a:stretch>
        </p:blipFill>
        <p:spPr bwMode="auto">
          <a:xfrm>
            <a:off x="7735824" y="1795496"/>
            <a:ext cx="3267422" cy="391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67764" cy="955502"/>
          </a:xfrm>
        </p:spPr>
        <p:txBody>
          <a:bodyPr/>
          <a:lstStyle/>
          <a:p>
            <a:r>
              <a:rPr lang="en-AU" dirty="0" smtClean="0"/>
              <a:t>Design principles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86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2"/>
            <a:ext cx="4752000" cy="3776790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Clarity</a:t>
            </a:r>
          </a:p>
          <a:p>
            <a:pPr marL="0" indent="0">
              <a:buNone/>
            </a:pPr>
            <a:r>
              <a:rPr lang="en-AU" dirty="0" smtClean="0"/>
              <a:t>Can all of the data and information be easily read?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Clarity often relates to the font types (and font sizes) used in the presentation.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smtClean="0">
                <a:solidFill>
                  <a:srgbClr val="FFC000"/>
                </a:solidFill>
              </a:rPr>
              <a:t>Which fonts are easy to read?</a:t>
            </a:r>
          </a:p>
          <a:p>
            <a:pPr marL="0" indent="0">
              <a:buNone/>
            </a:pPr>
            <a:endParaRPr lang="en-AU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AU" b="1" dirty="0" smtClean="0">
                <a:solidFill>
                  <a:srgbClr val="FFC000"/>
                </a:solidFill>
              </a:rPr>
              <a:t>Which fonts are difficult to read?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67764" cy="955502"/>
          </a:xfrm>
        </p:spPr>
        <p:txBody>
          <a:bodyPr/>
          <a:lstStyle/>
          <a:p>
            <a:r>
              <a:rPr lang="en-AU" dirty="0" smtClean="0"/>
              <a:t>Design principles</a:t>
            </a:r>
            <a:endParaRPr lang="en-AU" dirty="0"/>
          </a:p>
        </p:txBody>
      </p:sp>
      <p:pic>
        <p:nvPicPr>
          <p:cNvPr id="7" name="Picture Placeholder 5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tretch/>
        </p:blipFill>
        <p:spPr>
          <a:xfrm>
            <a:off x="6097479" y="1782600"/>
            <a:ext cx="4901213" cy="3767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48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224334" cy="4380295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Consistency</a:t>
            </a:r>
          </a:p>
          <a:p>
            <a:pPr marL="0" indent="0">
              <a:buNone/>
            </a:pPr>
            <a:r>
              <a:rPr lang="en-AU" dirty="0" smtClean="0"/>
              <a:t>Use similar elements on every slide.</a:t>
            </a:r>
            <a:endParaRPr lang="en-AU" dirty="0"/>
          </a:p>
          <a:p>
            <a:pPr marL="0" indent="0">
              <a:buNone/>
            </a:pPr>
            <a:r>
              <a:rPr lang="en-AU" sz="800" dirty="0" smtClean="0"/>
              <a:t/>
            </a:r>
            <a:br>
              <a:rPr lang="en-AU" sz="800" dirty="0" smtClean="0"/>
            </a:br>
            <a:r>
              <a:rPr lang="en-AU" dirty="0" smtClean="0"/>
              <a:t>Not </a:t>
            </a:r>
            <a:r>
              <a:rPr lang="en-AU" dirty="0"/>
              <a:t>every slide has to be exactly the same </a:t>
            </a:r>
            <a:br>
              <a:rPr lang="en-AU" dirty="0"/>
            </a:br>
            <a:endParaRPr lang="en-AU" sz="800" dirty="0" smtClean="0"/>
          </a:p>
          <a:p>
            <a:pPr marL="0" indent="0">
              <a:buNone/>
            </a:pPr>
            <a:r>
              <a:rPr lang="en-AU" dirty="0" smtClean="0"/>
              <a:t>But try and use:</a:t>
            </a:r>
          </a:p>
          <a:p>
            <a:r>
              <a:rPr lang="en-AU" dirty="0" smtClean="0"/>
              <a:t>similar layouts</a:t>
            </a:r>
          </a:p>
          <a:p>
            <a:r>
              <a:rPr lang="en-AU" dirty="0" smtClean="0"/>
              <a:t>similar </a:t>
            </a:r>
            <a:r>
              <a:rPr lang="en-AU" dirty="0"/>
              <a:t>fonts and </a:t>
            </a:r>
            <a:r>
              <a:rPr lang="en-AU" dirty="0" smtClean="0"/>
              <a:t>sizes</a:t>
            </a:r>
          </a:p>
          <a:p>
            <a:r>
              <a:rPr lang="en-AU" dirty="0" smtClean="0"/>
              <a:t>similar </a:t>
            </a:r>
            <a:r>
              <a:rPr lang="en-AU" dirty="0"/>
              <a:t>colour </a:t>
            </a:r>
            <a:r>
              <a:rPr lang="en-AU" dirty="0" smtClean="0"/>
              <a:t>schemes</a:t>
            </a:r>
            <a:endParaRPr lang="en-AU" dirty="0"/>
          </a:p>
          <a:p>
            <a:pPr marL="0" indent="0">
              <a:buNone/>
            </a:pPr>
            <a:endParaRPr lang="en-AU" sz="800" dirty="0" smtClean="0"/>
          </a:p>
          <a:p>
            <a:pPr marL="0" indent="0">
              <a:buNone/>
            </a:pPr>
            <a:r>
              <a:rPr lang="en-AU" dirty="0" smtClean="0"/>
              <a:t>This reduces that chance that the user is confused about the information.</a:t>
            </a:r>
            <a:endParaRPr lang="en-AU" dirty="0"/>
          </a:p>
          <a:p>
            <a:pPr marL="0" indent="0">
              <a:buNone/>
            </a:pPr>
            <a:r>
              <a:rPr lang="en-AU" b="1" dirty="0" smtClean="0">
                <a:solidFill>
                  <a:srgbClr val="FFC000"/>
                </a:solidFill>
              </a:rPr>
              <a:t>The presentation shown uses consistency. How?</a:t>
            </a:r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5579204" y="1782760"/>
            <a:ext cx="5450626" cy="288689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67764" cy="955502"/>
          </a:xfrm>
        </p:spPr>
        <p:txBody>
          <a:bodyPr/>
          <a:lstStyle/>
          <a:p>
            <a:r>
              <a:rPr lang="en-AU" dirty="0" smtClean="0"/>
              <a:t>Design principles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2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677095" cy="3739149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Colour</a:t>
            </a:r>
          </a:p>
          <a:p>
            <a:pPr marL="0" indent="0">
              <a:buNone/>
            </a:pPr>
            <a:r>
              <a:rPr lang="en-AU" dirty="0" smtClean="0"/>
              <a:t>Keep the number of colours used to a maximum of 3 or 4.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Avoid too many colours and too many bright colours.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This can make the presentation hard to read and unattractive.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smtClean="0">
                <a:solidFill>
                  <a:srgbClr val="FFC000"/>
                </a:solidFill>
              </a:rPr>
              <a:t>What is wrong with the slide shown?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67764" cy="955502"/>
          </a:xfrm>
        </p:spPr>
        <p:txBody>
          <a:bodyPr/>
          <a:lstStyle/>
          <a:p>
            <a:r>
              <a:rPr lang="en-AU" dirty="0" smtClean="0"/>
              <a:t>Design principles</a:t>
            </a:r>
            <a:endParaRPr lang="en-AU" dirty="0"/>
          </a:p>
        </p:txBody>
      </p:sp>
      <p:pic>
        <p:nvPicPr>
          <p:cNvPr id="6" name="Picture 2" descr="Image result for powerpoint too many colors"/>
          <p:cNvPicPr>
            <a:picLocks noGrp="1" noChangeAspect="1" noChangeArrowheads="1"/>
          </p:cNvPicPr>
          <p:nvPr>
            <p:ph type="pic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60068" y="1773456"/>
            <a:ext cx="4955359" cy="37312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82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5925118" cy="4352863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Contrast</a:t>
            </a:r>
          </a:p>
          <a:p>
            <a:pPr marL="0" indent="0">
              <a:buNone/>
            </a:pPr>
            <a:r>
              <a:rPr lang="en-AU" dirty="0" smtClean="0"/>
              <a:t>Does the text stand out from the background?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Can a user read the text?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Use a dark font on a light background or a light font on a dark background.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smtClean="0">
                <a:solidFill>
                  <a:srgbClr val="FFC000"/>
                </a:solidFill>
              </a:rPr>
              <a:t>How many times is contrast written in the image shown?</a:t>
            </a:r>
          </a:p>
          <a:p>
            <a:pPr marL="0" indent="0">
              <a:buNone/>
            </a:pPr>
            <a:endParaRPr lang="en-A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AU" b="1" dirty="0" smtClean="0">
                <a:solidFill>
                  <a:srgbClr val="FFC000"/>
                </a:solidFill>
              </a:rPr>
              <a:t>3, 4 or 5 times?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</a:p>
        </p:txBody>
      </p:sp>
      <p:pic>
        <p:nvPicPr>
          <p:cNvPr id="4098" name="Picture 2" descr="Image result for contrast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0" r="8230"/>
          <a:stretch>
            <a:fillRect/>
          </a:stretch>
        </p:blipFill>
        <p:spPr bwMode="auto">
          <a:xfrm>
            <a:off x="7379208" y="1791019"/>
            <a:ext cx="3633182" cy="434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67764" cy="955502"/>
          </a:xfrm>
        </p:spPr>
        <p:txBody>
          <a:bodyPr/>
          <a:lstStyle/>
          <a:p>
            <a:r>
              <a:rPr lang="en-AU" dirty="0" smtClean="0"/>
              <a:t>Design principles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79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6254302" cy="4378342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White space</a:t>
            </a:r>
          </a:p>
          <a:p>
            <a:pPr marL="0" indent="0">
              <a:buNone/>
            </a:pPr>
            <a:r>
              <a:rPr lang="en-AU" dirty="0" smtClean="0"/>
              <a:t>White space can also mean blank space.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Leave blank space on each slide, do not fill up all of the slide.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Do not included too much information on the one slide.</a:t>
            </a:r>
          </a:p>
          <a:p>
            <a:pPr marL="0" indent="0">
              <a:buNone/>
            </a:pPr>
            <a:endParaRPr lang="en-AU" sz="800" b="1" dirty="0"/>
          </a:p>
          <a:p>
            <a:r>
              <a:rPr lang="en-AU" dirty="0"/>
              <a:t>Use dot points for text</a:t>
            </a:r>
          </a:p>
          <a:p>
            <a:r>
              <a:rPr lang="en-AU" dirty="0"/>
              <a:t>Keep each </a:t>
            </a:r>
            <a:r>
              <a:rPr lang="en-AU" dirty="0" smtClean="0"/>
              <a:t>dot point </a:t>
            </a:r>
            <a:r>
              <a:rPr lang="en-AU" dirty="0"/>
              <a:t>short</a:t>
            </a:r>
          </a:p>
          <a:p>
            <a:r>
              <a:rPr lang="en-AU" dirty="0"/>
              <a:t>Only </a:t>
            </a:r>
            <a:r>
              <a:rPr lang="en-AU" dirty="0" smtClean="0"/>
              <a:t>use 3 </a:t>
            </a:r>
            <a:r>
              <a:rPr lang="en-AU" dirty="0"/>
              <a:t>or 4 points per </a:t>
            </a:r>
            <a:r>
              <a:rPr lang="en-AU" dirty="0" smtClean="0"/>
              <a:t>slide</a:t>
            </a:r>
            <a:br>
              <a:rPr lang="en-AU" dirty="0" smtClean="0"/>
            </a:br>
            <a:endParaRPr lang="en-AU" dirty="0"/>
          </a:p>
          <a:p>
            <a:pPr marL="0" indent="0">
              <a:buNone/>
            </a:pPr>
            <a:r>
              <a:rPr lang="en-AU" dirty="0" smtClean="0"/>
              <a:t>Too much information overloads the user and they can not understand the information.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</a:p>
        </p:txBody>
      </p:sp>
      <p:pic>
        <p:nvPicPr>
          <p:cNvPr id="2050" name="Picture 2" descr="Image result for white space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1816" y="1801300"/>
            <a:ext cx="3329622" cy="4328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67764" cy="955502"/>
          </a:xfrm>
        </p:spPr>
        <p:txBody>
          <a:bodyPr/>
          <a:lstStyle/>
          <a:p>
            <a:r>
              <a:rPr lang="en-AU" dirty="0" smtClean="0"/>
              <a:t>Design principles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17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FP0MVPv8"/>
  <p:tag name="ARTICULATE_SLIDE_THUMBNAIL_REFRESH" val="1"/>
  <p:tag name="ARTICULATE_SLIDE_COUNT" val="12"/>
  <p:tag name="ARTICULATE_DESIGN_ID_00_MASTER_170609_1332" val="u6PCMCsi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00_MASTER_170609_1332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00_MASTER_170609_1926</Template>
  <TotalTime>6067</TotalTime>
  <Words>459</Words>
  <Application>Microsoft Office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Tandysoft</vt:lpstr>
      <vt:lpstr>00_MASTER_170609_1332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 ICT</dc:title>
  <dc:creator>Tania Rosari</dc:creator>
  <cp:lastModifiedBy>Esther Seow Soo Yin</cp:lastModifiedBy>
  <cp:revision>184</cp:revision>
  <dcterms:created xsi:type="dcterms:W3CDTF">2017-02-17T00:49:47Z</dcterms:created>
  <dcterms:modified xsi:type="dcterms:W3CDTF">2018-02-06T10:54:48Z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D7C2074E-4FB3-4F49-AC73-A16D6BA7A241</vt:lpwstr>
  </property>
  <property fmtid="{D5CDD505-2E9C-101B-9397-08002B2CF9AE}" pid="3" name="ArticulatePath">
    <vt:lpwstr>PDI ICT_170220_1019</vt:lpwstr>
  </property>
</Properties>
</file>