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60" r:id="rId3"/>
    <p:sldId id="259" r:id="rId4"/>
    <p:sldId id="263" r:id="rId5"/>
    <p:sldId id="264" r:id="rId6"/>
    <p:sldId id="265" r:id="rId7"/>
    <p:sldId id="266" r:id="rId8"/>
    <p:sldId id="270" r:id="rId9"/>
    <p:sldId id="267" r:id="rId10"/>
    <p:sldId id="268" r:id="rId11"/>
    <p:sldId id="269" r:id="rId12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C71"/>
    <a:srgbClr val="3A447F"/>
    <a:srgbClr val="211F68"/>
    <a:srgbClr val="0201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2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110" y="365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031F8-A7D7-4F81-A096-DA28757DA334}" type="datetimeFigureOut">
              <a:rPr lang="en-AU" smtClean="0"/>
              <a:t>18/05/2017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CA03D-9572-4131-9A58-8B1751F9B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920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CA03D-9572-4131-9A58-8B1751F9B44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8703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Teacher</a:t>
            </a:r>
            <a:r>
              <a:rPr lang="en-AU" baseline="0" dirty="0" smtClean="0"/>
              <a:t> introduces themselves and gives a little background information to personalise the welcome.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CA03D-9572-4131-9A58-8B1751F9B44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7111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Hand out maths</a:t>
            </a:r>
            <a:r>
              <a:rPr lang="en-AU" baseline="0" dirty="0" smtClean="0"/>
              <a:t> brochure to students.  Briefly discuss the differences between the mathematics topics just to ensure students have chosen Mathematics Unit 1 correctly.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CA03D-9572-4131-9A58-8B1751F9B44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472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Define</a:t>
            </a:r>
            <a:r>
              <a:rPr lang="en-AU" baseline="0" dirty="0" smtClean="0"/>
              <a:t> each </a:t>
            </a:r>
            <a:r>
              <a:rPr lang="en-AU" baseline="0" smtClean="0"/>
              <a:t>framework except </a:t>
            </a:r>
            <a:r>
              <a:rPr lang="en-AU" baseline="0" dirty="0" smtClean="0"/>
              <a:t>for online learning as it will be explained in the next two slides.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CA03D-9572-4131-9A58-8B1751F9B44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730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You</a:t>
            </a:r>
            <a:r>
              <a:rPr lang="en-AU" baseline="0" dirty="0" smtClean="0"/>
              <a:t> may go to next slide before video finishes.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CA03D-9572-4131-9A58-8B1751F9B44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6977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You</a:t>
            </a:r>
            <a:r>
              <a:rPr lang="en-AU" baseline="0" dirty="0" smtClean="0"/>
              <a:t> may go to next slide before video finishes.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CA03D-9572-4131-9A58-8B1751F9B44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6672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Highlight key</a:t>
            </a:r>
            <a:r>
              <a:rPr lang="en-AU" baseline="0" dirty="0" smtClean="0"/>
              <a:t> points mentioned in previous slide.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CA03D-9572-4131-9A58-8B1751F9B443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0005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Hand out Scavenger Hunt worksheet</a:t>
            </a:r>
            <a:r>
              <a:rPr lang="en-AU" baseline="0" dirty="0" smtClean="0"/>
              <a:t> to students.  Each student should have their own sheet. You will need to help them get online and on the correct page before pairing up and starting the activity.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CA03D-9572-4131-9A58-8B1751F9B443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0887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258" y="2541588"/>
            <a:ext cx="6877321" cy="1601787"/>
          </a:xfrm>
          <a:prstGeom prst="rect">
            <a:avLst/>
          </a:prstGeom>
          <a:solidFill>
            <a:srgbClr val="333C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104900" y="2617788"/>
            <a:ext cx="9144000" cy="9921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AU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MATHEMATICS</a:t>
            </a:r>
            <a:endParaRPr lang="en-AU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137174" y="3452872"/>
            <a:ext cx="9144000" cy="3889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algn="l"/>
            <a:r>
              <a:rPr lang="en-AU" sz="3200" b="1" spc="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1</a:t>
            </a:r>
            <a:endParaRPr lang="en-AU" sz="3200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7819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41FAFC-7FD6-445A-95A1-F8C980C58E23}" type="datetimeFigureOut">
              <a:rPr lang="en-AU" smtClean="0"/>
              <a:t>18/05/2017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9C1292-7C4D-46D5-92F6-06CED47AB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8081831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9C1292-7C4D-46D5-92F6-06CED47AB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078044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80391" y="477077"/>
            <a:ext cx="11168269" cy="5927499"/>
          </a:xfrm>
          <a:prstGeom prst="rect">
            <a:avLst/>
          </a:prstGeom>
          <a:solidFill>
            <a:srgbClr val="ECED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74" y="695735"/>
            <a:ext cx="10598425" cy="87464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374" y="1825625"/>
            <a:ext cx="1059842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17349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80391" y="477077"/>
            <a:ext cx="11168269" cy="5927499"/>
          </a:xfrm>
          <a:prstGeom prst="rect">
            <a:avLst/>
          </a:prstGeom>
          <a:solidFill>
            <a:srgbClr val="ECED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022" y="-966581"/>
            <a:ext cx="2979156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0870" y="3943350"/>
            <a:ext cx="2581275" cy="35433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55374" y="695735"/>
            <a:ext cx="10598425" cy="87464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55374" y="1825625"/>
            <a:ext cx="1059842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87881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9C1292-7C4D-46D5-92F6-06CED47AB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0329327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9C1292-7C4D-46D5-92F6-06CED47AB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6110731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41FAFC-7FD6-445A-95A1-F8C980C58E23}" type="datetimeFigureOut">
              <a:rPr lang="en-AU" smtClean="0"/>
              <a:t>18/05/2017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9C1292-7C4D-46D5-92F6-06CED47AB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934882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41FAFC-7FD6-445A-95A1-F8C980C58E23}" type="datetimeFigureOut">
              <a:rPr lang="en-AU" smtClean="0"/>
              <a:t>18/05/2017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9C1292-7C4D-46D5-92F6-06CED47AB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9122110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9C1292-7C4D-46D5-92F6-06CED47AB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359318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9C1292-7C4D-46D5-92F6-06CED47AB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2259303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0"/>
            <a:ext cx="12192000" cy="4652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328314" cy="46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4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lAl28d6tbko" TargetMode="Externa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lAl28d6tbko" TargetMode="Externa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04900" y="2763262"/>
            <a:ext cx="9144000" cy="992187"/>
          </a:xfrm>
        </p:spPr>
        <p:txBody>
          <a:bodyPr/>
          <a:lstStyle/>
          <a:p>
            <a:r>
              <a:rPr lang="en-AU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MATHEMATICS</a:t>
            </a:r>
            <a:endParaRPr lang="en-AU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37174" y="3432090"/>
            <a:ext cx="9144000" cy="388937"/>
          </a:xfrm>
        </p:spPr>
        <p:txBody>
          <a:bodyPr/>
          <a:lstStyle/>
          <a:p>
            <a:r>
              <a:rPr lang="en-AU" b="1" spc="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1</a:t>
            </a:r>
            <a:endParaRPr lang="en-AU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8685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2" y="473996"/>
            <a:ext cx="9398862" cy="5942948"/>
          </a:xfrm>
        </p:spPr>
      </p:pic>
    </p:spTree>
    <p:extLst>
      <p:ext uri="{BB962C8B-B14F-4D97-AF65-F5344CB8AC3E}">
        <p14:creationId xmlns:p14="http://schemas.microsoft.com/office/powerpoint/2010/main" val="3523687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136" y="469087"/>
            <a:ext cx="5931714" cy="59317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Course Page Scavenger Hunt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Now it’s time for you to explore the online learning page.</a:t>
            </a:r>
          </a:p>
          <a:p>
            <a:r>
              <a:rPr lang="en-AU" dirty="0"/>
              <a:t>Working with a partner, answer the questions on the Scavenger </a:t>
            </a:r>
            <a:r>
              <a:rPr lang="en-AU" dirty="0" smtClean="0"/>
              <a:t>Hunt worksheet.</a:t>
            </a:r>
            <a:endParaRPr lang="en-AU" dirty="0"/>
          </a:p>
          <a:p>
            <a:r>
              <a:rPr lang="en-AU" dirty="0"/>
              <a:t>You will both need to be logged into your account when completing the online tasks as all online activity is monitored and recorded for your engagement/participation mark.</a:t>
            </a:r>
          </a:p>
          <a:p>
            <a:r>
              <a:rPr lang="en-AU" dirty="0"/>
              <a:t>If you need help, ask </a:t>
            </a:r>
            <a:r>
              <a:rPr lang="en-AU" dirty="0" smtClean="0"/>
              <a:t>your </a:t>
            </a:r>
            <a:r>
              <a:rPr lang="en-AU" dirty="0"/>
              <a:t>teacher.  </a:t>
            </a:r>
          </a:p>
          <a:p>
            <a:r>
              <a:rPr lang="en-AU" dirty="0" smtClean="0"/>
              <a:t>Good luck!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65882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3A447F"/>
                </a:solidFill>
              </a:rPr>
              <a:t>Teacher Introduction</a:t>
            </a:r>
            <a:endParaRPr lang="en-AU" dirty="0">
              <a:solidFill>
                <a:srgbClr val="3A447F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552" y="1825625"/>
            <a:ext cx="6690345" cy="4351338"/>
          </a:xfrm>
        </p:spPr>
      </p:pic>
    </p:spTree>
    <p:extLst>
      <p:ext uri="{BB962C8B-B14F-4D97-AF65-F5344CB8AC3E}">
        <p14:creationId xmlns:p14="http://schemas.microsoft.com/office/powerpoint/2010/main" val="17985831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3A447F"/>
                </a:solidFill>
              </a:rPr>
              <a:t>Mathematics Courses offered</a:t>
            </a:r>
            <a:endParaRPr lang="en-AU" dirty="0">
              <a:solidFill>
                <a:srgbClr val="3A447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Fundamental Maths Unit 1 &amp; 2</a:t>
            </a:r>
          </a:p>
          <a:p>
            <a:pPr marL="457200" lvl="1" indent="0">
              <a:buNone/>
            </a:pPr>
            <a:r>
              <a:rPr lang="en-US" sz="2000" dirty="0"/>
              <a:t>Fundamental Mathematics has been designed to cater for students to develop strong numeracy skills across areas of mathematics that have links to tertiary studies with a “business” focus or to studies where strength in numeracy opens up a range of opportunities</a:t>
            </a:r>
            <a:r>
              <a:rPr lang="en-US" sz="2000" dirty="0" smtClean="0"/>
              <a:t>.</a:t>
            </a:r>
            <a:endParaRPr lang="en-AU" sz="2000" dirty="0" smtClean="0"/>
          </a:p>
          <a:p>
            <a:r>
              <a:rPr lang="en-AU" dirty="0" smtClean="0"/>
              <a:t>Mathematics Unit 1 &amp; 2</a:t>
            </a:r>
          </a:p>
          <a:p>
            <a:pPr marL="457200" lvl="1" indent="0">
              <a:buNone/>
            </a:pPr>
            <a:r>
              <a:rPr lang="en-US" sz="2000" dirty="0" smtClean="0"/>
              <a:t>Mathematics </a:t>
            </a:r>
            <a:r>
              <a:rPr lang="en-US" sz="2000" dirty="0"/>
              <a:t>has been designed to cater for a wide range of student needs and is a prerequisite for </a:t>
            </a:r>
            <a:r>
              <a:rPr lang="en-US" sz="2000" dirty="0" smtClean="0"/>
              <a:t>some </a:t>
            </a:r>
            <a:r>
              <a:rPr lang="en-US" sz="2000" dirty="0"/>
              <a:t>University courses. The subject will provide students with a broad range of mathematical knowledge and skills which will prepare students for a variety of University courses</a:t>
            </a:r>
            <a:r>
              <a:rPr lang="en-US" sz="2000" dirty="0" smtClean="0"/>
              <a:t>.</a:t>
            </a:r>
            <a:endParaRPr lang="en-AU" dirty="0" smtClean="0"/>
          </a:p>
          <a:p>
            <a:r>
              <a:rPr lang="en-AU" dirty="0" smtClean="0"/>
              <a:t>Advanced Maths Unit 1 &amp; 2 (must be studied with Mathematics 1 &amp; 2)</a:t>
            </a:r>
          </a:p>
          <a:p>
            <a:pPr marL="457200" lvl="1" indent="0">
              <a:buNone/>
            </a:pPr>
            <a:r>
              <a:rPr lang="en-US" sz="2000" dirty="0"/>
              <a:t>Those students who wish to undertake tertiary courses involving a significant amount of Mathematics should take Advanced Mathematics in conjunction with </a:t>
            </a:r>
            <a:r>
              <a:rPr lang="en-US" sz="2000" dirty="0" smtClean="0"/>
              <a:t>Mathematics. 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74709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Diagnostic Test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55373" y="1434856"/>
            <a:ext cx="10598426" cy="4351338"/>
          </a:xfrm>
        </p:spPr>
        <p:txBody>
          <a:bodyPr/>
          <a:lstStyle/>
          <a:p>
            <a:r>
              <a:rPr lang="en-AU" dirty="0" smtClean="0"/>
              <a:t>Used to measure prior knowledge</a:t>
            </a:r>
          </a:p>
          <a:p>
            <a:r>
              <a:rPr lang="en-AU" dirty="0" smtClean="0"/>
              <a:t>Content includes pre-requisite knowledge of algebra, geometry, and number skills as well as skills that will be taught in the course.</a:t>
            </a:r>
          </a:p>
          <a:p>
            <a:r>
              <a:rPr lang="en-AU" dirty="0" smtClean="0"/>
              <a:t>Test will take 40 minutes</a:t>
            </a:r>
          </a:p>
          <a:p>
            <a:r>
              <a:rPr lang="en-AU" dirty="0" smtClean="0"/>
              <a:t>No calculator</a:t>
            </a:r>
          </a:p>
          <a:p>
            <a:r>
              <a:rPr lang="en-AU" dirty="0" smtClean="0"/>
              <a:t>Multiple choice and short answer.</a:t>
            </a:r>
          </a:p>
          <a:p>
            <a:r>
              <a:rPr lang="en-AU" dirty="0" smtClean="0"/>
              <a:t>Grade does not count towards overall result</a:t>
            </a:r>
          </a:p>
          <a:p>
            <a:r>
              <a:rPr lang="en-AU" dirty="0" smtClean="0"/>
              <a:t>Only complete questions you know and understand.</a:t>
            </a:r>
          </a:p>
          <a:p>
            <a:r>
              <a:rPr lang="en-AU" dirty="0" smtClean="0"/>
              <a:t>Try your best as additional work (the adaptive task) will be assigned to students who perform poorly.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66191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Assessments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373" y="1466117"/>
            <a:ext cx="10598426" cy="4351338"/>
          </a:xfrm>
        </p:spPr>
        <p:txBody>
          <a:bodyPr/>
          <a:lstStyle/>
          <a:p>
            <a:r>
              <a:rPr lang="en-AU" dirty="0" smtClean="0"/>
              <a:t>Engagement/Participation </a:t>
            </a:r>
            <a:r>
              <a:rPr lang="en-AU" dirty="0"/>
              <a:t>(ongoing) – 10% </a:t>
            </a:r>
            <a:endParaRPr lang="en-AU" dirty="0" smtClean="0"/>
          </a:p>
          <a:p>
            <a:r>
              <a:rPr lang="en-AU" dirty="0" smtClean="0"/>
              <a:t>Progress Test– </a:t>
            </a:r>
            <a:r>
              <a:rPr lang="en-AU" dirty="0"/>
              <a:t>5</a:t>
            </a:r>
            <a:r>
              <a:rPr lang="en-AU" dirty="0" smtClean="0"/>
              <a:t>%</a:t>
            </a:r>
          </a:p>
          <a:p>
            <a:r>
              <a:rPr lang="en-AU" dirty="0"/>
              <a:t>Language Task – 5%</a:t>
            </a:r>
          </a:p>
          <a:p>
            <a:r>
              <a:rPr lang="en-AU" dirty="0" smtClean="0"/>
              <a:t>Study </a:t>
            </a:r>
            <a:r>
              <a:rPr lang="en-AU" dirty="0"/>
              <a:t>Area Tests – </a:t>
            </a:r>
            <a:r>
              <a:rPr lang="en-AU" dirty="0" smtClean="0"/>
              <a:t>30%</a:t>
            </a:r>
            <a:endParaRPr lang="en-AU" dirty="0"/>
          </a:p>
          <a:p>
            <a:pPr lvl="1"/>
            <a:r>
              <a:rPr lang="en-AU" dirty="0"/>
              <a:t>2</a:t>
            </a:r>
            <a:r>
              <a:rPr lang="en-AU" dirty="0" smtClean="0"/>
              <a:t> </a:t>
            </a:r>
            <a:r>
              <a:rPr lang="en-AU" dirty="0"/>
              <a:t>x 50 minute tests (15% each)</a:t>
            </a:r>
          </a:p>
          <a:p>
            <a:pPr lvl="1"/>
            <a:r>
              <a:rPr lang="en-AU" dirty="0"/>
              <a:t>Tests will include multiple choice and problem based </a:t>
            </a:r>
            <a:r>
              <a:rPr lang="en-AU" dirty="0" smtClean="0"/>
              <a:t>questions</a:t>
            </a:r>
          </a:p>
          <a:p>
            <a:r>
              <a:rPr lang="en-AU" dirty="0"/>
              <a:t>Group Task – </a:t>
            </a:r>
            <a:r>
              <a:rPr lang="en-AU" dirty="0" smtClean="0"/>
              <a:t>20%</a:t>
            </a:r>
            <a:endParaRPr lang="en-AU" dirty="0"/>
          </a:p>
          <a:p>
            <a:pPr lvl="1"/>
            <a:r>
              <a:rPr lang="en-AU" dirty="0"/>
              <a:t>Two 1 hour supervised group sessions and a 1 hour supervised individual </a:t>
            </a:r>
            <a:r>
              <a:rPr lang="en-AU" dirty="0" smtClean="0"/>
              <a:t>session</a:t>
            </a:r>
            <a:endParaRPr lang="en-AU" dirty="0"/>
          </a:p>
          <a:p>
            <a:r>
              <a:rPr lang="en-AU" dirty="0" smtClean="0"/>
              <a:t>Exam </a:t>
            </a:r>
            <a:r>
              <a:rPr lang="en-AU" dirty="0"/>
              <a:t>– 30%</a:t>
            </a:r>
          </a:p>
          <a:p>
            <a:pPr lvl="1"/>
            <a:r>
              <a:rPr lang="en-AU" dirty="0"/>
              <a:t>2 hour exam + 15 minutes reading time</a:t>
            </a:r>
          </a:p>
          <a:p>
            <a:pPr lvl="1"/>
            <a:endParaRPr lang="en-AU" i="1" dirty="0" smtClean="0"/>
          </a:p>
        </p:txBody>
      </p:sp>
    </p:spTree>
    <p:extLst>
      <p:ext uri="{BB962C8B-B14F-4D97-AF65-F5344CB8AC3E}">
        <p14:creationId xmlns:p14="http://schemas.microsoft.com/office/powerpoint/2010/main" val="42867978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Course Frameworks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Learner progression</a:t>
            </a:r>
          </a:p>
          <a:p>
            <a:r>
              <a:rPr lang="en-AU" dirty="0" smtClean="0"/>
              <a:t>Assessment as, for, and of learning</a:t>
            </a:r>
          </a:p>
          <a:p>
            <a:r>
              <a:rPr lang="en-AU" dirty="0" smtClean="0"/>
              <a:t>Graduate attributes</a:t>
            </a:r>
          </a:p>
          <a:p>
            <a:r>
              <a:rPr lang="en-AU" dirty="0" smtClean="0"/>
              <a:t>Integration of language skills and outcomes</a:t>
            </a:r>
          </a:p>
          <a:p>
            <a:r>
              <a:rPr lang="en-AU" dirty="0" smtClean="0"/>
              <a:t>Engagement/participation in group activities, investigations, and discussions</a:t>
            </a:r>
          </a:p>
          <a:p>
            <a:r>
              <a:rPr lang="en-AU" dirty="0" smtClean="0"/>
              <a:t>Online learning enhancement (blended learning) …</a:t>
            </a:r>
          </a:p>
        </p:txBody>
      </p:sp>
    </p:spTree>
    <p:extLst>
      <p:ext uri="{BB962C8B-B14F-4D97-AF65-F5344CB8AC3E}">
        <p14:creationId xmlns:p14="http://schemas.microsoft.com/office/powerpoint/2010/main" val="12916860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Blended Learning?</a:t>
            </a:r>
            <a:endParaRPr lang="en-AU" dirty="0"/>
          </a:p>
        </p:txBody>
      </p:sp>
      <p:pic>
        <p:nvPicPr>
          <p:cNvPr id="4" name="lAl28d6tbko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758462" y="1583852"/>
            <a:ext cx="7922601" cy="445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47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Blended Learning?</a:t>
            </a:r>
            <a:endParaRPr lang="en-AU" dirty="0"/>
          </a:p>
        </p:txBody>
      </p:sp>
      <p:pic>
        <p:nvPicPr>
          <p:cNvPr id="4" name="lAl28d6tbko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758462" y="1583852"/>
            <a:ext cx="7922601" cy="4456463"/>
          </a:xfrm>
          <a:prstGeom prst="rect">
            <a:avLst/>
          </a:prstGeom>
        </p:spPr>
      </p:pic>
      <p:sp>
        <p:nvSpPr>
          <p:cNvPr id="3" name="Multiply 2"/>
          <p:cNvSpPr/>
          <p:nvPr/>
        </p:nvSpPr>
        <p:spPr>
          <a:xfrm>
            <a:off x="3077936" y="1820636"/>
            <a:ext cx="5788478" cy="4016828"/>
          </a:xfrm>
          <a:prstGeom prst="mathMultiply">
            <a:avLst/>
          </a:prstGeom>
          <a:solidFill>
            <a:srgbClr val="3A447F"/>
          </a:solidFill>
          <a:ln>
            <a:solidFill>
              <a:srgbClr val="33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76764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Blended Learning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/>
              <a:t>Pre-class: (prepares for the next lesson)  This may include vocabulary, preparing notes, completing questions for necessary pre-requisite knowledge</a:t>
            </a:r>
            <a:r>
              <a:rPr lang="en-AU" sz="2400" dirty="0" smtClean="0"/>
              <a:t>.</a:t>
            </a:r>
            <a:endParaRPr lang="en-AU" sz="2400" dirty="0"/>
          </a:p>
          <a:p>
            <a:r>
              <a:rPr lang="en-AU" sz="2400" dirty="0"/>
              <a:t>In class: (delivery of new content) Outcomes for the lesson are listed with suggested classroom activities.  Lesson begins with a follow-up from previous lesson and the pre-class </a:t>
            </a:r>
            <a:r>
              <a:rPr lang="en-AU" sz="2400" dirty="0" smtClean="0"/>
              <a:t>activity.</a:t>
            </a:r>
            <a:endParaRPr lang="en-AU" sz="2400" dirty="0"/>
          </a:p>
          <a:p>
            <a:r>
              <a:rPr lang="en-AU" sz="2400" dirty="0"/>
              <a:t>Post-class: (consolidation and practice of knowledge) Assigned by the teacher and may include textbook homework, online quiz, worksheets, forums, etc.</a:t>
            </a:r>
          </a:p>
          <a:p>
            <a:endParaRPr lang="en-AU" sz="2400" dirty="0" smtClean="0"/>
          </a:p>
          <a:p>
            <a:pPr marL="0" indent="0" algn="ctr">
              <a:buNone/>
            </a:pPr>
            <a:r>
              <a:rPr lang="en-AU" sz="2400" b="1" dirty="0" smtClean="0"/>
              <a:t>It is essential to complete pre-class tasks before each lesson, as it is assumed knowledge and the starting point for the next lesson.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31725654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Franklin Gothic Book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661</Words>
  <Application>Microsoft Office PowerPoint</Application>
  <PresentationFormat>Widescreen</PresentationFormat>
  <Paragraphs>67</Paragraphs>
  <Slides>11</Slides>
  <Notes>8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Franklin Gothic Book</vt:lpstr>
      <vt:lpstr>Franklin Gothic Demi Cond</vt:lpstr>
      <vt:lpstr>Office Theme</vt:lpstr>
      <vt:lpstr>MATHEMATICS</vt:lpstr>
      <vt:lpstr>Teacher Introduction</vt:lpstr>
      <vt:lpstr>Mathematics Courses offered</vt:lpstr>
      <vt:lpstr>Diagnostic Test</vt:lpstr>
      <vt:lpstr>Assessments</vt:lpstr>
      <vt:lpstr>Course Frameworks</vt:lpstr>
      <vt:lpstr>What is Blended Learning?</vt:lpstr>
      <vt:lpstr>What is Blended Learning?</vt:lpstr>
      <vt:lpstr>Blended Learning</vt:lpstr>
      <vt:lpstr>PowerPoint Presentation</vt:lpstr>
      <vt:lpstr>Course Page Scavenger Hunt</vt:lpstr>
    </vt:vector>
  </TitlesOfParts>
  <Company>Monash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Vy Tran</dc:creator>
  <cp:lastModifiedBy>Jacqueline Trebilco</cp:lastModifiedBy>
  <cp:revision>27</cp:revision>
  <dcterms:created xsi:type="dcterms:W3CDTF">2017-04-03T22:11:44Z</dcterms:created>
  <dcterms:modified xsi:type="dcterms:W3CDTF">2017-05-18T05:44:06Z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668FA83A-F097-4B1C-8477-3B156A8E6753</vt:lpwstr>
  </property>
  <property fmtid="{D5CDD505-2E9C-101B-9397-08002B2CF9AE}" pid="3" name="ArticulatePath">
    <vt:lpwstr>Presentation1</vt:lpwstr>
  </property>
</Properties>
</file>