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5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24/01/2018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572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870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1412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180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9308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47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444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20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012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042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7037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511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35066" y="14326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Unit 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spreadsheet software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Guides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22194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  <p:sldLayoutId id="2147483653" r:id="rId15"/>
    <p:sldLayoutId id="2147483652" r:id="rId16"/>
    <p:sldLayoutId id="2147483657" r:id="rId17"/>
    <p:sldLayoutId id="2147483654" r:id="rId18"/>
    <p:sldLayoutId id="2147483655" r:id="rId19"/>
    <p:sldLayoutId id="2147483656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Spreadsheet software</a:t>
            </a: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features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9593449" cy="166452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Falcon Fashions</a:t>
            </a:r>
          </a:p>
          <a:p>
            <a:pPr marL="0" indent="0">
              <a:buNone/>
            </a:pPr>
            <a:r>
              <a:rPr lang="en-AU" dirty="0" smtClean="0"/>
              <a:t>Errors are occurring because the cell reference for commission rate is changing.</a:t>
            </a:r>
          </a:p>
          <a:p>
            <a:pPr marL="0" indent="0">
              <a:buNone/>
            </a:pPr>
            <a:r>
              <a:rPr lang="en-AU" dirty="0" smtClean="0"/>
              <a:t>But this cell reference needs to stay the same (B8) when the formula is copied.</a:t>
            </a:r>
          </a:p>
          <a:p>
            <a:pPr marL="0" indent="0">
              <a:buNone/>
            </a:pPr>
            <a:r>
              <a:rPr lang="en-AU" dirty="0" smtClean="0"/>
              <a:t>This can be achieved by using absolute cell referencing.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3929951" y="3623671"/>
            <a:ext cx="4257675" cy="31242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Absolute cell referencing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6791417" y="4998128"/>
            <a:ext cx="870012" cy="42612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 flipH="1">
            <a:off x="6181344" y="5361851"/>
            <a:ext cx="737483" cy="12126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906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9593449" cy="194799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Absolute cell references are cell references that </a:t>
            </a:r>
            <a:r>
              <a:rPr lang="en-AU" u="sng" dirty="0" smtClean="0"/>
              <a:t>do not change</a:t>
            </a:r>
            <a:r>
              <a:rPr lang="en-AU" dirty="0" smtClean="0"/>
              <a:t> when a formula is copied using the fill handle.</a:t>
            </a:r>
          </a:p>
          <a:p>
            <a:pPr marL="0" indent="0">
              <a:buNone/>
            </a:pPr>
            <a:r>
              <a:rPr lang="en-AU" dirty="0" smtClean="0"/>
              <a:t>To make a cell reference absolute we added dollar signs ($) to the cell reference in the formula.</a:t>
            </a:r>
          </a:p>
          <a:p>
            <a:pPr marL="0" indent="0">
              <a:buNone/>
            </a:pPr>
            <a:r>
              <a:rPr lang="en-AU" dirty="0" smtClean="0"/>
              <a:t>In this situation, we need cell B8 to be absolute while cell B2 is to be relative.</a:t>
            </a:r>
          </a:p>
          <a:p>
            <a:pPr marL="0" indent="0">
              <a:buNone/>
            </a:pPr>
            <a:r>
              <a:rPr lang="en-AU" b="1" dirty="0" smtClean="0"/>
              <a:t>Why?</a:t>
            </a:r>
            <a:endParaRPr lang="en-AU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262065" y="3904425"/>
            <a:ext cx="4343207" cy="213510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Absolute cell referencing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14" y="3836114"/>
            <a:ext cx="4610100" cy="2171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28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5184455" cy="412088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AU" b="1" dirty="0" smtClean="0"/>
              <a:t>Download </a:t>
            </a:r>
            <a:r>
              <a:rPr lang="en-AU" dirty="0" smtClean="0"/>
              <a:t>the absolute and relative workbook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Complete </a:t>
            </a:r>
            <a:r>
              <a:rPr lang="en-AU" dirty="0" smtClean="0"/>
              <a:t>all the tasks on the three worksheets.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US" b="1" dirty="0" smtClean="0"/>
              <a:t>Think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Think of the advantages of using the fill handle when building a spreadsheet</a:t>
            </a:r>
            <a:r>
              <a:rPr lang="en-US" dirty="0" smtClean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Pair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Discuss the advantages with the students around you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Share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Report your group's advantages to the class.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596499" y="1782761"/>
            <a:ext cx="4259015" cy="23149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Activity: absolute and relative cell referencing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1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useful feature of spreadsheet software is the sort feature.</a:t>
            </a:r>
          </a:p>
          <a:p>
            <a:pPr marL="0" indent="0">
              <a:buNone/>
            </a:pPr>
            <a:r>
              <a:rPr lang="en-AU" dirty="0"/>
              <a:t>Data can be sorted </a:t>
            </a:r>
            <a:r>
              <a:rPr lang="en-AU" dirty="0" smtClean="0"/>
              <a:t>into </a:t>
            </a:r>
            <a:r>
              <a:rPr lang="en-AU" dirty="0"/>
              <a:t>alphabetical or numerical order by any column</a:t>
            </a:r>
            <a:r>
              <a:rPr lang="en-AU" dirty="0" smtClean="0"/>
              <a:t>.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There are a number of ways data can be sorted.</a:t>
            </a:r>
          </a:p>
          <a:p>
            <a:r>
              <a:rPr lang="en-AU" dirty="0" smtClean="0"/>
              <a:t>Data within one column can be sorted</a:t>
            </a:r>
          </a:p>
          <a:p>
            <a:r>
              <a:rPr lang="en-AU" dirty="0" smtClean="0"/>
              <a:t>Data within multiple columns can be sorted based upon the values of one column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Sort icon can be found on the Data </a:t>
            </a:r>
            <a:r>
              <a:rPr lang="en-AU" dirty="0" smtClean="0"/>
              <a:t>menu.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12709" r="127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sort the Age column only.</a:t>
            </a:r>
          </a:p>
          <a:p>
            <a:pPr marL="0" indent="0">
              <a:buNone/>
            </a:pP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Select</a:t>
            </a:r>
            <a:r>
              <a:rPr lang="en-AU" dirty="0" smtClean="0"/>
              <a:t> the column to be sorted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Select </a:t>
            </a:r>
            <a:r>
              <a:rPr lang="en-AU" dirty="0" smtClean="0"/>
              <a:t>Data &gt; Sort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Age &gt; Values &gt; Smallest to Largest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</a:t>
            </a:r>
            <a:r>
              <a:rPr lang="en-AU" dirty="0" smtClean="0"/>
              <a:t> OK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11053" r="110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sort the Age column only.</a:t>
            </a:r>
          </a:p>
          <a:p>
            <a:pPr marL="0" indent="0">
              <a:buNone/>
            </a:pP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Select</a:t>
            </a:r>
            <a:r>
              <a:rPr lang="en-AU" dirty="0" smtClean="0"/>
              <a:t> the column to be sorted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Select </a:t>
            </a:r>
            <a:r>
              <a:rPr lang="en-AU" dirty="0" smtClean="0"/>
              <a:t>Data &gt; Sort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Age &gt; Values &gt; Smallest to Largest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</a:t>
            </a:r>
            <a:r>
              <a:rPr lang="en-AU" dirty="0" smtClean="0"/>
              <a:t> OK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data in the Age column is now sorted.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Problem</a:t>
            </a:r>
            <a:endParaRPr lang="en-AU" b="1" dirty="0"/>
          </a:p>
          <a:p>
            <a:pPr marL="0" indent="0">
              <a:buNone/>
            </a:pPr>
            <a:r>
              <a:rPr lang="en-AU" dirty="0"/>
              <a:t>T</a:t>
            </a:r>
            <a:r>
              <a:rPr lang="en-AU" dirty="0" smtClean="0"/>
              <a:t>he Age in each row no longer matches the other data in the same row.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e.g. Brendan Conway is not 1.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46499" y="1782761"/>
            <a:ext cx="4741185" cy="41518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326880" y="1938528"/>
            <a:ext cx="758952" cy="4005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0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sort all of the columns by the value in the Age column.</a:t>
            </a:r>
          </a:p>
          <a:p>
            <a:pPr marL="0" indent="0">
              <a:buNone/>
            </a:pP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Select</a:t>
            </a:r>
            <a:r>
              <a:rPr lang="en-AU" dirty="0" smtClean="0"/>
              <a:t> all of the columns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Select </a:t>
            </a:r>
            <a:r>
              <a:rPr lang="en-AU" dirty="0" smtClean="0"/>
              <a:t>Data &gt; Sort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Age &gt; Values &gt; Smallest to Largest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</a:t>
            </a:r>
            <a:r>
              <a:rPr lang="en-AU" dirty="0" smtClean="0"/>
              <a:t> OK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78353" y="1782761"/>
            <a:ext cx="4652657" cy="408743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sort all of the columns by the value in the Age column.</a:t>
            </a:r>
          </a:p>
          <a:p>
            <a:pPr marL="0" indent="0">
              <a:buNone/>
            </a:pP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Select</a:t>
            </a:r>
            <a:r>
              <a:rPr lang="en-AU" dirty="0" smtClean="0"/>
              <a:t> all of the columns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Select </a:t>
            </a:r>
            <a:r>
              <a:rPr lang="en-AU" dirty="0" smtClean="0"/>
              <a:t>Data &gt; Sort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Age &gt; Values &gt; Smallest to Largest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</a:t>
            </a:r>
            <a:r>
              <a:rPr lang="en-AU" dirty="0" smtClean="0"/>
              <a:t> OK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Now the data in every column is sorted based upon the Age.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But each row of related data is still kept together.</a:t>
            </a:r>
          </a:p>
          <a:p>
            <a:pPr marL="0" indent="0">
              <a:buNone/>
            </a:pPr>
            <a:r>
              <a:rPr lang="en-AU" dirty="0" smtClean="0"/>
              <a:t>e.g. Lucy Pope is 1.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205427" y="1782761"/>
            <a:ext cx="4625656" cy="40787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2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now sort the data by two columns – Post Code and Last (name).</a:t>
            </a:r>
          </a:p>
          <a:p>
            <a:pPr marL="0" indent="0">
              <a:buNone/>
            </a:pP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Select</a:t>
            </a:r>
            <a:r>
              <a:rPr lang="en-AU" dirty="0" smtClean="0"/>
              <a:t> all of the columns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Select </a:t>
            </a:r>
            <a:r>
              <a:rPr lang="en-AU" dirty="0" smtClean="0"/>
              <a:t>Data &gt; Sort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Post Code &gt; Values &gt; Smallest to Largest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 </a:t>
            </a:r>
            <a:r>
              <a:rPr lang="en-AU" dirty="0" smtClean="0"/>
              <a:t>Add Level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Last &gt; Values &gt; A to Z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</a:t>
            </a:r>
            <a:r>
              <a:rPr lang="en-AU" dirty="0" smtClean="0"/>
              <a:t> OK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13305" r="133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0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now sort the data by two columns – Post Code and Last (name).</a:t>
            </a:r>
          </a:p>
          <a:p>
            <a:pPr marL="0" indent="0">
              <a:buNone/>
            </a:pPr>
            <a:endParaRPr lang="en-AU" dirty="0" smtClean="0"/>
          </a:p>
          <a:p>
            <a:pPr marL="342900" indent="-342900">
              <a:buAutoNum type="arabicPeriod"/>
            </a:pPr>
            <a:r>
              <a:rPr lang="en-AU" b="1" dirty="0" smtClean="0"/>
              <a:t>Select</a:t>
            </a:r>
            <a:r>
              <a:rPr lang="en-AU" dirty="0" smtClean="0"/>
              <a:t> all of the columns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Select </a:t>
            </a:r>
            <a:r>
              <a:rPr lang="en-AU" dirty="0" smtClean="0"/>
              <a:t>Data &gt; Sort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Post Code &gt; Values &gt; Smallest to Largest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 </a:t>
            </a:r>
            <a:r>
              <a:rPr lang="en-AU" dirty="0" smtClean="0"/>
              <a:t>Add Level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Sort by </a:t>
            </a:r>
            <a:r>
              <a:rPr lang="en-AU" dirty="0" smtClean="0"/>
              <a:t>Last &gt; Values &gt; A to Z</a:t>
            </a:r>
          </a:p>
          <a:p>
            <a:pPr marL="342900" indent="-342900">
              <a:buAutoNum type="arabicPeriod"/>
            </a:pPr>
            <a:r>
              <a:rPr lang="en-AU" b="1" dirty="0" smtClean="0"/>
              <a:t>Click</a:t>
            </a:r>
            <a:r>
              <a:rPr lang="en-AU" dirty="0" smtClean="0"/>
              <a:t> OK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All of the students from Post Code 1353 appear first, and these students are sorted into alphabetical order by surname.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13310" r="1331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9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27526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When writing a formula there are advantages in writing the cell reference into the formula rather than the value in each cell.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=A4+A5 rather than =300+500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Discuss</a:t>
            </a:r>
            <a:r>
              <a:rPr lang="en-AU" dirty="0" smtClean="0"/>
              <a:t> the advantages of using cell references.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75687" y="1782761"/>
            <a:ext cx="4817160" cy="27526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6"/>
            <a:ext cx="9764000" cy="955502"/>
          </a:xfrm>
        </p:spPr>
        <p:txBody>
          <a:bodyPr/>
          <a:lstStyle/>
          <a:p>
            <a:r>
              <a:rPr lang="en-AU" dirty="0" smtClean="0"/>
              <a:t>Cell references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2707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Complete the Sorting activity posted on </a:t>
            </a:r>
            <a:r>
              <a:rPr lang="en-US" dirty="0" err="1" smtClean="0"/>
              <a:t>elearn</a:t>
            </a:r>
            <a:r>
              <a:rPr lang="en-US" dirty="0" smtClean="0"/>
              <a:t>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236207" y="1787044"/>
            <a:ext cx="3973127" cy="42664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Activity: Sorting 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810193"/>
            <a:ext cx="9765598" cy="1253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Cell protection </a:t>
            </a:r>
            <a:r>
              <a:rPr lang="en-US" dirty="0" smtClean="0"/>
              <a:t>involves locking cells, so a user is unable to access the cell and make changes to the contents of the cell.</a:t>
            </a:r>
          </a:p>
          <a:p>
            <a:pPr marL="0" indent="0">
              <a:buNone/>
            </a:pPr>
            <a:r>
              <a:rPr lang="en-US" dirty="0" smtClean="0"/>
              <a:t>Cell protection is mostly used to lock cells that contain a formula to stop the user accidently deleting the formula.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3429097" y="3266098"/>
            <a:ext cx="5431536" cy="31888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65598" cy="955502"/>
          </a:xfrm>
        </p:spPr>
        <p:txBody>
          <a:bodyPr/>
          <a:lstStyle/>
          <a:p>
            <a:r>
              <a:rPr lang="en-AU" dirty="0" smtClean="0"/>
              <a:t>Cell protection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810193"/>
            <a:ext cx="4974142" cy="43409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user can still see the values stored in the cells, but they are unable to edit or delete the contents in each cell.</a:t>
            </a:r>
          </a:p>
          <a:p>
            <a:pPr marL="0" indent="0">
              <a:buNone/>
            </a:pPr>
            <a:r>
              <a:rPr lang="en-US" dirty="0" smtClean="0"/>
              <a:t>Cell protection can be turned on or off.</a:t>
            </a:r>
          </a:p>
          <a:p>
            <a:pPr marL="0" indent="0">
              <a:buNone/>
            </a:pPr>
            <a:r>
              <a:rPr lang="en-US" dirty="0" smtClean="0"/>
              <a:t>This is done using the Protect Sheet icon in the Review menu.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there are a number of tricky steps that need to be completed first, before cell protection will work.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496495" y="1791964"/>
            <a:ext cx="3580194" cy="435918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8814623" cy="955502"/>
          </a:xfrm>
        </p:spPr>
        <p:txBody>
          <a:bodyPr/>
          <a:lstStyle/>
          <a:p>
            <a:r>
              <a:rPr lang="en-AU" dirty="0" smtClean="0"/>
              <a:t>Cell protection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891272" y="2112264"/>
            <a:ext cx="594360" cy="8321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810194"/>
            <a:ext cx="8814623" cy="9052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complete a tutorial that will go through all the steps required to lock and protect cells.</a:t>
            </a:r>
          </a:p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dirty="0" err="1" smtClean="0"/>
              <a:t>elearn</a:t>
            </a:r>
            <a:r>
              <a:rPr lang="en-US" dirty="0" smtClean="0"/>
              <a:t> and complete the cell protection activity.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5858912" y="2848287"/>
            <a:ext cx="4217776" cy="1934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8814623" cy="955502"/>
          </a:xfrm>
        </p:spPr>
        <p:txBody>
          <a:bodyPr/>
          <a:lstStyle/>
          <a:p>
            <a:r>
              <a:rPr lang="en-AU" dirty="0" smtClean="0"/>
              <a:t>Activity: Cell protection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5" y="2848287"/>
            <a:ext cx="4414259" cy="3030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36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810193"/>
            <a:ext cx="4800407" cy="4426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Complete workbook notes on page </a:t>
            </a:r>
            <a:r>
              <a:rPr lang="en-US" dirty="0" smtClean="0"/>
              <a:t>4: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Absolute cell reference</a:t>
            </a:r>
          </a:p>
          <a:p>
            <a:r>
              <a:rPr lang="en-US" dirty="0"/>
              <a:t>Cell protection</a:t>
            </a:r>
          </a:p>
          <a:p>
            <a:r>
              <a:rPr lang="en-US" dirty="0" smtClean="0"/>
              <a:t>Fill handle</a:t>
            </a:r>
          </a:p>
          <a:p>
            <a:r>
              <a:rPr lang="en-US" dirty="0" smtClean="0"/>
              <a:t>Relative cell reference</a:t>
            </a:r>
          </a:p>
          <a:p>
            <a:r>
              <a:rPr lang="en-US" dirty="0" smtClean="0"/>
              <a:t>Sorting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38" y="1810193"/>
            <a:ext cx="4730611" cy="3145856"/>
          </a:xfr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7" y="721897"/>
            <a:ext cx="9737366" cy="955502"/>
          </a:xfrm>
        </p:spPr>
        <p:txBody>
          <a:bodyPr/>
          <a:lstStyle/>
          <a:p>
            <a:r>
              <a:rPr lang="en-AU" dirty="0"/>
              <a:t>Write workbook 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0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49002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fill handle is a small black square on the bottom right-hand corner of the active cell.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b="1" dirty="0" smtClean="0"/>
              <a:t>fill handle </a:t>
            </a:r>
            <a:r>
              <a:rPr lang="en-AU" dirty="0" smtClean="0"/>
              <a:t>allows the content of one cell to be copied into other cells.</a:t>
            </a:r>
          </a:p>
          <a:p>
            <a:pPr marL="0" indent="0">
              <a:buNone/>
            </a:pPr>
            <a:r>
              <a:rPr lang="en-AU" dirty="0" smtClean="0"/>
              <a:t>It can also be used to extend a series of numbers or dates to other cells on the worksheet.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2154724" y="2605401"/>
            <a:ext cx="2788595" cy="140849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6"/>
            <a:ext cx="8805212" cy="955502"/>
          </a:xfrm>
        </p:spPr>
        <p:txBody>
          <a:bodyPr/>
          <a:lstStyle/>
          <a:p>
            <a:r>
              <a:rPr lang="en-AU" dirty="0" smtClean="0"/>
              <a:t>Fill handle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3877056" y="3529584"/>
            <a:ext cx="274320" cy="292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59" y="1782760"/>
            <a:ext cx="3332511" cy="1627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420" y="3822192"/>
            <a:ext cx="3295650" cy="2114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3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482134" cy="449002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fill handle can also be used to copy formulas from one cell to another.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 the example above Total = Test 1  + Test 2</a:t>
            </a:r>
          </a:p>
          <a:p>
            <a:pPr marL="0" indent="0">
              <a:buNone/>
            </a:pPr>
            <a:r>
              <a:rPr lang="en-AU" dirty="0" smtClean="0"/>
              <a:t>So for Alice the Total in cell D3 will be B3+C3, for Benny Total will equal B4+C4, for Cate it will equal B5+C5, etc.</a:t>
            </a:r>
          </a:p>
          <a:p>
            <a:pPr marL="0" indent="0">
              <a:buNone/>
            </a:pPr>
            <a:r>
              <a:rPr lang="en-AU" dirty="0" smtClean="0"/>
              <a:t>The fill handle can be used to copy the formula into the other cells in the Total column.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3156617" y="2390520"/>
            <a:ext cx="5219287" cy="169027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482134" cy="955502"/>
          </a:xfrm>
        </p:spPr>
        <p:txBody>
          <a:bodyPr/>
          <a:lstStyle/>
          <a:p>
            <a:r>
              <a:rPr lang="en-AU" dirty="0" smtClean="0"/>
              <a:t>Fill handle – copying formulas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6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482134" cy="449002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When using the fill handle to copy a formula, the cell references in the formula will change slightly.</a:t>
            </a:r>
          </a:p>
          <a:p>
            <a:pPr marL="0" indent="0">
              <a:buNone/>
            </a:pPr>
            <a:r>
              <a:rPr lang="en-AU" dirty="0" smtClean="0"/>
              <a:t>The change in the cell reference will depend on if the cell was copied across columns or down rows.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 this example the formula is being copied down rows. As the formula is copied down the row number in each formula changes. </a:t>
            </a:r>
          </a:p>
          <a:p>
            <a:pPr marL="0" indent="0">
              <a:buNone/>
            </a:pPr>
            <a:r>
              <a:rPr lang="en-AU" dirty="0" smtClean="0"/>
              <a:t>This keeps the calculation correct of each Student’s Total.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3324925" y="2865606"/>
            <a:ext cx="5356416" cy="174627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482134" cy="955502"/>
          </a:xfrm>
        </p:spPr>
        <p:txBody>
          <a:bodyPr/>
          <a:lstStyle/>
          <a:p>
            <a:r>
              <a:rPr lang="en-AU" dirty="0" smtClean="0"/>
              <a:t>Fill handle – copying formulas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0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9593449" cy="20485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is an example of a relative cell reference.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Relative cell references </a:t>
            </a:r>
            <a:r>
              <a:rPr lang="en-AU" dirty="0" smtClean="0"/>
              <a:t>are cell references </a:t>
            </a:r>
            <a:r>
              <a:rPr lang="en-AU" u="sng" dirty="0" smtClean="0"/>
              <a:t>that change </a:t>
            </a:r>
            <a:r>
              <a:rPr lang="en-AU" dirty="0" smtClean="0"/>
              <a:t>when a formula is copied using the fill handle. </a:t>
            </a:r>
          </a:p>
          <a:p>
            <a:pPr marL="0" indent="0">
              <a:buNone/>
            </a:pPr>
            <a:r>
              <a:rPr lang="en-AU" dirty="0" smtClean="0"/>
              <a:t>The column letter or row number of the formula changes </a:t>
            </a:r>
            <a:r>
              <a:rPr lang="en-AU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relative*</a:t>
            </a:r>
            <a:r>
              <a:rPr lang="en-AU" dirty="0" smtClean="0"/>
              <a:t> to the location of the original cell.</a:t>
            </a:r>
          </a:p>
          <a:p>
            <a:pPr marL="0" indent="0">
              <a:buNone/>
            </a:pPr>
            <a:r>
              <a:rPr lang="en-AU" dirty="0" smtClean="0"/>
              <a:t>By default all cell references in spreadsheet software are relative.</a:t>
            </a:r>
            <a:endParaRPr lang="en-AU" dirty="0"/>
          </a:p>
          <a:p>
            <a:pPr marL="0" indent="0">
              <a:buNone/>
            </a:pPr>
            <a:r>
              <a:rPr lang="en-AU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*</a:t>
            </a:r>
            <a:r>
              <a:rPr lang="en-A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Find the meaning of the word relative.</a:t>
            </a:r>
            <a:endParaRPr lang="en-A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2425868" y="3959352"/>
            <a:ext cx="7265842" cy="236877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Relative cell referencing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1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9593449" cy="194799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In the example below we wanted the cell references for both Test 1 and Test 2 to change relatively as the formula was copied using the fill handle.</a:t>
            </a:r>
            <a:endParaRPr lang="en-A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AU" dirty="0" smtClean="0"/>
              <a:t>e.g. B3 and C3 to change to B4 AND C4.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But there maybe times where you may not want the formula to change when copied.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2407580" y="4050792"/>
            <a:ext cx="7265842" cy="236877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Absolute cell referencing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9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9593449" cy="1947991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Falcon Fashions</a:t>
            </a:r>
          </a:p>
          <a:p>
            <a:pPr marL="0" indent="0">
              <a:buNone/>
            </a:pPr>
            <a:r>
              <a:rPr lang="en-AU" dirty="0" smtClean="0"/>
              <a:t>Staff at Falcon Fashions receive 10% commission for every dollar of sales made.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spreadsheet below is used to calculate commission $.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4001389" y="3968016"/>
            <a:ext cx="4114800" cy="2209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Absolute cell referencing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7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5" y="1782761"/>
            <a:ext cx="5271899" cy="2150047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Falcon Fashions</a:t>
            </a:r>
          </a:p>
          <a:p>
            <a:pPr marL="0" indent="0">
              <a:buNone/>
            </a:pPr>
            <a:r>
              <a:rPr lang="en-AU" dirty="0" smtClean="0"/>
              <a:t>The formula for Commission $ in cell C2 is =B2*C8.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But when this formula is copied using the fill handle errors occur.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Why are errors occurring?</a:t>
            </a:r>
            <a:endParaRPr lang="en-AU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593448" cy="955502"/>
          </a:xfrm>
        </p:spPr>
        <p:txBody>
          <a:bodyPr/>
          <a:lstStyle/>
          <a:p>
            <a:r>
              <a:rPr lang="en-AU" dirty="0" smtClean="0"/>
              <a:t>Absolute cell referencing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53" y="4123861"/>
            <a:ext cx="3641217" cy="2225188"/>
          </a:xfrm>
          <a:prstGeom prst="rect">
            <a:avLst/>
          </a:prstGeom>
        </p:spPr>
      </p:pic>
      <p:pic>
        <p:nvPicPr>
          <p:cNvPr id="8" name="Picture Placeholder 8"/>
          <p:cNvPicPr>
            <a:picLocks noGrp="1" noChangeAspect="1"/>
          </p:cNvPicPr>
          <p:nvPr>
            <p:ph type="pic" idx="13"/>
          </p:nvPr>
        </p:nvPicPr>
        <p:blipFill rotWithShape="1">
          <a:blip r:embed="rId4"/>
          <a:srcRect l="-1986" t="-34806" r="-1986" b="-34806"/>
          <a:stretch/>
        </p:blipFill>
        <p:spPr>
          <a:xfrm>
            <a:off x="6619272" y="1776694"/>
            <a:ext cx="4211485" cy="51583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53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24"/>
  <p:tag name="ARTICULATE_DESIGN_ID_00_MASTER_170609_1332" val="bySept5s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5804</TotalTime>
  <Words>1103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Unit 1</dc:title>
  <dc:creator>Esther Seow</dc:creator>
  <cp:lastModifiedBy>Esther Seow Soo Yin</cp:lastModifiedBy>
  <cp:revision>191</cp:revision>
  <dcterms:created xsi:type="dcterms:W3CDTF">2017-02-17T00:49:47Z</dcterms:created>
  <dcterms:modified xsi:type="dcterms:W3CDTF">2018-01-24T01:49:14Z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