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83" r:id="rId14"/>
    <p:sldId id="277" r:id="rId15"/>
    <p:sldId id="278" r:id="rId16"/>
    <p:sldId id="279" r:id="rId17"/>
    <p:sldId id="280" r:id="rId18"/>
    <p:sldId id="281" r:id="rId19"/>
    <p:sldId id="282" r:id="rId20"/>
    <p:sldId id="284" r:id="rId21"/>
    <p:sldId id="285" r:id="rId22"/>
    <p:sldId id="288" r:id="rId23"/>
    <p:sldId id="289" r:id="rId24"/>
    <p:sldId id="286" r:id="rId25"/>
    <p:sldId id="287" r:id="rId26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B64"/>
    <a:srgbClr val="3EBEB1"/>
    <a:srgbClr val="66AAB2"/>
    <a:srgbClr val="37AEF0"/>
    <a:srgbClr val="6EB7BF"/>
    <a:srgbClr val="F52D2D"/>
    <a:srgbClr val="004870"/>
    <a:srgbClr val="F55058"/>
    <a:srgbClr val="F77B55"/>
    <a:srgbClr val="353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6B8F3-F8B6-42A2-B2CE-8ED06ABF2FEA}" type="datetimeFigureOut">
              <a:rPr lang="en-AU" smtClean="0"/>
              <a:t>25/01/2018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B1D4F-DE01-49E6-8B31-C61B0F8CCD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248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4C0BC-2B39-46CB-8E01-8823AB94FC7E}" type="datetimeFigureOut">
              <a:rPr lang="en-AU" smtClean="0"/>
              <a:t>25/01/2018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BF7CC-F5F8-4E3E-B75C-5B99E7B9A8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7799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95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MC_Log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" y="267536"/>
            <a:ext cx="2190750" cy="27137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33475" y="3910013"/>
            <a:ext cx="5387975" cy="8985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>
              <a:defRPr lang="en-US" b="1" smtClean="0">
                <a:solidFill>
                  <a:srgbClr val="236B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AU"/>
            </a:lvl5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buNone/>
            </a:pPr>
            <a:r>
              <a:rPr lang="en-US" smtClean="0"/>
              <a:t>Second level</a:t>
            </a:r>
          </a:p>
          <a:p>
            <a:pPr marL="0" lvl="2" indent="0">
              <a:buNone/>
            </a:pPr>
            <a:r>
              <a:rPr lang="en-US" smtClean="0"/>
              <a:t>Third level</a:t>
            </a:r>
          </a:p>
          <a:p>
            <a:pPr marL="0" lvl="3" indent="0">
              <a:buNone/>
            </a:pPr>
            <a:r>
              <a:rPr lang="en-US" smtClean="0"/>
              <a:t>Fourth level</a:t>
            </a:r>
          </a:p>
          <a:p>
            <a:pPr marL="0" lvl="4" indent="0">
              <a:buNone/>
            </a:pPr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1133475" y="1551084"/>
            <a:ext cx="6437586" cy="1938992"/>
          </a:xfrm>
          <a:prstGeom prst="rect">
            <a:avLst/>
          </a:prstGeom>
          <a:noFill/>
          <a:effectLst>
            <a:outerShdw dist="50800" dir="3000000" algn="ctr" rotWithShape="0">
              <a:srgbClr val="236B64"/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en-AU" sz="4400" b="1" cap="all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  <a:p>
            <a:pPr>
              <a:lnSpc>
                <a:spcPts val="4800"/>
              </a:lnSpc>
            </a:pPr>
            <a:r>
              <a:rPr lang="en-AU" sz="4400" b="1" cap="all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  <a:p>
            <a:pPr>
              <a:lnSpc>
                <a:spcPts val="4800"/>
              </a:lnSpc>
            </a:pPr>
            <a:r>
              <a:rPr lang="en-AU" sz="4400" b="1" cap="all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n-AU" sz="4400" b="1" cap="all" baseline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166213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_LargeText_Image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43" y="1731485"/>
            <a:ext cx="7724063" cy="47931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062050" y="1731484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243" y="670620"/>
            <a:ext cx="9754682" cy="938143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062049" y="5008725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062050" y="3370104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pic>
        <p:nvPicPr>
          <p:cNvPr id="9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10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70140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ing_LargeText_Image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43" y="1731485"/>
            <a:ext cx="9754682" cy="47931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243" y="670620"/>
            <a:ext cx="9754682" cy="938143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6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7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38679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95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MC_Logo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" y="267536"/>
            <a:ext cx="2190750" cy="2713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9007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9878" y="721896"/>
            <a:ext cx="4826792" cy="577810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06002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ll tip bar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4" name="Question box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331" y="3528090"/>
            <a:ext cx="695097" cy="695097"/>
          </a:xfrm>
          <a:prstGeom prst="rect">
            <a:avLst/>
          </a:prstGeom>
        </p:spPr>
      </p:pic>
      <p:pic>
        <p:nvPicPr>
          <p:cNvPr id="2" name="Tip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7130" y="1042721"/>
            <a:ext cx="1541776" cy="2462483"/>
          </a:xfrm>
          <a:prstGeom prst="rect">
            <a:avLst/>
          </a:prstGeom>
        </p:spPr>
      </p:pic>
      <p:pic>
        <p:nvPicPr>
          <p:cNvPr id="25" name="Her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63862" y="4370130"/>
            <a:ext cx="987890" cy="18000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0672763" y="1139689"/>
            <a:ext cx="1278989" cy="1899345"/>
          </a:xfrm>
          <a:prstGeom prst="rect">
            <a:avLst/>
          </a:prstGeom>
          <a:noFill/>
          <a:ln w="76200" cmpd="dbl">
            <a:noFill/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1050" b="1" baseline="0">
                <a:solidFill>
                  <a:schemeClr val="tx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INSERT TIP</a:t>
            </a:r>
            <a:endParaRPr lang="en-AU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AU" sz="11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9878" y="721896"/>
            <a:ext cx="4270098" cy="577810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481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tip bar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8247" y="647797"/>
            <a:ext cx="4261759" cy="4724303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508376" y="721896"/>
            <a:ext cx="3993777" cy="3786604"/>
          </a:xfrm>
          <a:prstGeom prst="rect">
            <a:avLst/>
          </a:prstGeom>
          <a:noFill/>
          <a:ln w="76200" cmpd="dbl">
            <a:noFill/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1400" b="1" baseline="0">
                <a:solidFill>
                  <a:schemeClr val="tx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INSERT TIP</a:t>
            </a:r>
            <a:endParaRPr lang="en-AU" dirty="0"/>
          </a:p>
        </p:txBody>
      </p:sp>
      <p:pic>
        <p:nvPicPr>
          <p:cNvPr id="14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08" y="5477907"/>
            <a:ext cx="695097" cy="695097"/>
          </a:xfrm>
          <a:prstGeom prst="rect">
            <a:avLst/>
          </a:prstGeom>
        </p:spPr>
      </p:pic>
      <p:pic>
        <p:nvPicPr>
          <p:cNvPr id="19" name="Her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8829" y="4406554"/>
            <a:ext cx="1187992" cy="178897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AU" sz="11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4201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8696639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96400" y="5299339"/>
            <a:ext cx="1131250" cy="8786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4439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7196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_ w/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8696639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262066" y="4320473"/>
            <a:ext cx="7203968" cy="1765997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AU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54807" y="5283977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0465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nly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262066" y="1854200"/>
            <a:ext cx="9704604" cy="4645801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25169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9878" y="721896"/>
            <a:ext cx="4826792" cy="577810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6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8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9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10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73753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7" orient="horz" pos="2160" userDrawn="1">
          <p15:clr>
            <a:srgbClr val="FBAE40"/>
          </p15:clr>
        </p15:guide>
        <p15:guide id="8" pos="3840" userDrawn="1">
          <p15:clr>
            <a:srgbClr val="FBAE40"/>
          </p15:clr>
        </p15:guide>
        <p15:guide id="9" orient="horz" pos="41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fullscreen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2568" y="165101"/>
            <a:ext cx="10986864" cy="65278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09508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LargeText_Image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43" y="1731485"/>
            <a:ext cx="7724063" cy="47931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062050" y="1731484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243" y="670620"/>
            <a:ext cx="9754682" cy="938143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062049" y="5008725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062050" y="3370104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391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ing_LargeText_Image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43" y="1731485"/>
            <a:ext cx="9754682" cy="47931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243" y="670620"/>
            <a:ext cx="9754682" cy="938143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36808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p bar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6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4" name="Question box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331" y="3528090"/>
            <a:ext cx="695097" cy="695097"/>
          </a:xfrm>
          <a:prstGeom prst="rect">
            <a:avLst/>
          </a:prstGeom>
        </p:spPr>
      </p:pic>
      <p:pic>
        <p:nvPicPr>
          <p:cNvPr id="2" name="Tip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7130" y="1042721"/>
            <a:ext cx="1541776" cy="2462483"/>
          </a:xfrm>
          <a:prstGeom prst="rect">
            <a:avLst/>
          </a:prstGeom>
        </p:spPr>
      </p:pic>
      <p:pic>
        <p:nvPicPr>
          <p:cNvPr id="25" name="Her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63862" y="4370130"/>
            <a:ext cx="987890" cy="18000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0672763" y="1139689"/>
            <a:ext cx="1278989" cy="1899345"/>
          </a:xfrm>
          <a:prstGeom prst="rect">
            <a:avLst/>
          </a:prstGeom>
          <a:noFill/>
          <a:ln w="76200" cmpd="dbl">
            <a:noFill/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1050" b="1" baseline="0">
                <a:solidFill>
                  <a:schemeClr val="tx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INSERT TIP</a:t>
            </a:r>
            <a:endParaRPr lang="en-AU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AU" sz="11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9878" y="721896"/>
            <a:ext cx="4270098" cy="577810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pic>
        <p:nvPicPr>
          <p:cNvPr id="9" name="Question box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331" y="3528090"/>
            <a:ext cx="695097" cy="695097"/>
          </a:xfrm>
          <a:prstGeom prst="rect">
            <a:avLst/>
          </a:prstGeom>
        </p:spPr>
      </p:pic>
      <p:pic>
        <p:nvPicPr>
          <p:cNvPr id="10" name="Tip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7130" y="1042721"/>
            <a:ext cx="1541776" cy="2462483"/>
          </a:xfrm>
          <a:prstGeom prst="rect">
            <a:avLst/>
          </a:prstGeom>
        </p:spPr>
      </p:pic>
      <p:pic>
        <p:nvPicPr>
          <p:cNvPr id="11" name="Her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63862" y="4370130"/>
            <a:ext cx="987890" cy="1800000"/>
          </a:xfrm>
          <a:prstGeom prst="rect">
            <a:avLst/>
          </a:prstGeom>
        </p:spPr>
      </p:pic>
      <p:pic>
        <p:nvPicPr>
          <p:cNvPr id="12" name="Question box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331" y="3528090"/>
            <a:ext cx="695097" cy="695097"/>
          </a:xfrm>
          <a:prstGeom prst="rect">
            <a:avLst/>
          </a:prstGeom>
        </p:spPr>
      </p:pic>
      <p:pic>
        <p:nvPicPr>
          <p:cNvPr id="14" name="Tip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7130" y="1042721"/>
            <a:ext cx="1541776" cy="2462483"/>
          </a:xfrm>
          <a:prstGeom prst="rect">
            <a:avLst/>
          </a:prstGeom>
        </p:spPr>
      </p:pic>
      <p:pic>
        <p:nvPicPr>
          <p:cNvPr id="15" name="Her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63862" y="4370130"/>
            <a:ext cx="987890" cy="180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64663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ip bar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8247" y="647797"/>
            <a:ext cx="4261759" cy="4724303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508376" y="721896"/>
            <a:ext cx="3993777" cy="3786604"/>
          </a:xfrm>
          <a:prstGeom prst="rect">
            <a:avLst/>
          </a:prstGeom>
          <a:noFill/>
          <a:ln w="76200" cmpd="dbl">
            <a:noFill/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1400" b="1" baseline="0">
                <a:solidFill>
                  <a:schemeClr val="tx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INSERT TIP</a:t>
            </a:r>
            <a:endParaRPr lang="en-AU" dirty="0"/>
          </a:p>
        </p:txBody>
      </p:sp>
      <p:pic>
        <p:nvPicPr>
          <p:cNvPr id="14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08" y="5477907"/>
            <a:ext cx="695097" cy="695097"/>
          </a:xfrm>
          <a:prstGeom prst="rect">
            <a:avLst/>
          </a:prstGeom>
        </p:spPr>
      </p:pic>
      <p:pic>
        <p:nvPicPr>
          <p:cNvPr id="19" name="Her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8829" y="4406554"/>
            <a:ext cx="1187992" cy="178897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AU" sz="11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8247" y="647797"/>
            <a:ext cx="4261759" cy="4724303"/>
          </a:xfrm>
          <a:prstGeom prst="rect">
            <a:avLst/>
          </a:prstGeom>
        </p:spPr>
      </p:pic>
      <p:pic>
        <p:nvPicPr>
          <p:cNvPr id="9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08" y="5477907"/>
            <a:ext cx="695097" cy="695097"/>
          </a:xfrm>
          <a:prstGeom prst="rect">
            <a:avLst/>
          </a:prstGeom>
        </p:spPr>
      </p:pic>
      <p:pic>
        <p:nvPicPr>
          <p:cNvPr id="10" name="Her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8829" y="4406554"/>
            <a:ext cx="1187992" cy="17889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8247" y="647797"/>
            <a:ext cx="4261759" cy="4724303"/>
          </a:xfrm>
          <a:prstGeom prst="rect">
            <a:avLst/>
          </a:prstGeom>
        </p:spPr>
      </p:pic>
      <p:pic>
        <p:nvPicPr>
          <p:cNvPr id="1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08" y="5477907"/>
            <a:ext cx="695097" cy="695097"/>
          </a:xfrm>
          <a:prstGeom prst="rect">
            <a:avLst/>
          </a:prstGeom>
        </p:spPr>
      </p:pic>
      <p:pic>
        <p:nvPicPr>
          <p:cNvPr id="16" name="Her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8829" y="4406554"/>
            <a:ext cx="1187992" cy="17889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726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8696639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96400" y="5299339"/>
            <a:ext cx="1131250" cy="8786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96400" y="5299339"/>
            <a:ext cx="1131250" cy="8786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96400" y="5299339"/>
            <a:ext cx="1131250" cy="8786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0822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6374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_ w/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8696639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262066" y="4320473"/>
            <a:ext cx="7203968" cy="1765997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AU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54807" y="5283977"/>
            <a:ext cx="1131250" cy="878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54807" y="5283977"/>
            <a:ext cx="1131250" cy="878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54807" y="5283977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28941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262066" y="1854200"/>
            <a:ext cx="9704604" cy="4645801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6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7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8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9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86645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fullscreen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2568" y="165101"/>
            <a:ext cx="10986864" cy="65278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2583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58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62000"/>
            <a:ext cx="12192000" cy="3096000"/>
          </a:xfrm>
          <a:prstGeom prst="rect">
            <a:avLst/>
          </a:prstGeom>
          <a:blipFill dpi="0" rotWithShape="1">
            <a:blip r:embed="rId25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Cloud_Bg" hidden="1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1" b="30848"/>
          <a:stretch/>
        </p:blipFill>
        <p:spPr>
          <a:xfrm>
            <a:off x="1" y="3309784"/>
            <a:ext cx="12192000" cy="3097161"/>
          </a:xfrm>
          <a:prstGeom prst="rect">
            <a:avLst/>
          </a:prstGeom>
        </p:spPr>
      </p:pic>
      <p:pic>
        <p:nvPicPr>
          <p:cNvPr id="13" name="Stars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685799"/>
            <a:ext cx="11020425" cy="1924050"/>
          </a:xfrm>
          <a:prstGeom prst="rect">
            <a:avLst/>
          </a:prstGeom>
        </p:spPr>
      </p:pic>
      <p:pic>
        <p:nvPicPr>
          <p:cNvPr id="2" name="ground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3300"/>
            <a:ext cx="12192000" cy="774700"/>
          </a:xfrm>
          <a:prstGeom prst="rect">
            <a:avLst/>
          </a:prstGeom>
        </p:spPr>
      </p:pic>
      <p:pic>
        <p:nvPicPr>
          <p:cNvPr id="19" name="Guides" hidden="1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7" y="230785"/>
            <a:ext cx="279745" cy="351308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10944966" y="248613"/>
            <a:ext cx="660595" cy="3102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Tandysoft" panose="02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2F0469-B074-4C62-B209-D20B73FCE734}" type="slidenum">
              <a:rPr lang="en-AU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A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1135066" y="237851"/>
            <a:ext cx="3852063" cy="324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Tandysoft" panose="02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82" y="223562"/>
            <a:ext cx="354235" cy="31487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3762000"/>
            <a:ext cx="12192000" cy="3096000"/>
          </a:xfrm>
          <a:prstGeom prst="rect">
            <a:avLst/>
          </a:prstGeom>
          <a:blipFill dpi="0" rotWithShape="1">
            <a:blip r:embed="rId25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Cloud_Bg" hidden="1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1" b="30848"/>
          <a:stretch/>
        </p:blipFill>
        <p:spPr>
          <a:xfrm>
            <a:off x="1" y="3309784"/>
            <a:ext cx="12192000" cy="3097161"/>
          </a:xfrm>
          <a:prstGeom prst="rect">
            <a:avLst/>
          </a:prstGeom>
        </p:spPr>
      </p:pic>
      <p:pic>
        <p:nvPicPr>
          <p:cNvPr id="17" name="Stars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685799"/>
            <a:ext cx="11020425" cy="1924050"/>
          </a:xfrm>
          <a:prstGeom prst="rect">
            <a:avLst/>
          </a:prstGeom>
        </p:spPr>
      </p:pic>
      <p:pic>
        <p:nvPicPr>
          <p:cNvPr id="18" name="ground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3300"/>
            <a:ext cx="12192000" cy="7747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7" y="230785"/>
            <a:ext cx="279745" cy="351308"/>
          </a:xfrm>
          <a:prstGeom prst="rect">
            <a:avLst/>
          </a:prstGeom>
        </p:spPr>
      </p:pic>
      <p:sp>
        <p:nvSpPr>
          <p:cNvPr id="21" name="Slide Number Placeholder 5"/>
          <p:cNvSpPr txBox="1">
            <a:spLocks/>
          </p:cNvSpPr>
          <p:nvPr/>
        </p:nvSpPr>
        <p:spPr>
          <a:xfrm>
            <a:off x="10944966" y="248613"/>
            <a:ext cx="660595" cy="3102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Tandysoft" panose="02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2F0469-B074-4C62-B209-D20B73FCE734}" type="slidenum">
              <a:rPr lang="en-AU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A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1135066" y="143261"/>
            <a:ext cx="4262557" cy="4368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Tandysoft" panose="02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ICT </a:t>
            </a:r>
            <a:r>
              <a:rPr lang="en-A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</a:t>
            </a:r>
            <a:r>
              <a:rPr lang="en-A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r>
              <a:rPr lang="en-AU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to information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82" y="223562"/>
            <a:ext cx="354235" cy="314876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3762000"/>
            <a:ext cx="12192000" cy="3096000"/>
          </a:xfrm>
          <a:prstGeom prst="rect">
            <a:avLst/>
          </a:prstGeom>
          <a:blipFill dpi="0" rotWithShape="1">
            <a:blip r:embed="rId25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25" name="Cloud_Bg" hidden="1"/>
          <p:cNvPicPr>
            <a:picLocks noChangeAspect="1"/>
          </p:cNvPicPr>
          <p:nvPr userDrawn="1"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1" b="30848"/>
          <a:stretch/>
        </p:blipFill>
        <p:spPr>
          <a:xfrm>
            <a:off x="1" y="3309784"/>
            <a:ext cx="12192000" cy="3097161"/>
          </a:xfrm>
          <a:prstGeom prst="rect">
            <a:avLst/>
          </a:prstGeom>
        </p:spPr>
      </p:pic>
      <p:pic>
        <p:nvPicPr>
          <p:cNvPr id="26" name="Stars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685799"/>
            <a:ext cx="11020425" cy="1924050"/>
          </a:xfrm>
          <a:prstGeom prst="rect">
            <a:avLst/>
          </a:prstGeom>
        </p:spPr>
      </p:pic>
      <p:pic>
        <p:nvPicPr>
          <p:cNvPr id="27" name="ground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3300"/>
            <a:ext cx="12192000" cy="774700"/>
          </a:xfrm>
          <a:prstGeom prst="rect">
            <a:avLst/>
          </a:prstGeom>
        </p:spPr>
      </p:pic>
      <p:pic>
        <p:nvPicPr>
          <p:cNvPr id="28" name="Guides" hidden="1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7" y="230785"/>
            <a:ext cx="279745" cy="35130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82" y="223562"/>
            <a:ext cx="354235" cy="314876"/>
          </a:xfrm>
          <a:prstGeom prst="rect">
            <a:avLst/>
          </a:prstGeom>
        </p:spPr>
      </p:pic>
    </p:spTree>
    <p:custDataLst>
      <p:tags r:id="rId24"/>
    </p:custDataLst>
    <p:extLst>
      <p:ext uri="{BB962C8B-B14F-4D97-AF65-F5344CB8AC3E}">
        <p14:creationId xmlns:p14="http://schemas.microsoft.com/office/powerpoint/2010/main" val="106340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50" r:id="rId13"/>
    <p:sldLayoutId id="2147483651" r:id="rId14"/>
    <p:sldLayoutId id="2147483653" r:id="rId15"/>
    <p:sldLayoutId id="2147483652" r:id="rId16"/>
    <p:sldLayoutId id="2147483657" r:id="rId17"/>
    <p:sldLayoutId id="2147483654" r:id="rId18"/>
    <p:sldLayoutId id="2147483655" r:id="rId19"/>
    <p:sldLayoutId id="2147483656" r:id="rId20"/>
    <p:sldLayoutId id="2147483658" r:id="rId21"/>
    <p:sldLayoutId id="2147483659" r:id="rId2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3" orient="horz" pos="2160" userDrawn="1">
          <p15:clr>
            <a:srgbClr val="F26B43"/>
          </p15:clr>
        </p15:guide>
        <p15:guide id="14" pos="3840" userDrawn="1">
          <p15:clr>
            <a:srgbClr val="F26B43"/>
          </p15:clr>
        </p15:guide>
        <p15:guide id="15" pos="756" userDrawn="1">
          <p15:clr>
            <a:srgbClr val="F26B43"/>
          </p15:clr>
        </p15:guide>
        <p15:guide id="16" pos="6902" userDrawn="1">
          <p15:clr>
            <a:srgbClr val="F26B43"/>
          </p15:clr>
        </p15:guide>
        <p15:guide id="17" orient="horz" pos="3884" userDrawn="1">
          <p15:clr>
            <a:srgbClr val="F26B43"/>
          </p15:clr>
        </p15:guide>
        <p15:guide id="18" orient="horz" pos="4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it Overview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AU" b="1" dirty="0" smtClean="0">
                <a:solidFill>
                  <a:srgbClr val="236B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to information</a:t>
            </a:r>
          </a:p>
          <a:p>
            <a:pPr marL="0" indent="0" algn="l">
              <a:buNone/>
            </a:pPr>
            <a:r>
              <a:rPr lang="en-AU" b="1" dirty="0" smtClean="0">
                <a:solidFill>
                  <a:srgbClr val="236B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 representations</a:t>
            </a:r>
            <a:endParaRPr lang="en-AU" b="1" dirty="0">
              <a:solidFill>
                <a:srgbClr val="236B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53" y="2397963"/>
            <a:ext cx="744323" cy="4258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181" y="1631362"/>
            <a:ext cx="1339795" cy="7666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42888"/>
          <a:stretch/>
        </p:blipFill>
        <p:spPr>
          <a:xfrm>
            <a:off x="9942285" y="5162823"/>
            <a:ext cx="1001939" cy="10140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420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919791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Line graph</a:t>
            </a:r>
          </a:p>
          <a:p>
            <a:pPr marL="0" indent="0">
              <a:buNone/>
            </a:pPr>
            <a:r>
              <a:rPr lang="en-AU" dirty="0" smtClean="0"/>
              <a:t>Line graphs are used to show the performance of one data item over a period of time.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The time measurement appears on the X axis.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The data item measurement appears on the Y axis.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The example shown shows the cost of houses in Melbourne over the last 100 years.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Cost of houses is the data item.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Years is the time measurement.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184122" y="1782761"/>
            <a:ext cx="4890278" cy="284025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812334" cy="955502"/>
          </a:xfrm>
        </p:spPr>
        <p:txBody>
          <a:bodyPr/>
          <a:lstStyle/>
          <a:p>
            <a:r>
              <a:rPr lang="en-AU" dirty="0" smtClean="0"/>
              <a:t>Graphical representations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67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179127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Histogram</a:t>
            </a:r>
          </a:p>
          <a:p>
            <a:pPr marL="0" indent="0">
              <a:buNone/>
            </a:pPr>
            <a:r>
              <a:rPr lang="en-AU" dirty="0" smtClean="0"/>
              <a:t>At first glance a histogram looks the same as a column graph.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Column graphs are used to compare different items.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Histograms are used to classify data items into groups, then count how many items are in each group.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They are useful for converting qualitative data into quantitative data.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129772" y="1782761"/>
            <a:ext cx="4944627" cy="290811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812334" cy="955502"/>
          </a:xfrm>
        </p:spPr>
        <p:txBody>
          <a:bodyPr/>
          <a:lstStyle/>
          <a:p>
            <a:r>
              <a:rPr lang="en-AU" dirty="0" smtClean="0"/>
              <a:t>Graphical representations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390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179127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Pie chart</a:t>
            </a:r>
          </a:p>
          <a:p>
            <a:pPr marL="0" indent="0">
              <a:buNone/>
            </a:pPr>
            <a:r>
              <a:rPr lang="en-AU" dirty="0" smtClean="0"/>
              <a:t>Pie charts present data in one round circle.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Each wedge of the pie represents one data item.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It is used to see how the proportion of that each data item represents to the whole.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In the example ICT students are the largest group of students at the College.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151450" y="1782761"/>
            <a:ext cx="4922950" cy="298126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812334" cy="955502"/>
          </a:xfrm>
        </p:spPr>
        <p:txBody>
          <a:bodyPr/>
          <a:lstStyle/>
          <a:p>
            <a:r>
              <a:rPr lang="en-AU" dirty="0" smtClean="0"/>
              <a:t>Graphical representations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776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179127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Correct graph type</a:t>
            </a:r>
          </a:p>
          <a:p>
            <a:pPr marL="0" indent="0">
              <a:buNone/>
            </a:pPr>
            <a:r>
              <a:rPr lang="en-AU" dirty="0" smtClean="0"/>
              <a:t>Not all graph types are suitable for each set of data.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It is important to check if the message that you want to communicate is visible in the graph you have selected.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 smtClean="0">
                <a:solidFill>
                  <a:srgbClr val="FFFF00"/>
                </a:solidFill>
              </a:rPr>
              <a:t>What is the problem with the graph shown?</a:t>
            </a:r>
            <a:endParaRPr lang="en-AU" b="1" dirty="0">
              <a:solidFill>
                <a:srgbClr val="FFFF00"/>
              </a:solidFill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170132" y="1782761"/>
            <a:ext cx="4904267" cy="299040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812334" cy="955502"/>
          </a:xfrm>
        </p:spPr>
        <p:txBody>
          <a:bodyPr/>
          <a:lstStyle/>
          <a:p>
            <a:r>
              <a:rPr lang="en-AU" dirty="0" smtClean="0"/>
              <a:t>Graphical representations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16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179127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Conventions used in graphs</a:t>
            </a:r>
          </a:p>
          <a:p>
            <a:pPr marL="0" indent="0">
              <a:buNone/>
            </a:pPr>
            <a:r>
              <a:rPr lang="en-AU" dirty="0" smtClean="0"/>
              <a:t>We studied conventions earlier when using spreadsheet software.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b="1" dirty="0" smtClean="0"/>
              <a:t>Discuss the conventions used in a spreadsheet.</a:t>
            </a:r>
          </a:p>
          <a:p>
            <a:pPr marL="0" indent="0">
              <a:buNone/>
            </a:pPr>
            <a:endParaRPr lang="en-AU" b="1" dirty="0" smtClean="0"/>
          </a:p>
        </p:txBody>
      </p:sp>
      <p:pic>
        <p:nvPicPr>
          <p:cNvPr id="6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311" y="1782761"/>
            <a:ext cx="4944089" cy="2085151"/>
          </a:xfr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812334" cy="955502"/>
          </a:xfrm>
        </p:spPr>
        <p:txBody>
          <a:bodyPr/>
          <a:lstStyle/>
          <a:p>
            <a:r>
              <a:rPr lang="en-AU" dirty="0" smtClean="0"/>
              <a:t>Graphical representations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05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179127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Conventions used in graphs</a:t>
            </a:r>
          </a:p>
          <a:p>
            <a:pPr marL="0" indent="0">
              <a:buNone/>
            </a:pPr>
            <a:r>
              <a:rPr lang="en-AU" dirty="0" smtClean="0"/>
              <a:t>We studied conventions earlier when using spreadsheet software.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b="1" dirty="0" smtClean="0"/>
              <a:t>Discuss the conventions used in a spreadsheet.</a:t>
            </a:r>
          </a:p>
          <a:p>
            <a:pPr marL="0" indent="0">
              <a:buNone/>
            </a:pPr>
            <a:endParaRPr lang="en-AU" b="1" dirty="0"/>
          </a:p>
          <a:p>
            <a:pPr marL="171450" indent="-171450"/>
            <a:r>
              <a:rPr lang="en-AU" dirty="0"/>
              <a:t>Text left aligned</a:t>
            </a:r>
          </a:p>
          <a:p>
            <a:pPr marL="171450" indent="-171450"/>
            <a:r>
              <a:rPr lang="en-AU" dirty="0"/>
              <a:t>Numbers right aligned</a:t>
            </a:r>
          </a:p>
          <a:p>
            <a:pPr marL="171450" indent="-171450"/>
            <a:r>
              <a:rPr lang="en-AU" dirty="0"/>
              <a:t>N</a:t>
            </a:r>
            <a:r>
              <a:rPr lang="en-AU" dirty="0" smtClean="0"/>
              <a:t>umbers </a:t>
            </a:r>
            <a:r>
              <a:rPr lang="en-AU" dirty="0"/>
              <a:t>have </a:t>
            </a:r>
            <a:r>
              <a:rPr lang="en-AU" dirty="0" smtClean="0"/>
              <a:t>0 or 2 decimal places </a:t>
            </a:r>
          </a:p>
          <a:p>
            <a:pPr marL="171450" indent="-171450"/>
            <a:r>
              <a:rPr lang="en-AU" dirty="0" smtClean="0"/>
              <a:t>Headings </a:t>
            </a:r>
            <a:r>
              <a:rPr lang="en-AU" dirty="0"/>
              <a:t>and sub-headings </a:t>
            </a:r>
            <a:r>
              <a:rPr lang="en-AU" dirty="0" smtClean="0"/>
              <a:t>in bold</a:t>
            </a:r>
            <a:endParaRPr lang="en-AU" dirty="0"/>
          </a:p>
          <a:p>
            <a:pPr marL="171450" indent="-171450"/>
            <a:r>
              <a:rPr lang="en-AU" dirty="0"/>
              <a:t>Measurements </a:t>
            </a:r>
            <a:r>
              <a:rPr lang="en-AU" dirty="0" smtClean="0"/>
              <a:t>included </a:t>
            </a:r>
            <a:r>
              <a:rPr lang="en-AU" dirty="0"/>
              <a:t>in the column </a:t>
            </a:r>
            <a:r>
              <a:rPr lang="en-AU" dirty="0" smtClean="0"/>
              <a:t>header</a:t>
            </a:r>
            <a:endParaRPr lang="en-AU" b="1" dirty="0" smtClean="0"/>
          </a:p>
          <a:p>
            <a:pPr marL="0" indent="0">
              <a:buNone/>
            </a:pPr>
            <a:endParaRPr lang="en-AU" b="1" dirty="0" smtClean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675" y="1782761"/>
            <a:ext cx="4900726" cy="2066863"/>
          </a:xfr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812334" cy="955502"/>
          </a:xfrm>
        </p:spPr>
        <p:txBody>
          <a:bodyPr/>
          <a:lstStyle/>
          <a:p>
            <a:r>
              <a:rPr lang="en-AU" dirty="0" smtClean="0"/>
              <a:t>Graphical representations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400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179127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Conventions used in graphs</a:t>
            </a:r>
          </a:p>
          <a:p>
            <a:pPr marL="0" indent="0">
              <a:buNone/>
            </a:pPr>
            <a:r>
              <a:rPr lang="en-AU" dirty="0" smtClean="0"/>
              <a:t>Conventions are followed to help make the information presented as easy to read and understand as possible.</a:t>
            </a:r>
          </a:p>
          <a:p>
            <a:pPr marL="0" indent="0">
              <a:buNone/>
            </a:pPr>
            <a:endParaRPr lang="en-AU" b="1" dirty="0" smtClean="0"/>
          </a:p>
          <a:p>
            <a:pPr marL="0" indent="0">
              <a:buNone/>
            </a:pPr>
            <a:endParaRPr lang="en-AU" b="1" dirty="0" smtClean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675" y="1782761"/>
            <a:ext cx="4900726" cy="2066863"/>
          </a:xfr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812334" cy="955502"/>
          </a:xfrm>
        </p:spPr>
        <p:txBody>
          <a:bodyPr/>
          <a:lstStyle/>
          <a:p>
            <a:r>
              <a:rPr lang="en-AU" dirty="0" smtClean="0"/>
              <a:t>Graphical representations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30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179127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Conventions used in graphs</a:t>
            </a:r>
          </a:p>
          <a:p>
            <a:pPr marL="0" indent="0">
              <a:buNone/>
            </a:pPr>
            <a:r>
              <a:rPr lang="en-AU" dirty="0" smtClean="0"/>
              <a:t>For graphs that contain X and Y axis, three common conventions used are: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 smtClean="0"/>
              <a:t>Graph title</a:t>
            </a:r>
          </a:p>
          <a:p>
            <a:r>
              <a:rPr lang="en-AU" dirty="0" smtClean="0"/>
              <a:t>X-axis title</a:t>
            </a:r>
          </a:p>
          <a:p>
            <a:r>
              <a:rPr lang="en-AU" dirty="0" smtClean="0"/>
              <a:t>Y-Axis title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b="1" dirty="0" smtClean="0"/>
          </a:p>
          <a:p>
            <a:pPr marL="0" indent="0">
              <a:buNone/>
            </a:pPr>
            <a:endParaRPr lang="en-AU" b="1" dirty="0" smtClean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131737" y="1782761"/>
            <a:ext cx="4942663" cy="291725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812334" cy="955502"/>
          </a:xfrm>
        </p:spPr>
        <p:txBody>
          <a:bodyPr/>
          <a:lstStyle/>
          <a:p>
            <a:r>
              <a:rPr lang="en-AU" dirty="0" smtClean="0"/>
              <a:t>Graphical representations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180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179127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Conventions used in graphs</a:t>
            </a:r>
          </a:p>
          <a:p>
            <a:pPr marL="0" indent="0">
              <a:buNone/>
            </a:pPr>
            <a:r>
              <a:rPr lang="en-AU" dirty="0" smtClean="0"/>
              <a:t>For graphs that do not contain an X and Y axis (a pie chart):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 smtClean="0"/>
              <a:t>Graph title</a:t>
            </a:r>
          </a:p>
          <a:p>
            <a:r>
              <a:rPr lang="en-AU" dirty="0" smtClean="0"/>
              <a:t>Each wedge is a different colour</a:t>
            </a:r>
          </a:p>
          <a:p>
            <a:r>
              <a:rPr lang="en-AU" dirty="0" smtClean="0"/>
              <a:t>Legend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b="1" dirty="0" smtClean="0"/>
          </a:p>
          <a:p>
            <a:pPr marL="0" indent="0">
              <a:buNone/>
            </a:pPr>
            <a:endParaRPr lang="en-AU" b="1" dirty="0" smtClean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185982" y="1782761"/>
            <a:ext cx="4888417" cy="292639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812334" cy="955502"/>
          </a:xfrm>
        </p:spPr>
        <p:txBody>
          <a:bodyPr/>
          <a:lstStyle/>
          <a:p>
            <a:r>
              <a:rPr lang="en-AU" dirty="0" smtClean="0"/>
              <a:t>Graphical representations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86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 rotWithShape="1">
          <a:blip r:embed="rId3"/>
          <a:srcRect l="-724" t="-24670" r="-724" b="-24670"/>
          <a:stretch/>
        </p:blipFill>
        <p:spPr>
          <a:xfrm>
            <a:off x="6199763" y="834500"/>
            <a:ext cx="4826792" cy="566550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179127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Go to </a:t>
            </a:r>
            <a:r>
              <a:rPr lang="en-AU" dirty="0" err="1" smtClean="0"/>
              <a:t>elearn</a:t>
            </a:r>
            <a:r>
              <a:rPr lang="en-AU" dirty="0" smtClean="0"/>
              <a:t> </a:t>
            </a:r>
            <a:r>
              <a:rPr lang="en-AU" dirty="0" smtClean="0"/>
              <a:t>and download the graphical representation activity.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b="1" dirty="0" smtClean="0"/>
          </a:p>
          <a:p>
            <a:pPr marL="0" indent="0">
              <a:buNone/>
            </a:pPr>
            <a:endParaRPr lang="en-AU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812334" cy="955502"/>
          </a:xfrm>
        </p:spPr>
        <p:txBody>
          <a:bodyPr/>
          <a:lstStyle/>
          <a:p>
            <a:r>
              <a:rPr lang="en-AU" dirty="0" smtClean="0"/>
              <a:t>Activity: Graphical representations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7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/>
              <a:t>Think, pair, share</a:t>
            </a:r>
          </a:p>
          <a:p>
            <a:pPr marL="0" indent="0">
              <a:buNone/>
            </a:pPr>
            <a:r>
              <a:rPr lang="en-AU" dirty="0"/>
              <a:t>Discuss the meaning of the following terms with the students around you, then report back to the </a:t>
            </a:r>
            <a:r>
              <a:rPr lang="en-AU" dirty="0" smtClean="0"/>
              <a:t>group.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 smtClean="0"/>
              <a:t>COUNTIF</a:t>
            </a:r>
            <a:endParaRPr lang="en-AU" dirty="0"/>
          </a:p>
          <a:p>
            <a:r>
              <a:rPr lang="en-AU" dirty="0" smtClean="0"/>
              <a:t>SUMIF</a:t>
            </a:r>
            <a:endParaRPr lang="en-AU" dirty="0"/>
          </a:p>
          <a:p>
            <a:r>
              <a:rPr lang="en-AU" dirty="0" smtClean="0"/>
              <a:t>LOOKUP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 smtClean="0"/>
              <a:t>Spreadsheet assignment 3</a:t>
            </a:r>
          </a:p>
          <a:p>
            <a:pPr marL="0" indent="0">
              <a:buNone/>
            </a:pPr>
            <a:r>
              <a:rPr lang="en-AU" dirty="0" smtClean="0"/>
              <a:t>Discuss any issues/problems encountered during spreadsheet assignment 3.</a:t>
            </a:r>
            <a:endParaRPr lang="en-AU" dirty="0"/>
          </a:p>
          <a:p>
            <a:pPr marL="0" indent="0">
              <a:buNone/>
            </a:pPr>
            <a:r>
              <a:rPr lang="en-AU" dirty="0" smtClean="0"/>
              <a:t>	</a:t>
            </a:r>
            <a:endParaRPr lang="en-A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7" t="-16918" r="-1437" b="-16918"/>
          <a:stretch/>
        </p:blipFill>
        <p:spPr/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Revision: terminology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1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179127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Infographics combines text, images and graphs to present information.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b="1" dirty="0" smtClean="0">
                <a:solidFill>
                  <a:srgbClr val="FFFF00"/>
                </a:solidFill>
              </a:rPr>
              <a:t>Activity</a:t>
            </a:r>
          </a:p>
          <a:p>
            <a:pPr marL="0" indent="0">
              <a:buNone/>
            </a:pPr>
            <a:r>
              <a:rPr lang="en-AU" dirty="0" smtClean="0"/>
              <a:t>Go to </a:t>
            </a:r>
            <a:r>
              <a:rPr lang="en-AU" dirty="0" err="1" smtClean="0"/>
              <a:t>elearn</a:t>
            </a:r>
            <a:r>
              <a:rPr lang="en-AU" dirty="0" smtClean="0"/>
              <a:t> </a:t>
            </a:r>
            <a:r>
              <a:rPr lang="en-AU" dirty="0" smtClean="0"/>
              <a:t>and download the </a:t>
            </a:r>
            <a:r>
              <a:rPr lang="en-AU" dirty="0" smtClean="0"/>
              <a:t>infographics </a:t>
            </a:r>
            <a:r>
              <a:rPr lang="en-AU" dirty="0" smtClean="0"/>
              <a:t>activity.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The finished infographic should look similar to the example shown.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b="1" dirty="0" smtClean="0"/>
          </a:p>
          <a:p>
            <a:pPr marL="0" indent="0">
              <a:buNone/>
            </a:pPr>
            <a:endParaRPr lang="en-AU" b="1" dirty="0" smtClean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138181" y="1782761"/>
            <a:ext cx="4936219" cy="283205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812334" cy="955502"/>
          </a:xfrm>
        </p:spPr>
        <p:txBody>
          <a:bodyPr/>
          <a:lstStyle/>
          <a:p>
            <a:r>
              <a:rPr lang="en-AU" dirty="0" smtClean="0"/>
              <a:t>Activity: Infographics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182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179127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Online infographic tools</a:t>
            </a:r>
          </a:p>
          <a:p>
            <a:pPr marL="0" indent="0">
              <a:buNone/>
            </a:pPr>
            <a:r>
              <a:rPr lang="en-AU" dirty="0" smtClean="0"/>
              <a:t>There are many online tools that will assist you to create infographics and graphs.</a:t>
            </a:r>
          </a:p>
          <a:p>
            <a:pPr marL="0" indent="0">
              <a:buNone/>
            </a:pPr>
            <a:r>
              <a:rPr lang="en-AU" dirty="0" smtClean="0"/>
              <a:t>You may like to use these tools in your studies for the unit.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These include:</a:t>
            </a:r>
          </a:p>
          <a:p>
            <a:r>
              <a:rPr lang="en-AU" dirty="0" err="1" smtClean="0"/>
              <a:t>Infogram</a:t>
            </a:r>
            <a:endParaRPr lang="en-AU" dirty="0"/>
          </a:p>
          <a:p>
            <a:r>
              <a:rPr lang="en-AU" dirty="0" err="1" smtClean="0"/>
              <a:t>Piktochart</a:t>
            </a:r>
            <a:endParaRPr lang="en-AU" dirty="0"/>
          </a:p>
          <a:p>
            <a:r>
              <a:rPr lang="en-AU" dirty="0" err="1" smtClean="0"/>
              <a:t>Venngage</a:t>
            </a:r>
            <a:endParaRPr lang="en-AU" dirty="0"/>
          </a:p>
          <a:p>
            <a:r>
              <a:rPr lang="en-AU" dirty="0" err="1"/>
              <a:t>Canva</a:t>
            </a:r>
            <a:endParaRPr lang="en-AU" dirty="0"/>
          </a:p>
          <a:p>
            <a:r>
              <a:rPr lang="en-AU" dirty="0" smtClean="0"/>
              <a:t>Easel.ly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b="1" dirty="0" smtClean="0"/>
          </a:p>
          <a:p>
            <a:pPr marL="0" indent="0">
              <a:buNone/>
            </a:pPr>
            <a:endParaRPr lang="en-AU" b="1" dirty="0" smtClean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551359" y="717736"/>
            <a:ext cx="4073970" cy="524415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Infographics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566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179127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Histograms are graphs that sort data into groups.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</a:t>
            </a:r>
            <a:r>
              <a:rPr lang="en-AU" dirty="0" smtClean="0"/>
              <a:t>he count or frequency of each group is calculated and represented in a graph.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The total of each group can be calculated manually or be using a COUNT function.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There is also a spreadsheet add-on that helps to create histograms.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b="1" dirty="0" smtClean="0"/>
          </a:p>
          <a:p>
            <a:pPr marL="0" indent="0">
              <a:buNone/>
            </a:pPr>
            <a:endParaRPr lang="en-AU" b="1" dirty="0" smtClean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911" y="1782761"/>
            <a:ext cx="4903185" cy="2402111"/>
          </a:xfr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93030" cy="955502"/>
          </a:xfrm>
        </p:spPr>
        <p:txBody>
          <a:bodyPr/>
          <a:lstStyle/>
          <a:p>
            <a:r>
              <a:rPr lang="en-AU" dirty="0" smtClean="0"/>
              <a:t>Histograms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530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179127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Go to </a:t>
            </a:r>
            <a:r>
              <a:rPr lang="en-AU" dirty="0" err="1" smtClean="0"/>
              <a:t>elearn</a:t>
            </a:r>
            <a:r>
              <a:rPr lang="en-AU" dirty="0" smtClean="0"/>
              <a:t> </a:t>
            </a:r>
            <a:r>
              <a:rPr lang="en-AU" dirty="0" smtClean="0"/>
              <a:t>and follow the hyperlink to the instructions to install the histogram add-in and create a basic histogram.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b="1" dirty="0" smtClean="0"/>
          </a:p>
          <a:p>
            <a:pPr marL="0" indent="0">
              <a:buNone/>
            </a:pPr>
            <a:endParaRPr lang="en-AU" b="1" dirty="0" smtClean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 rotWithShape="1">
          <a:blip r:embed="rId3"/>
          <a:srcRect l="-532" t="-25302" r="-532" b="-14850"/>
          <a:stretch/>
        </p:blipFill>
        <p:spPr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93030" cy="955502"/>
          </a:xfrm>
        </p:spPr>
        <p:txBody>
          <a:bodyPr/>
          <a:lstStyle/>
          <a:p>
            <a:r>
              <a:rPr lang="en-AU" dirty="0" smtClean="0"/>
              <a:t>Activity: Histograms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77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179127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Create notes on the following areas from todays class:</a:t>
            </a:r>
          </a:p>
          <a:p>
            <a:pPr marL="0" indent="0">
              <a:buNone/>
            </a:pPr>
            <a:endParaRPr lang="en-AU" b="1" dirty="0" smtClean="0"/>
          </a:p>
          <a:p>
            <a:r>
              <a:rPr lang="en-AU" dirty="0" smtClean="0"/>
              <a:t>Graphical representations</a:t>
            </a:r>
          </a:p>
          <a:p>
            <a:r>
              <a:rPr lang="en-AU" dirty="0" smtClean="0"/>
              <a:t>Advantages of graphical representations</a:t>
            </a:r>
          </a:p>
          <a:p>
            <a:r>
              <a:rPr lang="en-AU" dirty="0" smtClean="0"/>
              <a:t>Graph conventions</a:t>
            </a:r>
          </a:p>
          <a:p>
            <a:r>
              <a:rPr lang="en-AU" dirty="0" smtClean="0"/>
              <a:t>Types of Graphs</a:t>
            </a:r>
          </a:p>
          <a:p>
            <a:pPr lvl="1"/>
            <a:r>
              <a:rPr lang="en-AU" dirty="0" smtClean="0"/>
              <a:t>Bar</a:t>
            </a:r>
          </a:p>
          <a:p>
            <a:pPr lvl="1"/>
            <a:r>
              <a:rPr lang="en-AU" dirty="0" smtClean="0"/>
              <a:t>Column</a:t>
            </a:r>
          </a:p>
          <a:p>
            <a:pPr lvl="1"/>
            <a:r>
              <a:rPr lang="en-AU" dirty="0" smtClean="0"/>
              <a:t>Line</a:t>
            </a:r>
          </a:p>
          <a:p>
            <a:pPr lvl="1"/>
            <a:r>
              <a:rPr lang="en-AU" dirty="0" smtClean="0"/>
              <a:t>Infographic</a:t>
            </a:r>
          </a:p>
          <a:p>
            <a:pPr lvl="1"/>
            <a:r>
              <a:rPr lang="en-AU" dirty="0" smtClean="0"/>
              <a:t>Histogram</a:t>
            </a:r>
          </a:p>
          <a:p>
            <a:pPr lvl="1"/>
            <a:r>
              <a:rPr lang="en-AU" dirty="0" smtClean="0"/>
              <a:t>Pie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b="1" dirty="0" smtClean="0"/>
          </a:p>
          <a:p>
            <a:pPr marL="0" indent="0">
              <a:buNone/>
            </a:pPr>
            <a:endParaRPr lang="en-AU" b="1" dirty="0" smtClean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57" y="1782761"/>
            <a:ext cx="4528271" cy="3392903"/>
          </a:xfr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490662" cy="955502"/>
          </a:xfrm>
        </p:spPr>
        <p:txBody>
          <a:bodyPr/>
          <a:lstStyle/>
          <a:p>
            <a:r>
              <a:rPr lang="en-AU" dirty="0" smtClean="0"/>
              <a:t>Notes/Glossary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30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978727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Complete the same quiz that you completed before class to measure how much you have learnt this lesson.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b="1" dirty="0" smtClean="0"/>
          </a:p>
          <a:p>
            <a:pPr marL="0" indent="0">
              <a:buNone/>
            </a:pPr>
            <a:endParaRPr lang="en-AU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Post-class activity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3"/>
          </p:nvPr>
        </p:nvSpPr>
        <p:spPr>
          <a:xfrm>
            <a:off x="6139878" y="721897"/>
            <a:ext cx="4826792" cy="5243897"/>
          </a:xfrm>
        </p:spPr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78" y="721896"/>
            <a:ext cx="4819019" cy="52438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66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444302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10 multiple choice questions</a:t>
            </a:r>
          </a:p>
          <a:p>
            <a:pPr marL="0" indent="0">
              <a:buNone/>
            </a:pPr>
            <a:r>
              <a:rPr lang="en-AU" dirty="0" smtClean="0"/>
              <a:t>Types of graphs</a:t>
            </a:r>
          </a:p>
          <a:p>
            <a:pPr marL="0" indent="0">
              <a:buNone/>
            </a:pPr>
            <a:endParaRPr lang="en-AU" b="1" dirty="0"/>
          </a:p>
          <a:p>
            <a:r>
              <a:rPr lang="en-AU" dirty="0" smtClean="0"/>
              <a:t>Pie chart</a:t>
            </a:r>
          </a:p>
          <a:p>
            <a:r>
              <a:rPr lang="en-AU" dirty="0" smtClean="0"/>
              <a:t>Line graph</a:t>
            </a:r>
          </a:p>
          <a:p>
            <a:r>
              <a:rPr lang="en-AU" dirty="0" smtClean="0"/>
              <a:t>Column chart</a:t>
            </a:r>
          </a:p>
          <a:p>
            <a:r>
              <a:rPr lang="en-AU" dirty="0" smtClean="0"/>
              <a:t>Histogram</a:t>
            </a:r>
          </a:p>
          <a:p>
            <a:r>
              <a:rPr lang="en-AU" dirty="0" smtClean="0"/>
              <a:t>Bar graph</a:t>
            </a:r>
          </a:p>
          <a:p>
            <a:r>
              <a:rPr lang="en-AU" dirty="0" smtClean="0"/>
              <a:t>Infographics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	</a:t>
            </a:r>
            <a:endParaRPr lang="en-AU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35" y="1782761"/>
            <a:ext cx="4946965" cy="2900559"/>
          </a:xfr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5" y="721896"/>
            <a:ext cx="9835021" cy="955502"/>
          </a:xfrm>
        </p:spPr>
        <p:txBody>
          <a:bodyPr/>
          <a:lstStyle/>
          <a:p>
            <a:r>
              <a:rPr lang="en-AU" dirty="0" smtClean="0"/>
              <a:t>Pre-class activity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26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Remember the definitions of:</a:t>
            </a:r>
          </a:p>
          <a:p>
            <a:r>
              <a:rPr lang="en-AU" dirty="0" smtClean="0"/>
              <a:t>Data</a:t>
            </a:r>
          </a:p>
          <a:p>
            <a:r>
              <a:rPr lang="en-AU" dirty="0" smtClean="0"/>
              <a:t>Information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 smtClean="0"/>
              <a:t>An information system is used to produce data into information.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Information can be produced in many formats.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A common format used to present information is using graphical representations.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208776" y="1782761"/>
            <a:ext cx="4865624" cy="209566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812334" cy="955502"/>
          </a:xfrm>
        </p:spPr>
        <p:txBody>
          <a:bodyPr/>
          <a:lstStyle/>
          <a:p>
            <a:r>
              <a:rPr lang="en-AU" dirty="0" smtClean="0"/>
              <a:t>Graphical representations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21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A simple definition of </a:t>
            </a:r>
            <a:r>
              <a:rPr lang="en-AU" b="1" dirty="0" smtClean="0"/>
              <a:t>graphical representation </a:t>
            </a:r>
            <a:r>
              <a:rPr lang="en-AU" dirty="0" smtClean="0"/>
              <a:t>is to present data in a graphical or picture format.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Three </a:t>
            </a:r>
            <a:r>
              <a:rPr lang="en-AU" b="1" dirty="0" smtClean="0"/>
              <a:t>advantages</a:t>
            </a:r>
            <a:r>
              <a:rPr lang="en-AU" dirty="0" smtClean="0"/>
              <a:t> of presenting data in a graphical or picture format are: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 smtClean="0"/>
              <a:t>It is easier for a user to understanding the data when presented graphically.</a:t>
            </a:r>
          </a:p>
          <a:p>
            <a:endParaRPr lang="en-AU" dirty="0"/>
          </a:p>
          <a:p>
            <a:r>
              <a:rPr lang="en-AU" dirty="0" smtClean="0"/>
              <a:t>It is faster for the user to interpret the data when shown in a graphical format.</a:t>
            </a:r>
          </a:p>
          <a:p>
            <a:endParaRPr lang="en-AU" dirty="0" smtClean="0"/>
          </a:p>
          <a:p>
            <a:r>
              <a:rPr lang="en-AU" dirty="0" smtClean="0"/>
              <a:t>Users engage more with graphical formats as they are more attractive and eye-catching.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8" name="Picture 2" descr="http://www.technicallyfunny.com/blog/wp-content/themes/donmcmillan/images/BarChart-3.jpg"/>
          <p:cNvPicPr>
            <a:picLocks noGrp="1" noChangeAspect="1" noChangeArrowheads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0844" y="1782761"/>
            <a:ext cx="4953556" cy="3212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812334" cy="955502"/>
          </a:xfrm>
        </p:spPr>
        <p:txBody>
          <a:bodyPr/>
          <a:lstStyle/>
          <a:p>
            <a:r>
              <a:rPr lang="en-AU" dirty="0" smtClean="0"/>
              <a:t>Graphical representations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836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 smtClean="0"/>
              <a:t>Types of graphs</a:t>
            </a:r>
          </a:p>
          <a:p>
            <a:pPr marL="0" indent="0">
              <a:buNone/>
            </a:pPr>
            <a:r>
              <a:rPr lang="en-AU" dirty="0" smtClean="0"/>
              <a:t>There are hundreds of types of graphical representations.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In this Unit, we will study six types of graphical representations: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Bar graph</a:t>
            </a:r>
          </a:p>
          <a:p>
            <a:r>
              <a:rPr lang="en-AU" dirty="0"/>
              <a:t>Column graph</a:t>
            </a:r>
          </a:p>
          <a:p>
            <a:r>
              <a:rPr lang="en-AU" dirty="0"/>
              <a:t>Infographic</a:t>
            </a:r>
          </a:p>
          <a:p>
            <a:r>
              <a:rPr lang="en-AU" dirty="0"/>
              <a:t>Line graph</a:t>
            </a:r>
          </a:p>
          <a:p>
            <a:r>
              <a:rPr lang="en-AU" dirty="0"/>
              <a:t>Histogram</a:t>
            </a:r>
          </a:p>
          <a:p>
            <a:r>
              <a:rPr lang="en-AU" dirty="0" smtClean="0"/>
              <a:t>Pie chart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812334" cy="955502"/>
          </a:xfrm>
        </p:spPr>
        <p:txBody>
          <a:bodyPr/>
          <a:lstStyle/>
          <a:p>
            <a:r>
              <a:rPr lang="en-AU" dirty="0" smtClean="0"/>
              <a:t>Graphical representations</a:t>
            </a:r>
            <a:endParaRPr lang="en-AU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l="8665" r="8665"/>
          <a:stretch>
            <a:fillRect/>
          </a:stretch>
        </p:blipFill>
        <p:spPr>
          <a:xfrm>
            <a:off x="6168233" y="721896"/>
            <a:ext cx="4826792" cy="57781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60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115119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Bar graph</a:t>
            </a:r>
            <a:endParaRPr lang="en-AU" dirty="0"/>
          </a:p>
          <a:p>
            <a:pPr marL="0" indent="0">
              <a:buNone/>
            </a:pPr>
            <a:r>
              <a:rPr lang="en-AU" dirty="0" smtClean="0"/>
              <a:t>Bar charts display the data using bars that appear horizontally across the graph.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Bar graphs are used to compare different data items.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The data type appears on the Y axis.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The value or number appears on the X axis.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143982" y="1782761"/>
            <a:ext cx="4930418" cy="290811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812334" cy="955502"/>
          </a:xfrm>
        </p:spPr>
        <p:txBody>
          <a:bodyPr/>
          <a:lstStyle/>
          <a:p>
            <a:r>
              <a:rPr lang="en-AU" dirty="0" smtClean="0"/>
              <a:t>Graphical representations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64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563175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Column graph</a:t>
            </a:r>
          </a:p>
          <a:p>
            <a:pPr marL="0" indent="0">
              <a:buNone/>
            </a:pPr>
            <a:r>
              <a:rPr lang="en-AU" dirty="0" smtClean="0"/>
              <a:t>A column graph is very similar to a bar graph.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Column graphs display data using bars that appear vertically up the graph.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Column graphs are used to compare different data items.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The data type appears on the X axis.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The value or number appears on the Y axis.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149777" y="1782761"/>
            <a:ext cx="4924623" cy="290811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812334" cy="955502"/>
          </a:xfrm>
        </p:spPr>
        <p:txBody>
          <a:bodyPr/>
          <a:lstStyle/>
          <a:p>
            <a:r>
              <a:rPr lang="en-AU" dirty="0" smtClean="0"/>
              <a:t>Graphical representations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1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946513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Infographic</a:t>
            </a:r>
          </a:p>
          <a:p>
            <a:pPr marL="0" indent="0">
              <a:buNone/>
            </a:pPr>
            <a:r>
              <a:rPr lang="en-AU" dirty="0" smtClean="0"/>
              <a:t>An infographic is more than just a picture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An infographic combines graphs, images and text.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They provide more information than just a graph alone.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They are used to communicate a story or message to other people.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They are often used in advertising.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Google “</a:t>
            </a:r>
            <a:r>
              <a:rPr lang="en-AU" dirty="0" smtClean="0"/>
              <a:t>infographics</a:t>
            </a:r>
            <a:r>
              <a:rPr lang="en-AU" dirty="0" smtClean="0"/>
              <a:t>” to see many examples.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859" y="1782761"/>
            <a:ext cx="4894541" cy="2869821"/>
          </a:xfr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812334" cy="955502"/>
          </a:xfrm>
        </p:spPr>
        <p:txBody>
          <a:bodyPr/>
          <a:lstStyle/>
          <a:p>
            <a:r>
              <a:rPr lang="en-AU" dirty="0" smtClean="0"/>
              <a:t>Graphical representations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98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FP0MVPv8"/>
  <p:tag name="ARTICULATE_SLIDE_THUMBNAIL_REFRESH" val="1"/>
  <p:tag name="ARTICULATE_SLIDE_COUNT" val="25"/>
  <p:tag name="ARTICULATE_PROJECT_OPEN" val="0"/>
  <p:tag name="ARTICULATE_DESIGN_ID_00_MASTER_170609_1332" val="9OyjjpOV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00_MASTER_170609_1332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C000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00_MASTER_170609_1926</Template>
  <TotalTime>5771</TotalTime>
  <Words>983</Words>
  <Application>Microsoft Office PowerPoint</Application>
  <PresentationFormat>Widescreen</PresentationFormat>
  <Paragraphs>236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Tandysoft</vt:lpstr>
      <vt:lpstr>00_MASTER_170609_1332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PDI ICT</dc:title>
  <dc:creator>Tania Rosari</dc:creator>
  <cp:lastModifiedBy>Esther Seow Soo Yin</cp:lastModifiedBy>
  <cp:revision>142</cp:revision>
  <dcterms:created xsi:type="dcterms:W3CDTF">2017-02-17T00:49:47Z</dcterms:created>
  <dcterms:modified xsi:type="dcterms:W3CDTF">2018-01-25T07:56:41Z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D7C2074E-4FB3-4F49-AC73-A16D6BA7A241</vt:lpwstr>
  </property>
  <property fmtid="{D5CDD505-2E9C-101B-9397-08002B2CF9AE}" pid="3" name="ArticulatePath">
    <vt:lpwstr>PDI ICT_170220_1019</vt:lpwstr>
  </property>
</Properties>
</file>