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265" r:id="rId2"/>
    <p:sldId id="266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85" r:id="rId11"/>
    <p:sldId id="278" r:id="rId12"/>
    <p:sldId id="279" r:id="rId13"/>
    <p:sldId id="284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23/01/2018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F7CC-F5F8-4E3E-B75C-5B99E7B9A8A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59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558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7996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17397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17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864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44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47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606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91306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519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052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13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32" name="Slide Number Placeholder 5"/>
          <p:cNvSpPr txBox="1">
            <a:spLocks/>
          </p:cNvSpPr>
          <p:nvPr userDrawn="1"/>
        </p:nvSpPr>
        <p:spPr>
          <a:xfrm>
            <a:off x="1135066" y="14524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Unit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spreadsheet software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1"/>
    </p:custDataLst>
    <p:extLst>
      <p:ext uri="{BB962C8B-B14F-4D97-AF65-F5344CB8AC3E}">
        <p14:creationId xmlns:p14="http://schemas.microsoft.com/office/powerpoint/2010/main" val="28957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0" r:id="rId13"/>
    <p:sldLayoutId id="2147483651" r:id="rId14"/>
    <p:sldLayoutId id="2147483653" r:id="rId15"/>
    <p:sldLayoutId id="2147483652" r:id="rId16"/>
    <p:sldLayoutId id="2147483654" r:id="rId17"/>
    <p:sldLayoutId id="2147483655" r:id="rId18"/>
    <p:sldLayoutId id="214748365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-ict.com/gcse_new/spreadsheets/spreadsheets/miniweb/pg3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Notes:</a:t>
            </a: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Spreadsheet software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8943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Mathematical formulas can be input into any cell.</a:t>
            </a:r>
          </a:p>
          <a:p>
            <a:pPr marL="0" indent="0">
              <a:buNone/>
            </a:pPr>
            <a:r>
              <a:rPr lang="en-AU" dirty="0" smtClean="0"/>
              <a:t>To create a formula the first character in a cell must be an = sign.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Mathematical operators can be used in the formula.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Operators include +, /, -, *, &lt;, &gt;, etc.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Operators allow data to be manipulated.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76340" y="1782761"/>
            <a:ext cx="4594280" cy="43894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Spreadsheet formulas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1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Now download the manual calculations spreadsheet and write formulas to complete the calculations.</a:t>
            </a:r>
          </a:p>
          <a:p>
            <a:pPr marL="0" indent="0">
              <a:buNone/>
            </a:pPr>
            <a:r>
              <a:rPr lang="en-AU" dirty="0" smtClean="0"/>
              <a:t>You </a:t>
            </a:r>
            <a:r>
              <a:rPr lang="en-AU" b="1" dirty="0" smtClean="0"/>
              <a:t>will not </a:t>
            </a:r>
            <a:r>
              <a:rPr lang="en-AU" dirty="0" smtClean="0"/>
              <a:t>need a calculator to assist you.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Think:</a:t>
            </a:r>
            <a:br>
              <a:rPr lang="en-AU" b="1" dirty="0" smtClean="0"/>
            </a:br>
            <a:r>
              <a:rPr lang="en-AU" dirty="0" smtClean="0"/>
              <a:t>Which method was better – manual calculations or spreadsheet calculations?</a:t>
            </a:r>
          </a:p>
          <a:p>
            <a:pPr marL="0" indent="0">
              <a:buNone/>
            </a:pPr>
            <a:r>
              <a:rPr lang="en-AU" dirty="0" smtClean="0"/>
              <a:t>What is one advantage of a spreadsheet over manual calculations?</a:t>
            </a:r>
          </a:p>
          <a:p>
            <a:pPr marL="0" indent="0">
              <a:buNone/>
            </a:pPr>
            <a:r>
              <a:rPr lang="en-AU" dirty="0" smtClean="0"/>
              <a:t>What is one advantage of manual calculations over a spreadsheet?</a:t>
            </a:r>
          </a:p>
          <a:p>
            <a:pPr marL="0" indent="0">
              <a:buNone/>
            </a:pPr>
            <a:r>
              <a:rPr lang="en-AU" b="1" dirty="0" smtClean="0"/>
              <a:t>Pair:</a:t>
            </a:r>
          </a:p>
          <a:p>
            <a:pPr marL="0" indent="0">
              <a:buNone/>
            </a:pPr>
            <a:r>
              <a:rPr lang="en-AU" b="1" dirty="0" smtClean="0"/>
              <a:t>Share: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4363" r="43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Activity – spreadsheet calculations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1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8029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Think:</a:t>
            </a:r>
            <a:br>
              <a:rPr lang="en-AU" b="1" dirty="0" smtClean="0"/>
            </a:br>
            <a:r>
              <a:rPr lang="en-AU" dirty="0" smtClean="0"/>
              <a:t>Which method was better – manual calculations or spreadsheet calculations?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What is one advantage of a spreadsheet over manual calculations?</a:t>
            </a:r>
          </a:p>
          <a:p>
            <a:pPr marL="0" indent="0">
              <a:buNone/>
            </a:pPr>
            <a:r>
              <a:rPr lang="en-AU" dirty="0" smtClean="0"/>
              <a:t>What is one advantage of manual calculations over a spreadsheet?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Pair:</a:t>
            </a:r>
          </a:p>
          <a:p>
            <a:pPr marL="0" indent="0">
              <a:buNone/>
            </a:pPr>
            <a:r>
              <a:rPr lang="en-AU" dirty="0" smtClean="0"/>
              <a:t>Discuss these questions with the students sitting next to you.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Share:</a:t>
            </a:r>
          </a:p>
          <a:p>
            <a:pPr marL="0" indent="0">
              <a:buNone/>
            </a:pPr>
            <a:r>
              <a:rPr lang="en-AU" dirty="0" smtClean="0"/>
              <a:t>Share your groups findings with the class.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19210" y="721897"/>
            <a:ext cx="4809938" cy="220418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Activity – think, pair, share!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10" y="3623500"/>
            <a:ext cx="4853930" cy="2539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30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0"/>
            <a:ext cx="4752000" cy="4197415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Write </a:t>
            </a:r>
            <a:r>
              <a:rPr lang="en-US" dirty="0"/>
              <a:t>notes on page 1 of the workbook with the definitions of the key words listed on the left.</a:t>
            </a:r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6"/>
            <a:ext cx="9172402" cy="955502"/>
          </a:xfrm>
        </p:spPr>
        <p:txBody>
          <a:bodyPr/>
          <a:lstStyle/>
          <a:p>
            <a:r>
              <a:rPr lang="en-AU" dirty="0" smtClean="0"/>
              <a:t>Post-class activity</a:t>
            </a:r>
            <a:endParaRPr lang="en-AU" dirty="0"/>
          </a:p>
        </p:txBody>
      </p:sp>
      <p:pic>
        <p:nvPicPr>
          <p:cNvPr id="7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053" y="1782761"/>
            <a:ext cx="4197415" cy="419741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44450" cmpd="sng">
            <a:solidFill>
              <a:schemeClr val="bg1"/>
            </a:solidFill>
          </a:ln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31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b="1" dirty="0"/>
              <a:t>spreadsheet</a:t>
            </a:r>
            <a:r>
              <a:rPr lang="en-US" dirty="0"/>
              <a:t> is </a:t>
            </a:r>
            <a:r>
              <a:rPr lang="en-US" dirty="0" smtClean="0"/>
              <a:t>an application (program) where data </a:t>
            </a:r>
            <a:r>
              <a:rPr lang="en-US" dirty="0"/>
              <a:t>is arranged </a:t>
            </a:r>
            <a:r>
              <a:rPr lang="en-US" dirty="0" smtClean="0"/>
              <a:t>into small boxes on </a:t>
            </a:r>
            <a:r>
              <a:rPr lang="en-US" dirty="0"/>
              <a:t>a </a:t>
            </a:r>
            <a:r>
              <a:rPr lang="en-US" dirty="0" smtClean="0"/>
              <a:t>grid.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Each box is known as a </a:t>
            </a:r>
            <a:r>
              <a:rPr lang="en-US" b="1" dirty="0" smtClean="0"/>
              <a:t>cell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data in each cell can be manipulated </a:t>
            </a:r>
            <a:r>
              <a:rPr lang="en-US" dirty="0"/>
              <a:t>and used in </a:t>
            </a:r>
            <a:r>
              <a:rPr lang="en-US" dirty="0" smtClean="0"/>
              <a:t>calculations.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Spreadsheet software </a:t>
            </a:r>
            <a:r>
              <a:rPr lang="en-US" dirty="0"/>
              <a:t>is one of the most </a:t>
            </a:r>
            <a:r>
              <a:rPr lang="en-US" dirty="0" smtClean="0"/>
              <a:t>widely used computer applications.</a:t>
            </a:r>
            <a:endParaRPr lang="en-AU" sz="1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4"/>
          <a:stretch>
            <a:fillRect/>
          </a:stretch>
        </p:blipFill>
        <p:spPr>
          <a:xfrm>
            <a:off x="6291633" y="1782761"/>
            <a:ext cx="4525719" cy="32574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Spreadsheet software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Each grid in a spreadsheet is made up of </a:t>
            </a:r>
            <a:r>
              <a:rPr lang="en-US" b="1" dirty="0" smtClean="0"/>
              <a:t>columns</a:t>
            </a:r>
            <a:r>
              <a:rPr lang="en-US" dirty="0" smtClean="0"/>
              <a:t>, </a:t>
            </a:r>
            <a:r>
              <a:rPr lang="en-US" b="1" dirty="0" smtClean="0"/>
              <a:t>rows</a:t>
            </a:r>
            <a:r>
              <a:rPr lang="en-US" dirty="0" smtClean="0"/>
              <a:t> and </a:t>
            </a:r>
            <a:r>
              <a:rPr lang="en-US" b="1" dirty="0" smtClean="0"/>
              <a:t>cells</a:t>
            </a:r>
            <a:r>
              <a:rPr lang="en-US" dirty="0" smtClean="0"/>
              <a:t>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 smtClean="0"/>
              <a:t>Columns</a:t>
            </a:r>
            <a:r>
              <a:rPr lang="en-US" sz="1600" dirty="0" smtClean="0"/>
              <a:t> go down the page and are labelled at the top by a letter (e.g. A).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Rows</a:t>
            </a:r>
            <a:r>
              <a:rPr lang="en-US" dirty="0" smtClean="0"/>
              <a:t> go across the page and are labelled at the side by a number (e.g. 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Cells</a:t>
            </a:r>
            <a:r>
              <a:rPr lang="en-US" dirty="0" smtClean="0"/>
              <a:t> are individual boxes within the grid. Each cell has an unique address. The address of the cell highlighted is C5.</a:t>
            </a:r>
          </a:p>
          <a:p>
            <a:pPr marL="0" indent="0">
              <a:lnSpc>
                <a:spcPct val="150000"/>
              </a:lnSpc>
              <a:buNone/>
            </a:pPr>
            <a:endParaRPr lang="en-AU" sz="16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4912" y="1782761"/>
            <a:ext cx="4711083" cy="289912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Spreadsheet grid layout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1441" b="14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1262066" y="721897"/>
            <a:ext cx="9704604" cy="95550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Activity – in which cell address is each colour located?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11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Active cell</a:t>
            </a:r>
            <a:br>
              <a:rPr lang="en-AU" b="1" dirty="0" smtClean="0"/>
            </a:br>
            <a:r>
              <a:rPr lang="en-AU" dirty="0" smtClean="0"/>
              <a:t>The cell that is currently selected is known as the active cell.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Formula bar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value of the active cell appears in the formula bar. </a:t>
            </a:r>
            <a:r>
              <a:rPr lang="en-AU" dirty="0"/>
              <a:t> </a:t>
            </a:r>
            <a:r>
              <a:rPr lang="en-AU" dirty="0" smtClean="0"/>
              <a:t>If the value is the result of a calculation the formula will appear here.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Name box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Shows the address of the active cell.</a:t>
            </a:r>
          </a:p>
          <a:p>
            <a:pPr marL="0" indent="0">
              <a:buNone/>
            </a:pP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Worksheet tabs</a:t>
            </a:r>
            <a:r>
              <a:rPr lang="en-AU" b="1" dirty="0"/>
              <a:t/>
            </a:r>
            <a:br>
              <a:rPr lang="en-AU" b="1" dirty="0"/>
            </a:br>
            <a:r>
              <a:rPr lang="en-AU" dirty="0" smtClean="0"/>
              <a:t>Each spreadsheet contains a number of worksheets (or pages).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3489" t="-27186" r="-3489" b="-27186"/>
          <a:stretch/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Spreadsheet user interface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3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Each cell in a spreadsheet can contain one of following types of data: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 smtClean="0"/>
              <a:t>Label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Any text, characters or symbols entered is known as a label.</a:t>
            </a:r>
          </a:p>
          <a:p>
            <a:pPr marL="0" indent="0">
              <a:buNone/>
            </a:pP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Values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All numbers entered are values, including decimal numbers.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 smtClean="0"/>
              <a:t>Formulas</a:t>
            </a:r>
            <a:br>
              <a:rPr lang="en-AU" b="1" dirty="0" smtClean="0"/>
            </a:br>
            <a:r>
              <a:rPr lang="en-AU" dirty="0" smtClean="0"/>
              <a:t>Mathematical equations can also be entered that perform calculations</a:t>
            </a:r>
          </a:p>
          <a:p>
            <a:pPr marL="0" indent="0">
              <a:buNone/>
            </a:pPr>
            <a:r>
              <a:rPr lang="en-AU" b="1" u="sng" dirty="0" smtClean="0"/>
              <a:t>Example</a:t>
            </a:r>
            <a:br>
              <a:rPr lang="en-AU" b="1" u="sng" dirty="0" smtClean="0"/>
            </a:br>
            <a:r>
              <a:rPr lang="en-AU" dirty="0" smtClean="0"/>
              <a:t>In cell D2 a formula has been input to calculate the average of Mark 1 &amp; Mark 2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r="12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Cell contents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4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Create the spreadsheet that you can see in the image.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AU" dirty="0" smtClean="0"/>
              <a:t>Open spreadsheet software</a:t>
            </a:r>
          </a:p>
          <a:p>
            <a:pPr marL="342900" indent="-342900">
              <a:buAutoNum type="arabicPeriod"/>
            </a:pPr>
            <a:r>
              <a:rPr lang="en-AU" dirty="0" smtClean="0"/>
              <a:t>Type in the data in row 1 – Student, Mark 1, Mark 2 and Average</a:t>
            </a:r>
          </a:p>
          <a:p>
            <a:pPr marL="342900" indent="-342900">
              <a:buAutoNum type="arabicPeriod"/>
            </a:pPr>
            <a:r>
              <a:rPr lang="en-AU" dirty="0" smtClean="0"/>
              <a:t>Select labels and make bold</a:t>
            </a:r>
          </a:p>
          <a:p>
            <a:pPr marL="342900" indent="-342900">
              <a:buAutoNum type="arabicPeriod"/>
            </a:pPr>
            <a:r>
              <a:rPr lang="en-AU" dirty="0" smtClean="0"/>
              <a:t>Type in data in row 2 – Dave, 78 and 86</a:t>
            </a:r>
          </a:p>
          <a:p>
            <a:pPr marL="342900" indent="-342900">
              <a:buAutoNum type="arabicPeriod"/>
            </a:pPr>
            <a:r>
              <a:rPr lang="en-AU" dirty="0" smtClean="0"/>
              <a:t>In cell D2 type =Average(B2:C2) – this is a formula</a:t>
            </a:r>
          </a:p>
          <a:p>
            <a:pPr marL="0" indent="0">
              <a:buNone/>
            </a:pPr>
            <a:r>
              <a:rPr lang="en-AU" b="1" dirty="0" smtClean="0"/>
              <a:t>Tip: </a:t>
            </a:r>
            <a:r>
              <a:rPr lang="en-AU" dirty="0" smtClean="0"/>
              <a:t>Formulas always start with an = sign</a:t>
            </a:r>
          </a:p>
          <a:p>
            <a:pPr marL="342900" indent="-342900">
              <a:buAutoNum type="arabicPeriod" startAt="6"/>
            </a:pPr>
            <a:r>
              <a:rPr lang="en-AU" dirty="0" smtClean="0"/>
              <a:t>Save the spreadsheet as </a:t>
            </a:r>
            <a:r>
              <a:rPr lang="en-AU" dirty="0" err="1" smtClean="0"/>
              <a:t>first_spreadsheet</a:t>
            </a:r>
            <a:endParaRPr lang="en-AU" dirty="0" smtClean="0"/>
          </a:p>
          <a:p>
            <a:pPr marL="342900" indent="-342900">
              <a:buAutoNum type="arabicPeriod" startAt="6"/>
            </a:pPr>
            <a:r>
              <a:rPr lang="en-AU" dirty="0" smtClean="0"/>
              <a:t>Upload to </a:t>
            </a:r>
            <a:r>
              <a:rPr lang="en-AU" dirty="0" err="1" smtClean="0"/>
              <a:t>eLearn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6504" b="65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Activity – spreadsheet task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8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Go to the website Teach-ICT and complete the matching activity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www.teach-ict.com/gcse_new/spreadsheets/spreadsheets/miniweb/pg3.htm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This activity requires Flash to be installed.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 l="2851" r="2851"/>
          <a:stretch>
            <a:fillRect/>
          </a:stretch>
        </p:blipFill>
        <p:spPr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Activity – user interface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1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112911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and complete the manual calculations worksheet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Use a calculator to assist you!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414199" y="721897"/>
            <a:ext cx="4079066" cy="577810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Activity – manual calculations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5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14"/>
  <p:tag name="ARTICULATE_DESIGN_ID_00_MASTER_170609_1332" val="3fk8nB4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2983</TotalTime>
  <Words>352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Unit 1 </dc:title>
  <dc:creator>Esther Seow</dc:creator>
  <cp:lastModifiedBy>Esther Seow Soo Yin</cp:lastModifiedBy>
  <cp:revision>190</cp:revision>
  <dcterms:created xsi:type="dcterms:W3CDTF">2017-02-17T00:49:47Z</dcterms:created>
  <dcterms:modified xsi:type="dcterms:W3CDTF">2018-01-24T00:36:18Z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