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274" r:id="rId3"/>
    <p:sldId id="290" r:id="rId4"/>
    <p:sldId id="291" r:id="rId5"/>
    <p:sldId id="292" r:id="rId6"/>
    <p:sldId id="293" r:id="rId7"/>
    <p:sldId id="270" r:id="rId8"/>
    <p:sldId id="276" r:id="rId9"/>
    <p:sldId id="275" r:id="rId10"/>
    <p:sldId id="278" r:id="rId11"/>
    <p:sldId id="279" r:id="rId12"/>
    <p:sldId id="282" r:id="rId13"/>
    <p:sldId id="280" r:id="rId14"/>
    <p:sldId id="281" r:id="rId15"/>
    <p:sldId id="288" r:id="rId16"/>
    <p:sldId id="285" r:id="rId17"/>
    <p:sldId id="286" r:id="rId18"/>
    <p:sldId id="287" r:id="rId19"/>
    <p:sldId id="294" r:id="rId20"/>
    <p:sldId id="295" r:id="rId21"/>
    <p:sldId id="297" r:id="rId22"/>
    <p:sldId id="296" r:id="rId23"/>
    <p:sldId id="298" r:id="rId24"/>
    <p:sldId id="299" r:id="rId25"/>
    <p:sldId id="289" r:id="rId26"/>
  </p:sldIdLst>
  <p:sldSz cx="12192000" cy="6858000"/>
  <p:notesSz cx="6797675" cy="9926638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B64"/>
    <a:srgbClr val="3EBEB1"/>
    <a:srgbClr val="66AAB2"/>
    <a:srgbClr val="37AEF0"/>
    <a:srgbClr val="6EB7BF"/>
    <a:srgbClr val="F52D2D"/>
    <a:srgbClr val="004870"/>
    <a:srgbClr val="F55058"/>
    <a:srgbClr val="F77B55"/>
    <a:srgbClr val="353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6FA0-9487-424B-9248-DC202B25D689}" type="datetimeFigureOut">
              <a:rPr lang="en-AU" smtClean="0"/>
              <a:t>24/01/2018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DC31C-4EFF-4971-9C84-01E3340215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65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C0BC-2B39-46CB-8E01-8823AB94FC7E}" type="datetimeFigureOut">
              <a:rPr lang="en-AU" smtClean="0"/>
              <a:t>24/01/2018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BF7CC-F5F8-4E3E-B75C-5B99E7B9A8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7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95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MC_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" y="267536"/>
            <a:ext cx="2190750" cy="271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8841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7724063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062050" y="173148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62049" y="5008725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062050" y="3370104"/>
            <a:ext cx="1894875" cy="15159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91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_LargeText_Image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43" y="1731485"/>
            <a:ext cx="9754682" cy="47931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243" y="670620"/>
            <a:ext cx="9754682" cy="938143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368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11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826792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6002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4" name="Question box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31" y="3528090"/>
            <a:ext cx="695097" cy="695097"/>
          </a:xfrm>
          <a:prstGeom prst="rect">
            <a:avLst/>
          </a:prstGeom>
        </p:spPr>
      </p:pic>
      <p:pic>
        <p:nvPicPr>
          <p:cNvPr id="2" name="Tip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47130" y="1042721"/>
            <a:ext cx="1541776" cy="2462483"/>
          </a:xfrm>
          <a:prstGeom prst="rect">
            <a:avLst/>
          </a:prstGeom>
        </p:spPr>
      </p:pic>
      <p:pic>
        <p:nvPicPr>
          <p:cNvPr id="25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3862" y="4370130"/>
            <a:ext cx="987890" cy="1800000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0672763" y="1139689"/>
            <a:ext cx="1278989" cy="1899345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05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9878" y="721896"/>
            <a:ext cx="4270098" cy="577810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48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p bar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8247" y="647797"/>
            <a:ext cx="4261759" cy="4724303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508376" y="721896"/>
            <a:ext cx="3993777" cy="3786604"/>
          </a:xfrm>
          <a:prstGeom prst="rect">
            <a:avLst/>
          </a:prstGeom>
          <a:noFill/>
          <a:ln w="76200" cmpd="dbl">
            <a:noFill/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1400" b="1" baseline="0">
                <a:solidFill>
                  <a:schemeClr val="tx1"/>
                </a:solidFill>
                <a:latin typeface="Tandysoft" panose="02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INSERT TIP</a:t>
            </a:r>
            <a:endParaRPr lang="en-AU" dirty="0"/>
          </a:p>
        </p:txBody>
      </p:sp>
      <p:pic>
        <p:nvPicPr>
          <p:cNvPr id="14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08" y="5477907"/>
            <a:ext cx="695097" cy="695097"/>
          </a:xfrm>
          <a:prstGeom prst="rect">
            <a:avLst/>
          </a:prstGeom>
        </p:spPr>
      </p:pic>
      <p:pic>
        <p:nvPicPr>
          <p:cNvPr id="19" name="Her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78829" y="4406554"/>
            <a:ext cx="1187992" cy="1788976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1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AU" sz="11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201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96400" y="5299339"/>
            <a:ext cx="1131250" cy="878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443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4"/>
            <a:ext cx="2247586" cy="3255625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6776616" y="5299339"/>
            <a:ext cx="1131250" cy="8786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4298425" y="5299339"/>
            <a:ext cx="1131250" cy="878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1820184" y="5299339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196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_ w/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62066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3740257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/>
          </p:nvPr>
        </p:nvSpPr>
        <p:spPr>
          <a:xfrm>
            <a:off x="6218448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7"/>
          </p:nvPr>
        </p:nvSpPr>
        <p:spPr>
          <a:xfrm>
            <a:off x="8696639" y="1875175"/>
            <a:ext cx="2247586" cy="2247586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US" sz="20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262066" y="4320473"/>
            <a:ext cx="7203968" cy="1765997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/>
          <a:lstStyle>
            <a:lvl1pPr>
              <a:defRPr lang="en-AU" sz="20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56172"/>
          <a:stretch/>
        </p:blipFill>
        <p:spPr>
          <a:xfrm>
            <a:off x="9254807" y="5283977"/>
            <a:ext cx="1131250" cy="8786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0465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er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71" y="4371388"/>
            <a:ext cx="783983" cy="1800000"/>
          </a:xfrm>
          <a:prstGeom prst="rect">
            <a:avLst/>
          </a:prstGeom>
        </p:spPr>
      </p:pic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262066" y="1854200"/>
            <a:ext cx="9704604" cy="4645801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62066" y="721897"/>
            <a:ext cx="4752000" cy="955502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Tandysoft" panose="02000500000000000000" pitchFamily="2" charset="0"/>
              </a:defRPr>
            </a:lvl5pPr>
          </a:lstStyle>
          <a:p>
            <a:pPr lvl="0"/>
            <a:r>
              <a:rPr lang="en-US" dirty="0" smtClean="0"/>
              <a:t>Click to edit Master TITLE STYLES</a:t>
            </a:r>
            <a:endParaRPr lang="en-AU" dirty="0"/>
          </a:p>
        </p:txBody>
      </p:sp>
      <p:pic>
        <p:nvPicPr>
          <p:cNvPr id="25" name="Question box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1" y="3528090"/>
            <a:ext cx="706218" cy="6950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251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screen"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2568" y="165101"/>
            <a:ext cx="10986864" cy="6527800"/>
          </a:xfrm>
          <a:prstGeom prst="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45000">
                <a:schemeClr val="accent5">
                  <a:lumMod val="50000"/>
                </a:schemeClr>
              </a:gs>
            </a:gsLst>
            <a:lin ang="5400000" scaled="1"/>
          </a:gradFill>
          <a:ln w="44450" cmpd="sng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Tandysoft" panose="020005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 smtClean="0">
                <a:latin typeface="Tandysoft" panose="02000500000000000000" pitchFamily="2" charset="0"/>
              </a:rPr>
              <a:t>Insert image here</a:t>
            </a:r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09508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58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762000"/>
            <a:ext cx="12192000" cy="3096000"/>
          </a:xfrm>
          <a:prstGeom prst="rect">
            <a:avLst/>
          </a:prstGeom>
          <a:blipFill dpi="0" rotWithShape="1">
            <a:blip r:embed="rId1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Cloud_Bg" hidden="1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1" b="30848"/>
          <a:stretch/>
        </p:blipFill>
        <p:spPr>
          <a:xfrm>
            <a:off x="1" y="3309784"/>
            <a:ext cx="12192000" cy="3097161"/>
          </a:xfrm>
          <a:prstGeom prst="rect">
            <a:avLst/>
          </a:prstGeom>
        </p:spPr>
      </p:pic>
      <p:pic>
        <p:nvPicPr>
          <p:cNvPr id="13" name="Stars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685799"/>
            <a:ext cx="11020425" cy="1924050"/>
          </a:xfrm>
          <a:prstGeom prst="rect">
            <a:avLst/>
          </a:prstGeom>
        </p:spPr>
      </p:pic>
      <p:pic>
        <p:nvPicPr>
          <p:cNvPr id="2" name="ground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3300"/>
            <a:ext cx="12192000" cy="774700"/>
          </a:xfrm>
          <a:prstGeom prst="rect">
            <a:avLst/>
          </a:prstGeom>
        </p:spPr>
      </p:pic>
      <p:pic>
        <p:nvPicPr>
          <p:cNvPr id="19" name="Guides" hidden="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07" y="230785"/>
            <a:ext cx="279745" cy="351308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0944966" y="248613"/>
            <a:ext cx="660595" cy="310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2F0469-B074-4C62-B209-D20B73FCE734}" type="slidenum">
              <a:rPr lang="en-AU" sz="2000" smtClean="0">
                <a:solidFill>
                  <a:schemeClr val="bg1"/>
                </a:solidFill>
              </a:rPr>
              <a:pPr algn="ctr"/>
              <a:t>‹#›</a:t>
            </a:fld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35066" y="237851"/>
            <a:ext cx="3852063" cy="324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Tandysoft" panose="02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ICT Unit 1 </a:t>
            </a:r>
            <a:r>
              <a:rPr lang="en-A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AU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 software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82" y="223562"/>
            <a:ext cx="354235" cy="314876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385606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7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6" userDrawn="1">
          <p15:clr>
            <a:srgbClr val="F26B43"/>
          </p15:clr>
        </p15:guide>
        <p15:guide id="4" pos="6902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orient="horz" pos="4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0">
              <a:srgbClr val="236B64"/>
            </a:gs>
            <a:gs pos="35000">
              <a:srgbClr val="3EBE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 idx="4294967295"/>
          </p:nvPr>
        </p:nvSpPr>
        <p:spPr>
          <a:xfrm>
            <a:off x="1133147" y="1550523"/>
            <a:ext cx="9953953" cy="2359752"/>
          </a:xfrm>
          <a:prstGeom prst="rect">
            <a:avLst/>
          </a:prstGeom>
          <a:effectLst>
            <a:outerShdw dist="50800" dir="3000000" algn="ctr" rotWithShape="0">
              <a:srgbClr val="236B64"/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b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b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AU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it Overview"/>
          <p:cNvSpPr>
            <a:spLocks noGrp="1"/>
          </p:cNvSpPr>
          <p:nvPr>
            <p:ph type="subTitle" idx="4294967295"/>
          </p:nvPr>
        </p:nvSpPr>
        <p:spPr>
          <a:xfrm>
            <a:off x="1133146" y="3577085"/>
            <a:ext cx="4179518" cy="91261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Spreadsheet software</a:t>
            </a:r>
          </a:p>
          <a:p>
            <a:pPr marL="0" indent="0" algn="l">
              <a:buNone/>
            </a:pPr>
            <a:r>
              <a:rPr lang="en-AU" b="1" dirty="0" smtClean="0">
                <a:solidFill>
                  <a:srgbClr val="236B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Functions</a:t>
            </a:r>
            <a:endParaRPr lang="en-AU" b="1" dirty="0">
              <a:solidFill>
                <a:srgbClr val="236B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3" y="2397963"/>
            <a:ext cx="744323" cy="425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81" y="1631362"/>
            <a:ext cx="1339795" cy="766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2888"/>
          <a:stretch/>
        </p:blipFill>
        <p:spPr>
          <a:xfrm>
            <a:off x="9942285" y="5162823"/>
            <a:ext cx="1001939" cy="1014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To use a function in a formula the following information needs to be included:</a:t>
            </a:r>
          </a:p>
          <a:p>
            <a:r>
              <a:rPr lang="en-AU" dirty="0" smtClean="0"/>
              <a:t>= </a:t>
            </a:r>
            <a:r>
              <a:rPr lang="en-AU" dirty="0"/>
              <a:t>sign</a:t>
            </a:r>
          </a:p>
          <a:p>
            <a:r>
              <a:rPr lang="en-AU" dirty="0"/>
              <a:t>Function name</a:t>
            </a:r>
          </a:p>
          <a:p>
            <a:r>
              <a:rPr lang="en-AU" dirty="0"/>
              <a:t>Arguments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Arguments</a:t>
            </a:r>
            <a:r>
              <a:rPr lang="en-AU" dirty="0"/>
              <a:t> </a:t>
            </a:r>
            <a:r>
              <a:rPr lang="en-AU" dirty="0" smtClean="0"/>
              <a:t>are inputs or information needed to perform the calculation.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arguments required vary depending on the function.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arguments used in SUM function is a cell range.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Functions - format</a:t>
            </a:r>
            <a:endParaRPr lang="en-AU" dirty="0"/>
          </a:p>
        </p:txBody>
      </p:sp>
      <p:pic>
        <p:nvPicPr>
          <p:cNvPr id="5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24883" y="1782761"/>
            <a:ext cx="4849708" cy="3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Both formulas below produce the same answer: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b="1" dirty="0" smtClean="0"/>
              <a:t>=A1+A2+A3+A4+A5+A6+A7+A8+A9+A10</a:t>
            </a:r>
          </a:p>
          <a:p>
            <a:pPr marL="0" indent="0">
              <a:buNone/>
            </a:pPr>
            <a:r>
              <a:rPr lang="en-AU" b="1" dirty="0" smtClean="0"/>
              <a:t>=SUM(A1:A10)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b="1" dirty="0" smtClean="0"/>
              <a:t>cell range </a:t>
            </a:r>
            <a:r>
              <a:rPr lang="en-AU" dirty="0" smtClean="0"/>
              <a:t>(A1:A10) is used as an argument (input) for the formula.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‘range’ indicates the first cell and the last cell of all the cells to be included in the calculation.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 ‘range’ is a shortcut to listing every cell reference in a formula – it saves effort and time!</a:t>
            </a:r>
          </a:p>
          <a:p>
            <a:pPr marL="0" indent="0">
              <a:buNone/>
            </a:pP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Functions – cell ranges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7548054" y="1782761"/>
            <a:ext cx="2656650" cy="46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1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sz="2400" dirty="0" smtClean="0"/>
              <a:t>Activity – introduction to functions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AU" dirty="0" smtClean="0"/>
              <a:t>Efficiency</a:t>
            </a:r>
          </a:p>
          <a:p>
            <a:r>
              <a:rPr lang="en-AU" dirty="0" smtClean="0"/>
              <a:t>Completing a task using the least amount of effort, resources or time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Download the spreadsheet introduction to functions.</a:t>
            </a:r>
          </a:p>
          <a:p>
            <a:pPr marL="0" indent="0">
              <a:buNone/>
            </a:pPr>
            <a:r>
              <a:rPr lang="en-AU" dirty="0" smtClean="0"/>
              <a:t>Complete the two formulas – one using a list of all the cells and one using a SUM function.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Think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Describe the term efficiency?</a:t>
            </a:r>
          </a:p>
          <a:p>
            <a:pPr marL="0" indent="0">
              <a:buNone/>
            </a:pPr>
            <a:r>
              <a:rPr lang="en-AU" dirty="0" smtClean="0"/>
              <a:t>How does using a function improve efficiency?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Pair</a:t>
            </a:r>
            <a:br>
              <a:rPr lang="en-AU" b="1" dirty="0" smtClean="0"/>
            </a:br>
            <a:r>
              <a:rPr lang="en-AU" dirty="0" smtClean="0"/>
              <a:t>Discuss these two questions with the students around you.</a:t>
            </a:r>
            <a:endParaRPr lang="en-AU" dirty="0"/>
          </a:p>
          <a:p>
            <a:pPr marL="0" indent="0">
              <a:buNone/>
            </a:pP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b="1" dirty="0" smtClean="0"/>
              <a:t>Share</a:t>
            </a:r>
            <a:br>
              <a:rPr lang="en-AU" b="1" dirty="0" smtClean="0"/>
            </a:br>
            <a:r>
              <a:rPr lang="en-AU" dirty="0" smtClean="0"/>
              <a:t>Report your findings with the group.</a:t>
            </a: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407" r="1140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 smtClean="0"/>
              <a:t>Statistical functions include: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b="1" dirty="0" smtClean="0"/>
              <a:t>SUM</a:t>
            </a:r>
            <a:br>
              <a:rPr lang="en-AU" b="1" dirty="0" smtClean="0"/>
            </a:br>
            <a:r>
              <a:rPr lang="en-AU" dirty="0" smtClean="0"/>
              <a:t>Adds up the numbers in the range.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dirty="0" smtClean="0"/>
              <a:t>e.g. =SUM(A1:A10)</a:t>
            </a:r>
            <a:endParaRPr lang="en-A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b="1" dirty="0" smtClean="0"/>
              <a:t>COUNT</a:t>
            </a:r>
            <a:br>
              <a:rPr lang="en-AU" b="1" dirty="0" smtClean="0"/>
            </a:br>
            <a:r>
              <a:rPr lang="en-AU" dirty="0" smtClean="0"/>
              <a:t>Counts the number of cells that contains a number in the range.  e.g. =COUNT(A1:A10)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b="1" dirty="0" smtClean="0"/>
              <a:t>AVERAGE</a:t>
            </a:r>
            <a:br>
              <a:rPr lang="en-AU" b="1" dirty="0" smtClean="0"/>
            </a:br>
            <a:r>
              <a:rPr lang="en-AU" dirty="0" smtClean="0"/>
              <a:t>Calculates the average of the numbers in each cell.  e.g. =AVERAGE(A1:A10)</a:t>
            </a:r>
            <a:endParaRPr lang="en-A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b="1" dirty="0" smtClean="0"/>
              <a:t>MIN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Calculates the lowest number in the range.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dirty="0" smtClean="0"/>
              <a:t>e.g. =MIN(A1:A10)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b="1" dirty="0" smtClean="0"/>
              <a:t>MAX</a:t>
            </a:r>
            <a:br>
              <a:rPr lang="en-AU" b="1" dirty="0" smtClean="0"/>
            </a:br>
            <a:r>
              <a:rPr lang="en-AU" dirty="0" smtClean="0"/>
              <a:t>Calculates the highest number in the range.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 smtClean="0"/>
              <a:t>e.g. = MAX(A1:A10)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Functions – statistical functions</a:t>
            </a:r>
            <a:endParaRPr lang="en-AU" dirty="0"/>
          </a:p>
        </p:txBody>
      </p:sp>
      <p:pic>
        <p:nvPicPr>
          <p:cNvPr id="1026" name="Picture 2" descr="Image result for excel functions lis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974" y="721897"/>
            <a:ext cx="4826943" cy="57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134662" cy="89643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spreadsheet file from </a:t>
            </a:r>
            <a:r>
              <a:rPr lang="en-AU" dirty="0" err="1" smtClean="0"/>
              <a:t>eLearn</a:t>
            </a:r>
            <a:r>
              <a:rPr lang="en-AU" dirty="0" smtClean="0"/>
              <a:t> </a:t>
            </a:r>
            <a:r>
              <a:rPr lang="en-AU" dirty="0" smtClean="0"/>
              <a:t>(Statistical functions). </a:t>
            </a:r>
          </a:p>
          <a:p>
            <a:pPr marL="0" indent="0">
              <a:buNone/>
            </a:pPr>
            <a:r>
              <a:rPr lang="en-AU" dirty="0" smtClean="0"/>
              <a:t>Complete all of the required formulas using statistical functions.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134662" cy="955502"/>
          </a:xfrm>
        </p:spPr>
        <p:txBody>
          <a:bodyPr/>
          <a:lstStyle/>
          <a:p>
            <a:r>
              <a:rPr lang="en-AU" dirty="0" smtClean="0"/>
              <a:t>Activity –</a:t>
            </a:r>
            <a:r>
              <a:rPr lang="en-AU" dirty="0"/>
              <a:t> </a:t>
            </a:r>
            <a:r>
              <a:rPr lang="en-AU" dirty="0" smtClean="0"/>
              <a:t>statistical functions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2542033" y="2862072"/>
            <a:ext cx="7059168" cy="33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42831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Workbook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Spreadsheet files are also known as </a:t>
            </a:r>
            <a:r>
              <a:rPr lang="en-AU" b="1" dirty="0" smtClean="0"/>
              <a:t>workbooks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 workbook can contain many worksheets.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Worksheet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 </a:t>
            </a:r>
            <a:r>
              <a:rPr lang="en-AU" b="1" dirty="0" smtClean="0"/>
              <a:t>worksheet</a:t>
            </a:r>
            <a:r>
              <a:rPr lang="en-AU" dirty="0" smtClean="0"/>
              <a:t> is a single page within a workbook.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 worksheet can be selected by clicking on relevant tab at the bottom of the page.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added by clicking the </a:t>
            </a:r>
            <a:r>
              <a:rPr lang="en-AU" b="1" dirty="0" smtClean="0"/>
              <a:t>+</a:t>
            </a:r>
            <a:r>
              <a:rPr lang="en-AU" dirty="0" smtClean="0"/>
              <a:t> symbol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Workbook &amp; worksheets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53105" y="1782761"/>
            <a:ext cx="4453205" cy="34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13239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Logical functions </a:t>
            </a:r>
            <a:r>
              <a:rPr lang="en-AU" dirty="0" smtClean="0"/>
              <a:t>are calculations that only return two answers – true or false.</a:t>
            </a:r>
          </a:p>
          <a:p>
            <a:pPr marL="0" indent="0">
              <a:buNone/>
            </a:pPr>
            <a:r>
              <a:rPr lang="en-AU" dirty="0" smtClean="0"/>
              <a:t>They are often used to ask a question?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Logical functions include:</a:t>
            </a:r>
          </a:p>
          <a:p>
            <a:r>
              <a:rPr lang="en-AU" dirty="0" smtClean="0"/>
              <a:t>IF</a:t>
            </a:r>
          </a:p>
          <a:p>
            <a:r>
              <a:rPr lang="en-AU" dirty="0" smtClean="0"/>
              <a:t>AND</a:t>
            </a:r>
          </a:p>
          <a:p>
            <a:r>
              <a:rPr lang="en-AU" dirty="0" smtClean="0"/>
              <a:t>OR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most used logical function is the </a:t>
            </a:r>
            <a:r>
              <a:rPr lang="en-AU" b="1" dirty="0" smtClean="0"/>
              <a:t>IF function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79116" y="1782761"/>
            <a:ext cx="4610100" cy="2743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Functions – logical functions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67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IF functions use the following format: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=IF(Condition, True, False)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They require three arguments (or inputs):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A condition or rule e.g. </a:t>
            </a:r>
            <a:r>
              <a:rPr lang="en-AU" b="1" dirty="0" smtClean="0"/>
              <a:t>C5&gt;10</a:t>
            </a:r>
          </a:p>
          <a:p>
            <a:r>
              <a:rPr lang="en-AU" dirty="0" smtClean="0"/>
              <a:t>What to do if the condition is true</a:t>
            </a:r>
          </a:p>
          <a:p>
            <a:r>
              <a:rPr lang="en-AU" dirty="0" smtClean="0"/>
              <a:t>What to do if the condition is false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Example:</a:t>
            </a:r>
          </a:p>
          <a:p>
            <a:pPr marL="0" indent="0">
              <a:buNone/>
            </a:pPr>
            <a:r>
              <a:rPr lang="en-AU" dirty="0" smtClean="0"/>
              <a:t>=IF(C5&gt;70,”Pass”,”Fail”)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Functions – IF function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36805" y="1782761"/>
            <a:ext cx="4781716" cy="34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logical functions spreadsheet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workbook has seven worksheets.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Complete the calculations on the first three worksheets.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9509365" cy="955502"/>
          </a:xfrm>
        </p:spPr>
        <p:txBody>
          <a:bodyPr/>
          <a:lstStyle/>
          <a:p>
            <a:r>
              <a:rPr lang="en-AU" dirty="0" smtClean="0"/>
              <a:t>Activity – Logical functions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42645" y="1782761"/>
            <a:ext cx="4528786" cy="47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3858574" cy="434094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OR functions check to see if a condition is meet in one or more cells.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OR functions use the following format: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=OR(Condition 1, Condition 2)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Example:</a:t>
            </a:r>
          </a:p>
          <a:p>
            <a:pPr marL="0" indent="0">
              <a:buNone/>
            </a:pPr>
            <a:r>
              <a:rPr lang="en-AU" dirty="0" smtClean="0"/>
              <a:t>=OR(C4&gt;=90, D4&gt;=90)</a:t>
            </a:r>
          </a:p>
          <a:p>
            <a:pPr marL="0" indent="0">
              <a:buNone/>
            </a:pPr>
            <a:r>
              <a:rPr lang="en-AU" dirty="0" smtClean="0"/>
              <a:t>If either condition is true, then TRUE will displayed.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22738" cy="955502"/>
          </a:xfrm>
        </p:spPr>
        <p:txBody>
          <a:bodyPr/>
          <a:lstStyle/>
          <a:p>
            <a:r>
              <a:rPr lang="en-AU" dirty="0" smtClean="0"/>
              <a:t>Functions – OR function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266944" y="1856133"/>
            <a:ext cx="5717860" cy="23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Let’s </a:t>
            </a:r>
            <a:r>
              <a:rPr lang="en-AU" dirty="0"/>
              <a:t>revise some terms that we covered last lesson.</a:t>
            </a:r>
          </a:p>
          <a:p>
            <a:pPr marL="0" indent="0">
              <a:buNone/>
            </a:pPr>
            <a:endParaRPr lang="en-AU" dirty="0"/>
          </a:p>
          <a:p>
            <a:r>
              <a:rPr lang="en-US" dirty="0"/>
              <a:t>Cell</a:t>
            </a:r>
          </a:p>
          <a:p>
            <a:r>
              <a:rPr lang="en-US" dirty="0"/>
              <a:t>Active cell</a:t>
            </a:r>
          </a:p>
          <a:p>
            <a:r>
              <a:rPr lang="en-US" dirty="0" smtClean="0"/>
              <a:t>Column</a:t>
            </a:r>
            <a:endParaRPr lang="en-US" dirty="0"/>
          </a:p>
          <a:p>
            <a:r>
              <a:rPr lang="en-US" dirty="0"/>
              <a:t>Formula</a:t>
            </a:r>
          </a:p>
          <a:p>
            <a:r>
              <a:rPr lang="en-US" dirty="0"/>
              <a:t>Formula bar</a:t>
            </a:r>
          </a:p>
          <a:p>
            <a:r>
              <a:rPr lang="en-US" dirty="0"/>
              <a:t>Row</a:t>
            </a:r>
          </a:p>
          <a:p>
            <a:r>
              <a:rPr lang="en-US" dirty="0" smtClean="0"/>
              <a:t>Spreadsheet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175389" y="721898"/>
            <a:ext cx="4469105" cy="577810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Revision - terminology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1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3858574" cy="441483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AND functions check to see if a condition is meet in ALL the cells.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AND functions use the following format: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=AND(Condition 1, Condition 2)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Example:</a:t>
            </a:r>
          </a:p>
          <a:p>
            <a:pPr marL="0" indent="0">
              <a:buNone/>
            </a:pPr>
            <a:r>
              <a:rPr lang="en-AU" dirty="0" smtClean="0"/>
              <a:t>=AND(C4&gt;=90, D4&gt;=90)</a:t>
            </a:r>
          </a:p>
          <a:p>
            <a:pPr marL="0" indent="0">
              <a:buNone/>
            </a:pPr>
            <a:r>
              <a:rPr lang="en-AU" dirty="0" smtClean="0"/>
              <a:t>If both conditions are true, then TRUE will displayed.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22738" cy="955502"/>
          </a:xfrm>
        </p:spPr>
        <p:txBody>
          <a:bodyPr/>
          <a:lstStyle/>
          <a:p>
            <a:r>
              <a:rPr lang="en-AU" dirty="0" smtClean="0"/>
              <a:t>Functions – AND function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5244097" y="1814240"/>
            <a:ext cx="5730651" cy="20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2506" cy="186569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By combining an OR function with an IF function you can produce output other than TRUE or FALSE.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=IF(OR(Condition 1, Condition 2), True, False))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=IF(OR(C4&gt;=90, D4&gt;=90), “Yes”, “No”)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2506" cy="955502"/>
          </a:xfrm>
        </p:spPr>
        <p:txBody>
          <a:bodyPr/>
          <a:lstStyle/>
          <a:p>
            <a:r>
              <a:rPr lang="en-AU" dirty="0" smtClean="0"/>
              <a:t>Combining IF with OR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62066" y="3840162"/>
            <a:ext cx="5630259" cy="24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752506" cy="186569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By combining an AND function with an IF function you can produce output other than TRUE or FALSE.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=IF(AND(Condition 1, Condition 2), True, False))</a:t>
            </a:r>
            <a:br>
              <a:rPr lang="en-AU" dirty="0" smtClean="0"/>
            </a:br>
            <a:endParaRPr lang="en-AU" dirty="0"/>
          </a:p>
          <a:p>
            <a:pPr marL="0" indent="0">
              <a:buNone/>
            </a:pPr>
            <a:r>
              <a:rPr lang="en-AU" dirty="0" smtClean="0"/>
              <a:t>=IF(AND(C4&gt;=90, D4&gt;=90), “Yes”, “No”)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752506" cy="955502"/>
          </a:xfrm>
        </p:spPr>
        <p:txBody>
          <a:bodyPr/>
          <a:lstStyle/>
          <a:p>
            <a:r>
              <a:rPr lang="en-AU" dirty="0" smtClean="0"/>
              <a:t>Combining IF with AND</a:t>
            </a:r>
            <a:endParaRPr lang="en-AU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62066" y="3753818"/>
            <a:ext cx="6203803" cy="26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77894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logical functions spreadsheet from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workbook has seven worksheets.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Complete the calculations on the last four worksheets.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9509365" cy="955502"/>
          </a:xfrm>
        </p:spPr>
        <p:txBody>
          <a:bodyPr/>
          <a:lstStyle/>
          <a:p>
            <a:r>
              <a:rPr lang="en-AU" dirty="0" smtClean="0"/>
              <a:t>Activity – Logical functions</a:t>
            </a: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42645" y="1782761"/>
            <a:ext cx="4528786" cy="437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71724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workbook notes on page 2: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Logical functions</a:t>
            </a:r>
          </a:p>
          <a:p>
            <a:pPr marL="0" indent="0">
              <a:buNone/>
            </a:pPr>
            <a:r>
              <a:rPr lang="en-AU" dirty="0" smtClean="0"/>
              <a:t>Function</a:t>
            </a:r>
          </a:p>
          <a:p>
            <a:pPr marL="0" indent="0">
              <a:buNone/>
            </a:pPr>
            <a:r>
              <a:rPr lang="en-AU" dirty="0" smtClean="0"/>
              <a:t>Cell range</a:t>
            </a:r>
          </a:p>
          <a:p>
            <a:pPr marL="0" indent="0">
              <a:buNone/>
            </a:pPr>
            <a:r>
              <a:rPr lang="en-AU" dirty="0" smtClean="0"/>
              <a:t>Statistical functions</a:t>
            </a:r>
          </a:p>
          <a:p>
            <a:pPr marL="0" indent="0">
              <a:buNone/>
            </a:pPr>
            <a:r>
              <a:rPr lang="en-AU" dirty="0" smtClean="0"/>
              <a:t>Workbook</a:t>
            </a:r>
          </a:p>
          <a:p>
            <a:pPr marL="0" indent="0">
              <a:buNone/>
            </a:pPr>
            <a:r>
              <a:rPr lang="en-AU" dirty="0" smtClean="0"/>
              <a:t>Worksheet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4752001" cy="955502"/>
          </a:xfrm>
        </p:spPr>
        <p:txBody>
          <a:bodyPr/>
          <a:lstStyle/>
          <a:p>
            <a:r>
              <a:rPr lang="en-AU" dirty="0" smtClean="0"/>
              <a:t>Write workbook notes</a:t>
            </a:r>
            <a:endParaRPr lang="en-AU" dirty="0"/>
          </a:p>
        </p:txBody>
      </p:sp>
      <p:pic>
        <p:nvPicPr>
          <p:cNvPr id="1026" name="Picture 2" descr="Glossary meaning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285680"/>
            <a:ext cx="4783904" cy="34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1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9344974" cy="548959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and submit the post class activity on </a:t>
            </a:r>
            <a:r>
              <a:rPr lang="en-AU" dirty="0" err="1" smtClean="0"/>
              <a:t>eLearn</a:t>
            </a:r>
            <a:r>
              <a:rPr lang="en-AU" dirty="0" smtClean="0"/>
              <a:t>.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344974" cy="955502"/>
          </a:xfrm>
        </p:spPr>
        <p:txBody>
          <a:bodyPr/>
          <a:lstStyle/>
          <a:p>
            <a:r>
              <a:rPr lang="en-AU" dirty="0" smtClean="0"/>
              <a:t>Post-class activity</a:t>
            </a:r>
            <a:endParaRPr lang="en-A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62066" y="2581711"/>
            <a:ext cx="6674926" cy="35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31619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Rather that typing numbers into the formula it is better to type in the cell address where the number is located.</a:t>
            </a:r>
          </a:p>
          <a:p>
            <a:pPr marL="0" indent="0">
              <a:buNone/>
            </a:pPr>
            <a:r>
              <a:rPr lang="en-AU" dirty="0" smtClean="0"/>
              <a:t>The cell address is referenced in the formula.</a:t>
            </a:r>
          </a:p>
          <a:p>
            <a:pPr marL="0" indent="0">
              <a:buNone/>
            </a:pPr>
            <a:r>
              <a:rPr lang="en-AU" dirty="0" smtClean="0"/>
              <a:t>The practise of using cell addresses in formulas is known as </a:t>
            </a:r>
            <a:r>
              <a:rPr lang="en-AU" b="1" dirty="0" smtClean="0"/>
              <a:t>cell referencing.</a:t>
            </a:r>
            <a:endParaRPr lang="en-AU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/>
              <a:t>C</a:t>
            </a:r>
            <a:r>
              <a:rPr lang="en-AU" dirty="0" smtClean="0"/>
              <a:t>ell referencing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236208" y="1782762"/>
            <a:ext cx="4670298" cy="14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1262066" y="721897"/>
            <a:ext cx="7374396" cy="955502"/>
          </a:xfrm>
        </p:spPr>
        <p:txBody>
          <a:bodyPr/>
          <a:lstStyle/>
          <a:p>
            <a:r>
              <a:rPr lang="en-AU" dirty="0" smtClean="0"/>
              <a:t>Activity – cell referencing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>
          <a:xfrm>
            <a:off x="10582183" y="1139689"/>
            <a:ext cx="1447060" cy="1899345"/>
          </a:xfrm>
        </p:spPr>
        <p:txBody>
          <a:bodyPr/>
          <a:lstStyle/>
          <a:p>
            <a:r>
              <a:rPr lang="en-AU" sz="1600" dirty="0" smtClean="0"/>
              <a:t>Tip:</a:t>
            </a:r>
          </a:p>
          <a:p>
            <a:r>
              <a:rPr lang="en-AU" sz="1600" dirty="0" smtClean="0"/>
              <a:t>Remember formulas always start with an = sign</a:t>
            </a:r>
            <a:endParaRPr lang="en-AU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62066" y="1782761"/>
            <a:ext cx="7374396" cy="110674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Download the cell referencing spreadsheet. </a:t>
            </a:r>
          </a:p>
          <a:p>
            <a:pPr marL="0" indent="0">
              <a:buNone/>
            </a:pPr>
            <a:r>
              <a:rPr lang="en-AU" dirty="0" smtClean="0"/>
              <a:t>Complete each calculation by creating formulas using cell referencing.</a:t>
            </a:r>
            <a:endParaRPr lang="en-A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1262066" y="3108120"/>
            <a:ext cx="7374396" cy="330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3474848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One of the advantages of cell referencing</a:t>
            </a:r>
          </a:p>
          <a:p>
            <a:pPr marL="0" indent="0">
              <a:buNone/>
            </a:pPr>
            <a:r>
              <a:rPr lang="en-AU" dirty="0" smtClean="0"/>
              <a:t>Once the formulas are created a spreadsheet can be re-used over and over again with new values.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There is no need to change the formula.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144767" y="1972046"/>
            <a:ext cx="4791457" cy="134987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U" dirty="0" smtClean="0"/>
              <a:t>Cell referencing - advantages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766" y="3905689"/>
            <a:ext cx="4791457" cy="13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3456750"/>
          </a:xfrm>
        </p:spPr>
        <p:txBody>
          <a:bodyPr/>
          <a:lstStyle/>
          <a:p>
            <a:pPr marL="0" indent="0">
              <a:buNone/>
            </a:pPr>
            <a:r>
              <a:rPr lang="en-AU" b="1" dirty="0" smtClean="0"/>
              <a:t>Think:</a:t>
            </a:r>
          </a:p>
          <a:p>
            <a:pPr marL="0" indent="0">
              <a:buNone/>
            </a:pPr>
            <a:r>
              <a:rPr lang="en-AU" dirty="0" smtClean="0"/>
              <a:t>What are other advantages of using cell referencing when writing formulas?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Pair:</a:t>
            </a:r>
          </a:p>
          <a:p>
            <a:pPr marL="0" indent="0">
              <a:buNone/>
            </a:pPr>
            <a:r>
              <a:rPr lang="en-AU" dirty="0" smtClean="0"/>
              <a:t>Discuss this with the students sitting next to you.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smtClean="0"/>
              <a:t>Share:</a:t>
            </a:r>
          </a:p>
          <a:p>
            <a:pPr marL="0" indent="0">
              <a:buNone/>
            </a:pPr>
            <a:r>
              <a:rPr lang="en-AU" dirty="0" smtClean="0"/>
              <a:t>Share your responses with the rest of the class.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9496819" cy="955502"/>
          </a:xfrm>
        </p:spPr>
        <p:txBody>
          <a:bodyPr/>
          <a:lstStyle/>
          <a:p>
            <a:r>
              <a:rPr lang="en-AU" dirty="0" smtClean="0"/>
              <a:t>Activity – think, pair, share</a:t>
            </a:r>
            <a:endParaRPr lang="en-AU" dirty="0"/>
          </a:p>
        </p:txBody>
      </p:sp>
      <p:pic>
        <p:nvPicPr>
          <p:cNvPr id="2050" name="Picture 2" descr="Image result for students discussing clipar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095" y="1913572"/>
            <a:ext cx="4460790" cy="33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265614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Why use a spreadsheet to perform calculations compared to completing them manually on paper?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Quicker</a:t>
            </a:r>
          </a:p>
          <a:p>
            <a:r>
              <a:rPr lang="en-AU" dirty="0"/>
              <a:t>Re-use spreadsheet</a:t>
            </a:r>
          </a:p>
          <a:p>
            <a:r>
              <a:rPr lang="en-AU" dirty="0"/>
              <a:t>Edit values easily</a:t>
            </a:r>
          </a:p>
          <a:p>
            <a:r>
              <a:rPr lang="en-AU" dirty="0"/>
              <a:t>Save file on hard drive</a:t>
            </a:r>
          </a:p>
          <a:p>
            <a:r>
              <a:rPr lang="en-AU" dirty="0"/>
              <a:t>Email spreadsheet</a:t>
            </a:r>
          </a:p>
          <a:p>
            <a:r>
              <a:rPr lang="en-AU" dirty="0"/>
              <a:t>Save trees</a:t>
            </a:r>
          </a:p>
          <a:p>
            <a:r>
              <a:rPr lang="en-AU" dirty="0" smtClean="0"/>
              <a:t>Others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6" y="721897"/>
            <a:ext cx="9607018" cy="955502"/>
          </a:xfrm>
        </p:spPr>
        <p:txBody>
          <a:bodyPr/>
          <a:lstStyle/>
          <a:p>
            <a:r>
              <a:rPr lang="en-AU" dirty="0" smtClean="0"/>
              <a:t>Spreadsheet advantages</a:t>
            </a:r>
            <a:endParaRPr lang="en-AU" dirty="0"/>
          </a:p>
        </p:txBody>
      </p:sp>
      <p:pic>
        <p:nvPicPr>
          <p:cNvPr id="7" name="Picture 4" descr="Image result for spreadsheet clipart"/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0660" y="1782761"/>
            <a:ext cx="4638424" cy="367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62066" y="1782761"/>
            <a:ext cx="4752000" cy="427971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 spreadsheet formula is a mathematical </a:t>
            </a:r>
            <a:r>
              <a:rPr lang="en-AU" dirty="0" smtClean="0"/>
              <a:t>equation </a:t>
            </a:r>
            <a:r>
              <a:rPr lang="en-AU" dirty="0"/>
              <a:t>used to perform calculations.</a:t>
            </a:r>
          </a:p>
          <a:p>
            <a:pPr marL="0" indent="0">
              <a:buNone/>
            </a:pPr>
            <a:r>
              <a:rPr lang="en-AU" dirty="0"/>
              <a:t>Formulas can contains values or cell references.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=45+67+5</a:t>
            </a:r>
          </a:p>
          <a:p>
            <a:pPr marL="0" indent="0">
              <a:buNone/>
            </a:pPr>
            <a:r>
              <a:rPr lang="en-AU" dirty="0"/>
              <a:t>=(A6+A7)/A8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Formulas contain </a:t>
            </a:r>
            <a:r>
              <a:rPr lang="en-AU" b="1" dirty="0"/>
              <a:t>operators</a:t>
            </a:r>
            <a:r>
              <a:rPr lang="en-AU" dirty="0"/>
              <a:t> which are used to perform the </a:t>
            </a:r>
            <a:r>
              <a:rPr lang="en-AU" dirty="0" smtClean="0"/>
              <a:t>calculations.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Examples of operators include: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2400" b="1" dirty="0"/>
              <a:t>+ - * / &lt; &gt; = ( 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1262065" y="721897"/>
            <a:ext cx="8619613" cy="955502"/>
          </a:xfrm>
        </p:spPr>
        <p:txBody>
          <a:bodyPr/>
          <a:lstStyle/>
          <a:p>
            <a:r>
              <a:rPr lang="en-AU" dirty="0" smtClean="0"/>
              <a:t>Formulas - definitions</a:t>
            </a:r>
            <a:endParaRPr lang="en-AU" dirty="0"/>
          </a:p>
        </p:txBody>
      </p:sp>
      <p:pic>
        <p:nvPicPr>
          <p:cNvPr id="5" name="Picture Placeholder 8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355080" y="1782761"/>
            <a:ext cx="3526599" cy="427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4"/>
          </p:nvPr>
        </p:nvSpPr>
        <p:spPr>
          <a:xfrm>
            <a:off x="1262065" y="721897"/>
            <a:ext cx="4752001" cy="955502"/>
          </a:xfrm>
        </p:spPr>
        <p:txBody>
          <a:bodyPr/>
          <a:lstStyle/>
          <a:p>
            <a:r>
              <a:rPr lang="en-AU" dirty="0" smtClean="0"/>
              <a:t>Functions - definition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AU" u="sng" dirty="0" smtClean="0"/>
              <a:t>Activity:</a:t>
            </a:r>
          </a:p>
          <a:p>
            <a:r>
              <a:rPr lang="en-AU" dirty="0" smtClean="0"/>
              <a:t>Open a spreadsheet and click on the formulas icon. You can then explore all the groups of functions available.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</a:t>
            </a:r>
            <a:r>
              <a:rPr lang="en-AU" b="1" dirty="0"/>
              <a:t>function</a:t>
            </a:r>
            <a:r>
              <a:rPr lang="en-AU" dirty="0"/>
              <a:t> is a pre-built formula.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Calculations that are </a:t>
            </a:r>
            <a:r>
              <a:rPr lang="en-AU" dirty="0" smtClean="0"/>
              <a:t>performed regularly have </a:t>
            </a:r>
            <a:r>
              <a:rPr lang="en-AU" dirty="0"/>
              <a:t>been pre-programmed into spreadsheet software.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The operators for a particular calculation have </a:t>
            </a:r>
            <a:r>
              <a:rPr lang="en-AU" dirty="0"/>
              <a:t>been replaced with a </a:t>
            </a:r>
            <a:r>
              <a:rPr lang="en-AU" b="1" dirty="0" smtClean="0"/>
              <a:t>function </a:t>
            </a:r>
            <a:r>
              <a:rPr lang="en-AU" b="1" dirty="0"/>
              <a:t>name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There are over 400 functions pre-built into a spreadsheet.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Functions are used in formulas.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6190488" y="1782761"/>
            <a:ext cx="4153091" cy="11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FP0MVPv8"/>
  <p:tag name="ARTICULATE_SLIDE_THUMBNAIL_REFRESH" val="1"/>
  <p:tag name="ARTICULATE_SLIDE_COUNT" val="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843</Words>
  <Application>Microsoft Office PowerPoint</Application>
  <PresentationFormat>Widescreen</PresentationFormat>
  <Paragraphs>210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Tandysoft</vt:lpstr>
      <vt:lpstr>Office Theme</vt:lpstr>
      <vt:lpstr>INFORMATION COMMUNICATION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Unit 1</dc:title>
  <dc:creator>Esther Seow</dc:creator>
  <cp:lastModifiedBy>Esther Seow Soo Yin</cp:lastModifiedBy>
  <cp:revision>209</cp:revision>
  <cp:lastPrinted>2017-04-07T01:45:15Z</cp:lastPrinted>
  <dcterms:created xsi:type="dcterms:W3CDTF">2017-02-17T00:49:47Z</dcterms:created>
  <dcterms:modified xsi:type="dcterms:W3CDTF">2018-01-24T01:16:43Z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D7C2074E-4FB3-4F49-AC73-A16D6BA7A241</vt:lpwstr>
  </property>
  <property fmtid="{D5CDD505-2E9C-101B-9397-08002B2CF9AE}" pid="3" name="ArticulatePath">
    <vt:lpwstr>PDI ICT_170220_1019</vt:lpwstr>
  </property>
</Properties>
</file>