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5" r:id="rId2"/>
    <p:sldId id="266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B64"/>
    <a:srgbClr val="3EBEB1"/>
    <a:srgbClr val="66AAB2"/>
    <a:srgbClr val="37AEF0"/>
    <a:srgbClr val="6EB7BF"/>
    <a:srgbClr val="F52D2D"/>
    <a:srgbClr val="004870"/>
    <a:srgbClr val="F55058"/>
    <a:srgbClr val="F77B55"/>
    <a:srgbClr val="353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C0BC-2B39-46CB-8E01-8823AB94FC7E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F7CC-F5F8-4E3E-B75C-5B99E7B9A8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7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33475" y="3910013"/>
            <a:ext cx="5387975" cy="8985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defRPr lang="en-US" b="1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33475" y="1551084"/>
            <a:ext cx="6437586" cy="1938992"/>
          </a:xfrm>
          <a:prstGeom prst="rect">
            <a:avLst/>
          </a:prstGeom>
          <a:noFill/>
          <a:effectLst>
            <a:outerShdw dist="50800" dir="3000000" algn="ctr" rotWithShape="0">
              <a:srgbClr val="236B64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AU" sz="4400" b="1" cap="all" baseline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5804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76550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1587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6406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0600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48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20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43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196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46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251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8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11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7" orient="horz" pos="216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orient="horz" pos="41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950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391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680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0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1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pic>
        <p:nvPicPr>
          <p:cNvPr id="12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4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2956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0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1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6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990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9662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958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5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8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99479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595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58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3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19" name="Guides" hidden="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35066" y="237851"/>
            <a:ext cx="3852063" cy="324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7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18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135066" y="143261"/>
            <a:ext cx="4262557" cy="436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ICT </a:t>
            </a:r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en-AU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spreadsheet software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Cloud_Bg" hidden="1"/>
          <p:cNvPicPr>
            <a:picLocks noChangeAspect="1"/>
          </p:cNvPicPr>
          <p:nvPr userDrawn="1"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26" name="Stars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7" name="ground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8" name="Guides" hidden="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</p:spTree>
    <p:custDataLst>
      <p:tags r:id="rId24"/>
    </p:custDataLst>
    <p:extLst>
      <p:ext uri="{BB962C8B-B14F-4D97-AF65-F5344CB8AC3E}">
        <p14:creationId xmlns:p14="http://schemas.microsoft.com/office/powerpoint/2010/main" val="6995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50" r:id="rId13"/>
    <p:sldLayoutId id="2147483651" r:id="rId14"/>
    <p:sldLayoutId id="2147483653" r:id="rId15"/>
    <p:sldLayoutId id="2147483652" r:id="rId16"/>
    <p:sldLayoutId id="2147483657" r:id="rId17"/>
    <p:sldLayoutId id="2147483654" r:id="rId18"/>
    <p:sldLayoutId id="2147483655" r:id="rId19"/>
    <p:sldLayoutId id="2147483656" r:id="rId20"/>
    <p:sldLayoutId id="2147483658" r:id="rId21"/>
    <p:sldLayoutId id="2147483659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3" orient="horz" pos="2160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pos="756" userDrawn="1">
          <p15:clr>
            <a:srgbClr val="F26B43"/>
          </p15:clr>
        </p15:guide>
        <p15:guide id="16" pos="6902" userDrawn="1">
          <p15:clr>
            <a:srgbClr val="F26B43"/>
          </p15:clr>
        </p15:guide>
        <p15:guide id="17" orient="horz" pos="3884" userDrawn="1">
          <p15:clr>
            <a:srgbClr val="F26B43"/>
          </p15:clr>
        </p15:guide>
        <p15:guide id="18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it Overview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Spreadsheet software</a:t>
            </a:r>
          </a:p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Formatting</a:t>
            </a:r>
            <a:endParaRPr lang="en-AU" b="1" dirty="0">
              <a:solidFill>
                <a:srgbClr val="236B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53" y="2397963"/>
            <a:ext cx="744323" cy="425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81" y="1631362"/>
            <a:ext cx="1339795" cy="766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2888"/>
          <a:stretch/>
        </p:blipFill>
        <p:spPr>
          <a:xfrm>
            <a:off x="9942285" y="5162823"/>
            <a:ext cx="1001939" cy="1014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42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47949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AU" b="1" dirty="0" smtClean="0"/>
              <a:t>Download</a:t>
            </a:r>
            <a:r>
              <a:rPr lang="en-AU" dirty="0" smtClean="0"/>
              <a:t> the conventions spreadsheet from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 smtClean="0"/>
          </a:p>
          <a:p>
            <a:pPr marL="342900" indent="-342900">
              <a:buAutoNum type="arabicPeriod"/>
            </a:pPr>
            <a:r>
              <a:rPr lang="en-AU" b="1" dirty="0" smtClean="0"/>
              <a:t>Apply </a:t>
            </a:r>
            <a:r>
              <a:rPr lang="en-AU" dirty="0" smtClean="0"/>
              <a:t>conventions to the spreadsheet so it looks like the spreadsheet shown.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Think, pair, share</a:t>
            </a:r>
          </a:p>
          <a:p>
            <a:pPr marL="0" indent="0">
              <a:buNone/>
            </a:pPr>
            <a:r>
              <a:rPr lang="en-AU" b="1" dirty="0" smtClean="0"/>
              <a:t>Think</a:t>
            </a:r>
          </a:p>
          <a:p>
            <a:pPr marL="0" indent="0">
              <a:buNone/>
            </a:pPr>
            <a:r>
              <a:rPr lang="en-AU" dirty="0" smtClean="0"/>
              <a:t>What to you think are the benefits of applying conventions to a spreadsheet?</a:t>
            </a:r>
          </a:p>
          <a:p>
            <a:pPr marL="0" indent="0">
              <a:buNone/>
            </a:pPr>
            <a:r>
              <a:rPr lang="en-AU" b="1" dirty="0" smtClean="0"/>
              <a:t>Pair</a:t>
            </a:r>
          </a:p>
          <a:p>
            <a:pPr marL="0" indent="0">
              <a:buNone/>
            </a:pPr>
            <a:r>
              <a:rPr lang="en-AU" dirty="0" smtClean="0"/>
              <a:t>Discuss the benefits with the students sitting around you.</a:t>
            </a:r>
          </a:p>
          <a:p>
            <a:pPr marL="0" indent="0">
              <a:buNone/>
            </a:pPr>
            <a:r>
              <a:rPr lang="en-AU" b="1" dirty="0" smtClean="0"/>
              <a:t>Share</a:t>
            </a:r>
          </a:p>
          <a:p>
            <a:pPr marL="0" indent="0">
              <a:buNone/>
            </a:pPr>
            <a:r>
              <a:rPr lang="en-AU" dirty="0" smtClean="0"/>
              <a:t>Report your findings back to the class.</a:t>
            </a:r>
          </a:p>
          <a:p>
            <a:pPr marL="342900" indent="-342900">
              <a:buAutoNum type="arabicPeriod"/>
            </a:pPr>
            <a:endParaRPr lang="en-AU" b="1" dirty="0" smtClean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63042" y="1814240"/>
            <a:ext cx="4895850" cy="20193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96826" cy="955502"/>
          </a:xfrm>
        </p:spPr>
        <p:txBody>
          <a:bodyPr/>
          <a:lstStyle/>
          <a:p>
            <a:r>
              <a:rPr lang="en-AU" dirty="0" smtClean="0"/>
              <a:t>Activity: Spreadsheet conventions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68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5385622" cy="4479494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Conditional formatting</a:t>
            </a:r>
            <a:r>
              <a:rPr lang="en-AU" dirty="0" smtClean="0"/>
              <a:t> is a feature of spreadsheet software that formats each cell depending on the value of the cell.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It is used to highlight cells that contain values which maybe important or significant.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conditional formatting icon appears on the Home toolbar.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9184830" y="721897"/>
            <a:ext cx="2030155" cy="554035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5385622" cy="955502"/>
          </a:xfrm>
        </p:spPr>
        <p:txBody>
          <a:bodyPr/>
          <a:lstStyle/>
          <a:p>
            <a:r>
              <a:rPr lang="en-AU" dirty="0" smtClean="0"/>
              <a:t>Conditional formatting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314" y="721897"/>
            <a:ext cx="2145204" cy="40329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80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5385622" cy="4479494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Conditional formatting methods include: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r>
              <a:rPr lang="en-AU" b="1" dirty="0" smtClean="0"/>
              <a:t>Pre-set conditions</a:t>
            </a:r>
          </a:p>
          <a:p>
            <a:pPr marL="0" indent="0">
              <a:buNone/>
            </a:pPr>
            <a:r>
              <a:rPr lang="en-AU" dirty="0" smtClean="0"/>
              <a:t>The easiest method is using one of the pre-set conditions including:</a:t>
            </a:r>
          </a:p>
          <a:p>
            <a:r>
              <a:rPr lang="en-AU" dirty="0" smtClean="0"/>
              <a:t>Data Bars</a:t>
            </a:r>
          </a:p>
          <a:p>
            <a:r>
              <a:rPr lang="en-AU" dirty="0" smtClean="0"/>
              <a:t>Colour Scales</a:t>
            </a:r>
          </a:p>
          <a:p>
            <a:r>
              <a:rPr lang="en-AU" dirty="0" smtClean="0"/>
              <a:t>Icon Sets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 smtClean="0"/>
              <a:t>Simply highlight the cells to be formatted and select one of the pre-set options.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846570" y="721897"/>
            <a:ext cx="4153275" cy="368364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5385622" cy="955502"/>
          </a:xfrm>
        </p:spPr>
        <p:txBody>
          <a:bodyPr/>
          <a:lstStyle/>
          <a:p>
            <a:r>
              <a:rPr lang="en-AU" dirty="0" smtClean="0"/>
              <a:t>Conditional formatting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1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5385622" cy="4479494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Conditional formatting methods include: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r>
              <a:rPr lang="en-AU" b="1" dirty="0" smtClean="0"/>
              <a:t>Pre-set rules</a:t>
            </a:r>
          </a:p>
          <a:p>
            <a:pPr marL="0" indent="0">
              <a:buNone/>
            </a:pPr>
            <a:r>
              <a:rPr lang="en-AU" dirty="0" smtClean="0"/>
              <a:t>These are pre-programmed rules for commonly used conditions.</a:t>
            </a:r>
          </a:p>
          <a:p>
            <a:pPr marL="0" indent="0">
              <a:buNone/>
            </a:pPr>
            <a:r>
              <a:rPr lang="en-AU" dirty="0" smtClean="0"/>
              <a:t>They include:</a:t>
            </a:r>
          </a:p>
          <a:p>
            <a:r>
              <a:rPr lang="en-AU" dirty="0" smtClean="0"/>
              <a:t>Highlight Cells Rules</a:t>
            </a:r>
          </a:p>
          <a:p>
            <a:r>
              <a:rPr lang="en-AU" dirty="0" smtClean="0"/>
              <a:t>Top/Bottom Rules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Select the cells then select the pre-set rule type. 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Then the arguments of the rule can be edited.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803135" y="721897"/>
            <a:ext cx="4142233" cy="332858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5385622" cy="955502"/>
          </a:xfrm>
        </p:spPr>
        <p:txBody>
          <a:bodyPr/>
          <a:lstStyle/>
          <a:p>
            <a:r>
              <a:rPr lang="en-AU" dirty="0" smtClean="0"/>
              <a:t>Conditional formatting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494" y="4320431"/>
            <a:ext cx="4211874" cy="12208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53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5385622" cy="4479494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Conditional formatting methods include: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r>
              <a:rPr lang="en-AU" b="1" dirty="0" smtClean="0"/>
              <a:t>Rules</a:t>
            </a:r>
          </a:p>
          <a:p>
            <a:pPr marL="0" indent="0">
              <a:buNone/>
            </a:pPr>
            <a:r>
              <a:rPr lang="en-AU" dirty="0" smtClean="0"/>
              <a:t>Rules can be created to set conditions for formatting that do not already exist in one of the pre-set options.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Select the cells, then select new rule.</a:t>
            </a:r>
          </a:p>
          <a:p>
            <a:pPr marL="0" indent="0">
              <a:buNone/>
            </a:pPr>
            <a:r>
              <a:rPr lang="en-AU" dirty="0" smtClean="0"/>
              <a:t>Chose the type of rule to apply, the conditions and the type of formatting.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Up to three rules can be applied to a range of cells.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823355" y="721897"/>
            <a:ext cx="4231741" cy="342978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5385622" cy="955502"/>
          </a:xfrm>
        </p:spPr>
        <p:txBody>
          <a:bodyPr/>
          <a:lstStyle/>
          <a:p>
            <a:r>
              <a:rPr lang="en-AU" dirty="0" smtClean="0"/>
              <a:t>Conditional formatting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65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5385622" cy="453814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AU" b="1" dirty="0" smtClean="0"/>
              <a:t>Download</a:t>
            </a:r>
            <a:r>
              <a:rPr lang="en-AU" dirty="0" smtClean="0"/>
              <a:t> the conditional formatting spreadsheet from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 smtClean="0"/>
          </a:p>
          <a:p>
            <a:pPr marL="342900" indent="-342900">
              <a:buAutoNum type="arabicPeriod"/>
            </a:pPr>
            <a:r>
              <a:rPr lang="en-AU" b="1" dirty="0" smtClean="0"/>
              <a:t>Apply</a:t>
            </a:r>
            <a:r>
              <a:rPr lang="en-AU" dirty="0" smtClean="0"/>
              <a:t> a range of conditional formatting methods including:</a:t>
            </a:r>
          </a:p>
          <a:p>
            <a:pPr marL="357188" indent="128588">
              <a:lnSpc>
                <a:spcPct val="100000"/>
              </a:lnSpc>
            </a:pPr>
            <a:r>
              <a:rPr lang="en-AU" dirty="0" smtClean="0"/>
              <a:t>Pre-set conditions</a:t>
            </a:r>
          </a:p>
          <a:p>
            <a:pPr marL="357188" indent="128588">
              <a:lnSpc>
                <a:spcPct val="100000"/>
              </a:lnSpc>
              <a:spcBef>
                <a:spcPts val="0"/>
              </a:spcBef>
            </a:pPr>
            <a:r>
              <a:rPr lang="en-AU" dirty="0" smtClean="0"/>
              <a:t>Pre-set rules</a:t>
            </a:r>
          </a:p>
          <a:p>
            <a:pPr marL="357188" indent="128588">
              <a:lnSpc>
                <a:spcPct val="100000"/>
              </a:lnSpc>
              <a:spcBef>
                <a:spcPts val="0"/>
              </a:spcBef>
            </a:pPr>
            <a:r>
              <a:rPr lang="en-AU" dirty="0" smtClean="0"/>
              <a:t>Rules</a:t>
            </a:r>
          </a:p>
          <a:p>
            <a:pPr marL="0" indent="0">
              <a:buNone/>
            </a:pPr>
            <a:r>
              <a:rPr lang="en-AU" dirty="0" smtClean="0"/>
              <a:t>3. </a:t>
            </a:r>
            <a:r>
              <a:rPr lang="en-AU" b="1" dirty="0" smtClean="0"/>
              <a:t>Think, pair, share.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b="1" dirty="0" smtClean="0"/>
              <a:t>Think</a:t>
            </a:r>
          </a:p>
          <a:p>
            <a:pPr marL="0" indent="0">
              <a:buNone/>
            </a:pPr>
            <a:r>
              <a:rPr lang="en-AU" dirty="0" smtClean="0"/>
              <a:t>Where could you use conditional formatting?</a:t>
            </a:r>
          </a:p>
          <a:p>
            <a:pPr marL="0" indent="0">
              <a:buNone/>
            </a:pPr>
            <a:r>
              <a:rPr lang="en-AU" b="1" dirty="0" smtClean="0"/>
              <a:t>Pair</a:t>
            </a:r>
          </a:p>
          <a:p>
            <a:pPr marL="0" indent="0">
              <a:buNone/>
            </a:pPr>
            <a:r>
              <a:rPr lang="en-AU" dirty="0" smtClean="0"/>
              <a:t>Discuss your situations with the students on your table.</a:t>
            </a:r>
          </a:p>
          <a:p>
            <a:pPr marL="0" indent="0">
              <a:buNone/>
            </a:pPr>
            <a:r>
              <a:rPr lang="en-AU" b="1" dirty="0" smtClean="0"/>
              <a:t>Share</a:t>
            </a:r>
          </a:p>
          <a:p>
            <a:pPr marL="0" indent="0">
              <a:buNone/>
            </a:pPr>
            <a:r>
              <a:rPr lang="en-AU" dirty="0" smtClean="0"/>
              <a:t>Share your findings with the class.</a:t>
            </a:r>
            <a:endParaRPr lang="en-AU" b="1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707955" y="1828162"/>
            <a:ext cx="4337997" cy="235979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83886" cy="955502"/>
          </a:xfrm>
        </p:spPr>
        <p:txBody>
          <a:bodyPr/>
          <a:lstStyle/>
          <a:p>
            <a:r>
              <a:rPr lang="en-AU" dirty="0" smtClean="0"/>
              <a:t>Activity - Conditional formatting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3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809550" cy="471724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Complete workbook notes on page </a:t>
            </a:r>
            <a:r>
              <a:rPr lang="en-AU" dirty="0" smtClean="0"/>
              <a:t>3: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Conditional formatting</a:t>
            </a:r>
          </a:p>
          <a:p>
            <a:r>
              <a:rPr lang="en-AU" dirty="0" smtClean="0"/>
              <a:t>Conventions</a:t>
            </a:r>
          </a:p>
          <a:p>
            <a:r>
              <a:rPr lang="en-AU" dirty="0" smtClean="0"/>
              <a:t>Formatting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91" y="721896"/>
            <a:ext cx="4894985" cy="3264887"/>
          </a:xfr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4809550" cy="955502"/>
          </a:xfrm>
        </p:spPr>
        <p:txBody>
          <a:bodyPr/>
          <a:lstStyle/>
          <a:p>
            <a:r>
              <a:rPr lang="en-AU" dirty="0"/>
              <a:t>Write workbook notes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809550" cy="93380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AU" dirty="0" smtClean="0"/>
              <a:t>Complete the multiple choice quiz on </a:t>
            </a:r>
            <a:r>
              <a:rPr lang="en-AU" dirty="0" err="1" smtClean="0"/>
              <a:t>eLearn</a:t>
            </a:r>
            <a:r>
              <a:rPr lang="en-AU" dirty="0" smtClean="0"/>
              <a:t> </a:t>
            </a:r>
            <a:r>
              <a:rPr lang="en-AU" dirty="0" smtClean="0"/>
              <a:t>after class today.</a:t>
            </a: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68" y="721897"/>
            <a:ext cx="4717240" cy="4717240"/>
          </a:xfr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4809550" cy="955502"/>
          </a:xfrm>
        </p:spPr>
        <p:txBody>
          <a:bodyPr/>
          <a:lstStyle/>
          <a:p>
            <a:r>
              <a:rPr lang="en-AU" dirty="0" smtClean="0"/>
              <a:t>Post-class activity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4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Think, pair, share</a:t>
            </a:r>
          </a:p>
          <a:p>
            <a:pPr marL="0" indent="0">
              <a:buNone/>
            </a:pPr>
            <a:r>
              <a:rPr lang="en-AU" dirty="0" smtClean="0"/>
              <a:t>Discuss the meaning of the following terms with the students around you, then report back to the class.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Formula</a:t>
            </a:r>
          </a:p>
          <a:p>
            <a:r>
              <a:rPr lang="en-AU" dirty="0" smtClean="0"/>
              <a:t>Function</a:t>
            </a:r>
          </a:p>
          <a:p>
            <a:r>
              <a:rPr lang="en-AU" dirty="0" smtClean="0"/>
              <a:t>Cell range</a:t>
            </a:r>
          </a:p>
          <a:p>
            <a:r>
              <a:rPr lang="en-AU" dirty="0" smtClean="0"/>
              <a:t>Statistical functions</a:t>
            </a:r>
          </a:p>
          <a:p>
            <a:r>
              <a:rPr lang="en-AU" dirty="0" smtClean="0"/>
              <a:t>Logical functions</a:t>
            </a:r>
          </a:p>
          <a:p>
            <a:r>
              <a:rPr lang="en-AU" dirty="0" smtClean="0"/>
              <a:t>Workbook</a:t>
            </a:r>
          </a:p>
          <a:p>
            <a:r>
              <a:rPr lang="en-AU" dirty="0" smtClean="0"/>
              <a:t>Worksheet</a:t>
            </a:r>
          </a:p>
          <a:p>
            <a:r>
              <a:rPr lang="en-AU" dirty="0" smtClean="0"/>
              <a:t>Efficiency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	</a:t>
            </a:r>
            <a:endParaRPr lang="en-AU" dirty="0"/>
          </a:p>
        </p:txBody>
      </p:sp>
      <p:pic>
        <p:nvPicPr>
          <p:cNvPr id="1026" name="Picture 2" descr="Image result for spreadsheet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0353" y="1855912"/>
            <a:ext cx="4885229" cy="32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Revision - terminology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Formatting</a:t>
            </a:r>
            <a:r>
              <a:rPr lang="en-AU" dirty="0" smtClean="0"/>
              <a:t> is changing the appearance of data and information stored in a spreadsheet.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Formatting is important because:</a:t>
            </a:r>
          </a:p>
          <a:p>
            <a:r>
              <a:rPr lang="en-AU" dirty="0" smtClean="0"/>
              <a:t>It makes the information easier to understand</a:t>
            </a:r>
          </a:p>
          <a:p>
            <a:r>
              <a:rPr lang="en-AU" dirty="0" smtClean="0"/>
              <a:t>It allows important information to stand out</a:t>
            </a:r>
          </a:p>
          <a:p>
            <a:r>
              <a:rPr lang="en-AU" dirty="0" smtClean="0"/>
              <a:t>It makes the information look more professional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31321" y="721898"/>
            <a:ext cx="4320272" cy="260189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Spreadsheet formatting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321" y="3457576"/>
            <a:ext cx="4320272" cy="3090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143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479494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Some of the basic methods used to format a spreadsheet include:</a:t>
            </a:r>
          </a:p>
          <a:p>
            <a:r>
              <a:rPr lang="en-AU" dirty="0" smtClean="0"/>
              <a:t>Resizing columns and rows</a:t>
            </a:r>
          </a:p>
          <a:p>
            <a:r>
              <a:rPr lang="en-AU" dirty="0" smtClean="0"/>
              <a:t>Adding columns and rows</a:t>
            </a:r>
          </a:p>
          <a:p>
            <a:r>
              <a:rPr lang="en-AU" dirty="0" smtClean="0"/>
              <a:t>Changing font types/size/colours</a:t>
            </a:r>
          </a:p>
          <a:p>
            <a:r>
              <a:rPr lang="en-AU" dirty="0" smtClean="0"/>
              <a:t>Changing cell background colours</a:t>
            </a:r>
          </a:p>
          <a:p>
            <a:r>
              <a:rPr lang="en-AU" dirty="0" smtClean="0"/>
              <a:t>Aligning text and numbers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Much of the formatting can be completed using the icons on the Home toolbar.</a:t>
            </a:r>
          </a:p>
          <a:p>
            <a:pPr marL="0" indent="0">
              <a:buNone/>
            </a:pPr>
            <a:r>
              <a:rPr lang="en-AU" dirty="0" smtClean="0"/>
              <a:t>Another formatting tool is the Format Cells feature. Right click in any cell to bring up the menu.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220381" y="1782761"/>
            <a:ext cx="4726893" cy="76501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Formatting features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072" y="2706623"/>
            <a:ext cx="1937772" cy="31898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67316" y="5047488"/>
            <a:ext cx="1938528" cy="429768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8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685208" cy="923863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1. Download</a:t>
            </a:r>
            <a:r>
              <a:rPr lang="en-AU" dirty="0" smtClean="0"/>
              <a:t> the formatting spreadsheet from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2. Format</a:t>
            </a:r>
            <a:r>
              <a:rPr lang="en-AU" dirty="0" smtClean="0"/>
              <a:t> the spreadsheet so it looks the completed version shown.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3917443" y="2811986"/>
            <a:ext cx="4752975" cy="34004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685208" cy="955502"/>
          </a:xfrm>
        </p:spPr>
        <p:txBody>
          <a:bodyPr/>
          <a:lstStyle/>
          <a:p>
            <a:r>
              <a:rPr lang="en-AU" dirty="0" smtClean="0"/>
              <a:t>Activity: Formatting a spreadsheet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479494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Think</a:t>
            </a:r>
          </a:p>
          <a:p>
            <a:pPr marL="0" indent="0">
              <a:buNone/>
            </a:pPr>
            <a:r>
              <a:rPr lang="en-AU" dirty="0" smtClean="0"/>
              <a:t>Think of the methods that you used to format the spreadsheet.</a:t>
            </a:r>
          </a:p>
          <a:p>
            <a:pPr marL="0" indent="0">
              <a:buNone/>
            </a:pPr>
            <a:r>
              <a:rPr lang="en-AU" b="1" dirty="0" smtClean="0"/>
              <a:t>Pair</a:t>
            </a:r>
          </a:p>
          <a:p>
            <a:pPr marL="0" indent="0">
              <a:buNone/>
            </a:pPr>
            <a:r>
              <a:rPr lang="en-AU" dirty="0" smtClean="0"/>
              <a:t>Demonstrate the methods you used achieved the results that you did.</a:t>
            </a:r>
          </a:p>
          <a:p>
            <a:pPr marL="0" indent="0">
              <a:buNone/>
            </a:pPr>
            <a:r>
              <a:rPr lang="en-AU" dirty="0" smtClean="0"/>
              <a:t>Discuss whether you achieved the finished result using different methods.</a:t>
            </a:r>
          </a:p>
          <a:p>
            <a:pPr marL="0" indent="0">
              <a:buNone/>
            </a:pPr>
            <a:r>
              <a:rPr lang="en-AU" b="1" dirty="0" smtClean="0"/>
              <a:t>Share</a:t>
            </a:r>
          </a:p>
          <a:p>
            <a:pPr marL="0" indent="0">
              <a:buNone/>
            </a:pPr>
            <a:r>
              <a:rPr lang="en-AU" dirty="0" smtClean="0"/>
              <a:t>Share your findings with the class.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94299" y="1782761"/>
            <a:ext cx="4752975" cy="34004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685208" cy="955502"/>
          </a:xfrm>
        </p:spPr>
        <p:txBody>
          <a:bodyPr/>
          <a:lstStyle/>
          <a:p>
            <a:r>
              <a:rPr lang="en-AU" dirty="0" smtClean="0"/>
              <a:t>Activity: think, pair, share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98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479494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Conventions</a:t>
            </a:r>
            <a:r>
              <a:rPr lang="en-AU" dirty="0" smtClean="0"/>
              <a:t> are rules of formatting that are normally followed.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Most types of information products follow conventions when created.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When we write a letter using word processing software, what are some rules of formatting that are followed?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39878" y="1782761"/>
            <a:ext cx="3591615" cy="447949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8469427" cy="955502"/>
          </a:xfrm>
        </p:spPr>
        <p:txBody>
          <a:bodyPr/>
          <a:lstStyle/>
          <a:p>
            <a:r>
              <a:rPr lang="en-AU" dirty="0" smtClean="0"/>
              <a:t>Spreadsheet conventions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1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479494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Each type of information product will have formatting rules that are normally followed when creating the product.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Think of other conventions normally applied to information products.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26" name="Picture 2" descr="Image result for envelope addressed australia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721" y="1825408"/>
            <a:ext cx="3397047" cy="195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8393143" cy="955502"/>
          </a:xfrm>
        </p:spPr>
        <p:txBody>
          <a:bodyPr/>
          <a:lstStyle/>
          <a:p>
            <a:r>
              <a:rPr lang="en-AU" dirty="0" smtClean="0"/>
              <a:t>Spreadsheet conventions</a:t>
            </a:r>
            <a:endParaRPr lang="en-AU" dirty="0"/>
          </a:p>
        </p:txBody>
      </p:sp>
      <p:pic>
        <p:nvPicPr>
          <p:cNvPr id="1028" name="Picture 4" descr="Image result for website conven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721" y="3932240"/>
            <a:ext cx="3397047" cy="231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80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479494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Conventions that are often applied to a spreadsheet include:</a:t>
            </a:r>
          </a:p>
          <a:p>
            <a:r>
              <a:rPr lang="en-US" dirty="0"/>
              <a:t>Text left aligned</a:t>
            </a:r>
          </a:p>
          <a:p>
            <a:r>
              <a:rPr lang="en-US" dirty="0"/>
              <a:t>Numbers right aligned</a:t>
            </a:r>
          </a:p>
          <a:p>
            <a:r>
              <a:rPr lang="en-US" dirty="0"/>
              <a:t>Where numbers have decimals, the number of decimal places must be consistent (e.g. 0, 1 or 2 decimal places)</a:t>
            </a:r>
          </a:p>
          <a:p>
            <a:r>
              <a:rPr lang="en-US" dirty="0"/>
              <a:t>All currency values ($) must have 2 decimal places</a:t>
            </a:r>
          </a:p>
          <a:p>
            <a:r>
              <a:rPr lang="en-US" dirty="0"/>
              <a:t>Headings and sub-headings must be bold</a:t>
            </a:r>
          </a:p>
          <a:p>
            <a:r>
              <a:rPr lang="en-US" dirty="0"/>
              <a:t>Measurements  (e.g. $, %, KG, KM) must be included in the column header and not in individual cells</a:t>
            </a:r>
            <a:endParaRPr lang="en-AU" b="1" dirty="0" smtClean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63042" y="1814240"/>
            <a:ext cx="4895850" cy="20193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96826" cy="955502"/>
          </a:xfrm>
        </p:spPr>
        <p:txBody>
          <a:bodyPr/>
          <a:lstStyle/>
          <a:p>
            <a:r>
              <a:rPr lang="en-AU" dirty="0" smtClean="0"/>
              <a:t>Spreadsheet conventions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25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FP0MVPv8"/>
  <p:tag name="ARTICULATE_SLIDE_THUMBNAIL_REFRESH" val="1"/>
  <p:tag name="ARTICULATE_SLIDE_COUNT" val="17"/>
  <p:tag name="ARTICULATE_PROJECT_OPEN" val="0"/>
  <p:tag name="ARTICULATE_DESIGN_ID_00_MASTER_170609_1332" val="cEF4iMn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00_MASTER_170609_1332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00_MASTER_170609_1926</Template>
  <TotalTime>5423</TotalTime>
  <Words>736</Words>
  <Application>Microsoft Office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Tandysoft</vt:lpstr>
      <vt:lpstr>00_MASTER_170609_1332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Unit 1</dc:title>
  <dc:creator>Esther Seow</dc:creator>
  <cp:lastModifiedBy>Esther Seow Soo Yin</cp:lastModifiedBy>
  <cp:revision>142</cp:revision>
  <dcterms:created xsi:type="dcterms:W3CDTF">2017-02-17T00:49:47Z</dcterms:created>
  <dcterms:modified xsi:type="dcterms:W3CDTF">2018-01-24T01:31:10Z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D7C2074E-4FB3-4F49-AC73-A16D6BA7A241</vt:lpwstr>
  </property>
  <property fmtid="{D5CDD505-2E9C-101B-9397-08002B2CF9AE}" pid="3" name="ArticulatePath">
    <vt:lpwstr>PDI ICT_170220_1019</vt:lpwstr>
  </property>
</Properties>
</file>