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6400" y="3085920"/>
            <a:ext cx="11262240" cy="3304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DejaVu Sans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440280" y="614520"/>
            <a:ext cx="11308680" cy="118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DejaVu Sans"/>
              </a:rPr>
              <a:t>Click to edit the title text format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447840" y="5141880"/>
            <a:ext cx="11290320" cy="125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DejaVu Sans"/>
              </a:rPr>
              <a:t>Click to edit the title text format</a:t>
            </a: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HTML/Element/title" TargetMode="External"/><Relationship Id="rId3" Type="http://schemas.openxmlformats.org/officeDocument/2006/relationships/hyperlink" Target="https://developer.mozilla.org/en-US/docs/Glossary/Metadata" TargetMode="External"/><Relationship Id="rId7" Type="http://schemas.openxmlformats.org/officeDocument/2006/relationships/hyperlink" Target="https://developer.mozilla.org/en-US/docs/Web/HTML/Element/style" TargetMode="External"/><Relationship Id="rId2" Type="http://schemas.openxmlformats.org/officeDocument/2006/relationships/hyperlink" Target="https://developer.mozilla.org/en-US/docs/Glossary/CSS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eveloper.mozilla.org/en-US/docs/Web/HTML/Element/script" TargetMode="External"/><Relationship Id="rId5" Type="http://schemas.openxmlformats.org/officeDocument/2006/relationships/hyperlink" Target="https://developer.mozilla.org/en-US/docs/Web/HTML/Element/link" TargetMode="External"/><Relationship Id="rId4" Type="http://schemas.openxmlformats.org/officeDocument/2006/relationships/hyperlink" Target="https://developer.mozilla.org/en-US/docs/Web/HTML/Element/bas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Heading_Elements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dl" TargetMode="External"/><Relationship Id="rId2" Type="http://schemas.openxmlformats.org/officeDocument/2006/relationships/hyperlink" Target="https://developer.mozilla.org/en-US/docs/Web/HTML/Element/dt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eveloper.mozilla.org/en-US/docs/Web/HTML/Element/d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ol" TargetMode="External"/><Relationship Id="rId2" Type="http://schemas.openxmlformats.org/officeDocument/2006/relationships/hyperlink" Target="https://developer.mozilla.org/en-US/docs/Web/HTML/Element/d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eveloper.mozilla.org/en-US/docs/Web/HTML/Element/body" TargetMode="External"/><Relationship Id="rId5" Type="http://schemas.openxmlformats.org/officeDocument/2006/relationships/hyperlink" Target="https://developer.mozilla.org/en-US/docs/Web/HTML/Element/menu" TargetMode="External"/><Relationship Id="rId4" Type="http://schemas.openxmlformats.org/officeDocument/2006/relationships/hyperlink" Target="https://developer.mozilla.org/en-US/docs/Web/HTML/Element/u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81040" y="857160"/>
            <a:ext cx="10992960" cy="15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600" b="1" strike="noStrike" cap="all" spc="-1" dirty="0">
                <a:solidFill>
                  <a:srgbClr val="1A4CC8"/>
                </a:solidFill>
                <a:latin typeface="Montserrat" panose="00000500000000000000" pitchFamily="50" charset="0"/>
                <a:cs typeface="Mongolian Baiti" panose="03000500000000000000" pitchFamily="66" charset="0"/>
              </a:rPr>
              <a:t>HTML Workshop</a:t>
            </a:r>
            <a:endParaRPr lang="en-US" sz="6600" b="0" strike="noStrike" spc="-1" dirty="0">
              <a:latin typeface="Montserrat" panose="00000500000000000000" pitchFamily="50" charset="0"/>
              <a:cs typeface="Mongolian Baiti" panose="03000500000000000000" pitchFamily="66" charset="0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566160" y="4502520"/>
            <a:ext cx="46630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Raleway" panose="020B0503030101060003" pitchFamily="34" charset="0"/>
                <a:ea typeface="DejaVu Sans"/>
              </a:rPr>
              <a:t>The Basic Of HTML</a:t>
            </a:r>
            <a:endParaRPr lang="en-US" sz="3200" b="0" strike="noStrike" spc="-1" dirty="0">
              <a:latin typeface="Raleway" panose="020B05030301010600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 dirty="0">
                <a:solidFill>
                  <a:srgbClr val="FFFFFF"/>
                </a:solidFill>
                <a:latin typeface="Montserrat" panose="00000500000000000000" pitchFamily="50" charset="0"/>
              </a:rPr>
              <a:t>Body elements</a:t>
            </a:r>
            <a:endParaRPr lang="en-US" sz="3600" b="0" strike="noStrike" spc="-1" dirty="0">
              <a:latin typeface="Montserrat" panose="00000500000000000000" pitchFamily="50" charset="0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81040" y="2548080"/>
            <a:ext cx="11028960" cy="380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The content of an HTML document</a:t>
            </a:r>
            <a:endParaRPr lang="en-US" sz="1800" b="0" strike="noStrike" spc="-1" dirty="0">
              <a:latin typeface="Raleway" panose="020B0503030101060003" pitchFamily="34" charset="0"/>
            </a:endParaRPr>
          </a:p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Can be only one &lt;body&gt; element in a document</a:t>
            </a:r>
            <a:endParaRPr lang="en-US" sz="1800" b="0" strike="noStrike" spc="-1" dirty="0">
              <a:latin typeface="Raleway" panose="020B0503030101060003" pitchFamily="34" charset="0"/>
            </a:endParaRPr>
          </a:p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Able to view by users</a:t>
            </a:r>
            <a:endParaRPr lang="en-US" sz="1800" b="0" strike="noStrike" spc="-1" dirty="0">
              <a:latin typeface="Raleway" panose="020B0503030101060003" pitchFamily="34" charset="0"/>
            </a:endParaRPr>
          </a:p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&lt;</a:t>
            </a:r>
            <a:r>
              <a:rPr lang="en-US" sz="1800" b="1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body</a:t>
            </a:r>
            <a:r>
              <a:rPr lang="en-US" sz="18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&gt;</a:t>
            </a:r>
            <a:br>
              <a:rPr dirty="0">
                <a:latin typeface="Raleway" panose="020B0503030101060003" pitchFamily="34" charset="0"/>
              </a:rPr>
            </a:br>
            <a:r>
              <a:rPr lang="en-US" sz="18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 		&lt;</a:t>
            </a:r>
            <a:r>
              <a:rPr lang="en-US" sz="1800" b="1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h1</a:t>
            </a:r>
            <a:r>
              <a:rPr lang="en-US" sz="18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&gt;Welcome To My Website&lt;/</a:t>
            </a:r>
            <a:r>
              <a:rPr lang="en-US" sz="1800" b="1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h1</a:t>
            </a:r>
            <a:r>
              <a:rPr lang="en-US" sz="18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&gt;</a:t>
            </a:r>
            <a:br>
              <a:rPr dirty="0">
                <a:latin typeface="Raleway" panose="020B0503030101060003" pitchFamily="34" charset="0"/>
              </a:rPr>
            </a:br>
            <a:r>
              <a:rPr lang="en-US" sz="18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 		&lt;</a:t>
            </a:r>
            <a:r>
              <a:rPr lang="en-US" sz="1800" b="1" strike="noStrike" spc="-1" dirty="0" err="1">
                <a:solidFill>
                  <a:srgbClr val="454551"/>
                </a:solidFill>
                <a:latin typeface="Raleway" panose="020B0503030101060003" pitchFamily="34" charset="0"/>
              </a:rPr>
              <a:t>img</a:t>
            </a:r>
            <a:r>
              <a:rPr lang="en-US" sz="18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454551"/>
                </a:solidFill>
                <a:latin typeface="Raleway" panose="020B0503030101060003" pitchFamily="34" charset="0"/>
              </a:rPr>
              <a:t>src</a:t>
            </a:r>
            <a:r>
              <a:rPr lang="en-US" sz="18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="images/profile_pic.jpg"&gt;</a:t>
            </a:r>
            <a:br>
              <a:rPr dirty="0">
                <a:latin typeface="Raleway" panose="020B0503030101060003" pitchFamily="34" charset="0"/>
              </a:rPr>
            </a:br>
            <a:br>
              <a:rPr dirty="0">
                <a:latin typeface="Raleway" panose="020B0503030101060003" pitchFamily="34" charset="0"/>
              </a:rPr>
            </a:br>
            <a:r>
              <a:rPr lang="en-US" sz="18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 		&lt;</a:t>
            </a:r>
            <a:r>
              <a:rPr lang="en-US" sz="1800" b="1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p</a:t>
            </a:r>
            <a:r>
              <a:rPr lang="en-US" sz="18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&gt;Hello, Nice to meet you&lt;/</a:t>
            </a:r>
            <a:r>
              <a:rPr lang="en-US" sz="1800" b="1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p</a:t>
            </a:r>
            <a:r>
              <a:rPr lang="en-US" sz="18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&gt;</a:t>
            </a:r>
            <a:br>
              <a:rPr dirty="0">
                <a:latin typeface="Raleway" panose="020B0503030101060003" pitchFamily="34" charset="0"/>
              </a:rPr>
            </a:br>
            <a:r>
              <a:rPr lang="en-US" sz="18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&lt;/</a:t>
            </a:r>
            <a:r>
              <a:rPr lang="en-US" sz="1800" b="1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body</a:t>
            </a:r>
            <a:r>
              <a:rPr lang="en-US" sz="18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&gt;</a:t>
            </a:r>
            <a:br>
              <a:rPr dirty="0">
                <a:latin typeface="Raleway" panose="020B0503030101060003" pitchFamily="34" charset="0"/>
              </a:rPr>
            </a:br>
            <a:br>
              <a:rPr dirty="0">
                <a:latin typeface="Raleway" panose="020B0503030101060003" pitchFamily="34" charset="0"/>
              </a:rPr>
            </a:br>
            <a:br>
              <a:rPr dirty="0">
                <a:latin typeface="Raleway" panose="020B0503030101060003" pitchFamily="34" charset="0"/>
              </a:rPr>
            </a:br>
            <a:r>
              <a:rPr lang="en-US" sz="18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 </a:t>
            </a:r>
            <a:endParaRPr lang="en-US" sz="1800" b="0" strike="noStrike" spc="-1" dirty="0">
              <a:latin typeface="Raleway" panose="020B0503030101060003" pitchFamily="34" charset="0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lang="en-US" sz="1800" b="0" strike="noStrike" spc="-1" dirty="0">
              <a:latin typeface="Raleway" panose="020B05030301010600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 dirty="0">
                <a:solidFill>
                  <a:srgbClr val="FFFFFF"/>
                </a:solidFill>
                <a:latin typeface="Montserrat" panose="00000500000000000000" pitchFamily="50" charset="0"/>
              </a:rPr>
              <a:t>Document metadata</a:t>
            </a:r>
            <a:endParaRPr lang="en-US" sz="3600" b="0" strike="noStrike" spc="-1" dirty="0">
              <a:latin typeface="Montserrat" panose="00000500000000000000" pitchFamily="50" charset="0"/>
            </a:endParaRPr>
          </a:p>
        </p:txBody>
      </p:sp>
      <p:graphicFrame>
        <p:nvGraphicFramePr>
          <p:cNvPr id="154" name="Table 2"/>
          <p:cNvGraphicFramePr/>
          <p:nvPr>
            <p:extLst>
              <p:ext uri="{D42A27DB-BD31-4B8C-83A1-F6EECF244321}">
                <p14:modId xmlns:p14="http://schemas.microsoft.com/office/powerpoint/2010/main" val="1403440657"/>
              </p:ext>
            </p:extLst>
          </p:nvPr>
        </p:nvGraphicFramePr>
        <p:xfrm>
          <a:off x="549720" y="2335680"/>
          <a:ext cx="11092320" cy="3804840"/>
        </p:xfrm>
        <a:graphic>
          <a:graphicData uri="http://schemas.openxmlformats.org/drawingml/2006/table">
            <a:tbl>
              <a:tblPr/>
              <a:tblGrid>
                <a:gridCol w="5546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6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Raleway" panose="020B0503030101060003" pitchFamily="34" charset="0"/>
                        </a:rPr>
                        <a:t>Element</a:t>
                      </a:r>
                      <a:endParaRPr lang="en-US" sz="24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Raleway" panose="020B0503030101060003" pitchFamily="34" charset="0"/>
                        </a:rPr>
                        <a:t>Description </a:t>
                      </a:r>
                      <a:endParaRPr lang="en-US" sz="24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&lt;link&gt;</a:t>
                      </a:r>
                      <a:endParaRPr lang="en-US" sz="2000" b="0" strike="noStrike" spc="-1" dirty="0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Specifies relationships between the current document and an external resource. This element is most used to link to 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Raleway" panose="020B0503030101060003" pitchFamily="34" charset="0"/>
                          <a:hlinkClick r:id="rId2"/>
                        </a:rPr>
                        <a:t>style sheets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.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3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&lt;meta&gt;</a:t>
                      </a:r>
                      <a:endParaRPr lang="en-US" sz="20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Raleway" panose="020B0503030101060003" pitchFamily="34" charset="0"/>
                          <a:hlinkClick r:id="rId3"/>
                        </a:rPr>
                        <a:t>Metadata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 that cannot be represented by other HTML meta-related elements, like 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Raleway" panose="020B0503030101060003" pitchFamily="34" charset="0"/>
                          <a:hlinkClick r:id="rId4"/>
                        </a:rPr>
                        <a:t>&lt;base&gt;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, 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Raleway" panose="020B0503030101060003" pitchFamily="34" charset="0"/>
                          <a:hlinkClick r:id="rId5"/>
                        </a:rPr>
                        <a:t>&lt;link&gt;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, 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Raleway" panose="020B0503030101060003" pitchFamily="34" charset="0"/>
                          <a:hlinkClick r:id="rId6"/>
                        </a:rPr>
                        <a:t>&lt;script&gt;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, 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Raleway" panose="020B0503030101060003" pitchFamily="34" charset="0"/>
                          <a:hlinkClick r:id="rId7"/>
                        </a:rPr>
                        <a:t>&lt;style&gt;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 or 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Raleway" panose="020B0503030101060003" pitchFamily="34" charset="0"/>
                          <a:hlinkClick r:id="rId8"/>
                        </a:rPr>
                        <a:t>&lt;title&gt;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.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&lt;style&gt;</a:t>
                      </a:r>
                      <a:endParaRPr lang="en-US" sz="20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Contains style information for a document, or part of a document.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&lt;title&gt;</a:t>
                      </a:r>
                      <a:endParaRPr lang="en-US" sz="20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Defines the title of the document, shown in a browser's title bar or on the page's tab.</a:t>
                      </a:r>
                      <a:endParaRPr lang="en-US" sz="1800" b="0" strike="noStrike" spc="-1" dirty="0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 dirty="0">
                <a:solidFill>
                  <a:srgbClr val="FFFFFF"/>
                </a:solidFill>
                <a:latin typeface="Montserrat" panose="00000500000000000000" pitchFamily="50" charset="0"/>
              </a:rPr>
              <a:t>Sectioning root</a:t>
            </a:r>
            <a:endParaRPr lang="en-US" sz="3600" b="0" strike="noStrike" spc="-1" dirty="0">
              <a:latin typeface="Montserrat" panose="00000500000000000000" pitchFamily="50" charset="0"/>
            </a:endParaRPr>
          </a:p>
        </p:txBody>
      </p:sp>
      <p:graphicFrame>
        <p:nvGraphicFramePr>
          <p:cNvPr id="156" name="Table 2"/>
          <p:cNvGraphicFramePr/>
          <p:nvPr>
            <p:extLst>
              <p:ext uri="{D42A27DB-BD31-4B8C-83A1-F6EECF244321}">
                <p14:modId xmlns:p14="http://schemas.microsoft.com/office/powerpoint/2010/main" val="3167812161"/>
              </p:ext>
            </p:extLst>
          </p:nvPr>
        </p:nvGraphicFramePr>
        <p:xfrm>
          <a:off x="1828080" y="2754000"/>
          <a:ext cx="8535600" cy="1506240"/>
        </p:xfrm>
        <a:graphic>
          <a:graphicData uri="http://schemas.openxmlformats.org/drawingml/2006/table">
            <a:tbl>
              <a:tblPr/>
              <a:tblGrid>
                <a:gridCol w="426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Raleway" panose="020B0503030101060003" pitchFamily="34" charset="0"/>
                        </a:rPr>
                        <a:t>Element</a:t>
                      </a:r>
                      <a:endParaRPr lang="en-US" sz="24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Raleway" panose="020B0503030101060003" pitchFamily="34" charset="0"/>
                        </a:rPr>
                        <a:t>Description </a:t>
                      </a:r>
                      <a:endParaRPr lang="en-US" sz="24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&lt;body&gt;</a:t>
                      </a:r>
                      <a:endParaRPr lang="en-US" sz="2000" b="0" strike="noStrike" spc="-1" dirty="0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Content of an HTML document. There can be only one &lt;body&gt; element in a document.</a:t>
                      </a:r>
                      <a:endParaRPr lang="en-US" sz="1800" b="0" strike="noStrike" spc="-1" dirty="0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 dirty="0">
                <a:solidFill>
                  <a:srgbClr val="FFFFFF"/>
                </a:solidFill>
                <a:latin typeface="Montserrat" panose="00000500000000000000" pitchFamily="50" charset="0"/>
              </a:rPr>
              <a:t>Content sectioning</a:t>
            </a:r>
            <a:endParaRPr lang="en-US" sz="3600" b="0" strike="noStrike" spc="-1" dirty="0">
              <a:latin typeface="Montserrat" panose="00000500000000000000" pitchFamily="50" charset="0"/>
            </a:endParaRPr>
          </a:p>
        </p:txBody>
      </p:sp>
      <p:graphicFrame>
        <p:nvGraphicFramePr>
          <p:cNvPr id="158" name="Table 2"/>
          <p:cNvGraphicFramePr/>
          <p:nvPr>
            <p:extLst>
              <p:ext uri="{D42A27DB-BD31-4B8C-83A1-F6EECF244321}">
                <p14:modId xmlns:p14="http://schemas.microsoft.com/office/powerpoint/2010/main" val="527020614"/>
              </p:ext>
            </p:extLst>
          </p:nvPr>
        </p:nvGraphicFramePr>
        <p:xfrm>
          <a:off x="422280" y="2455560"/>
          <a:ext cx="11352600" cy="2834640"/>
        </p:xfrm>
        <a:graphic>
          <a:graphicData uri="http://schemas.openxmlformats.org/drawingml/2006/table">
            <a:tbl>
              <a:tblPr/>
              <a:tblGrid>
                <a:gridCol w="56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Raleway" panose="020B0503030101060003" pitchFamily="34" charset="0"/>
                        </a:rPr>
                        <a:t>Element </a:t>
                      </a:r>
                      <a:endParaRPr lang="en-US" sz="24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Raleway" panose="020B0503030101060003" pitchFamily="34" charset="0"/>
                        </a:rPr>
                        <a:t>Description </a:t>
                      </a:r>
                      <a:endParaRPr lang="en-US" sz="24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&lt;footer&gt;</a:t>
                      </a:r>
                      <a:endParaRPr lang="en-US" sz="2000" b="0" strike="noStrike" spc="-1" dirty="0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Contains information about the author of the section, copyright data or links to related documents.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&lt;header&gt;</a:t>
                      </a:r>
                      <a:endParaRPr lang="en-US" sz="20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Introductory content, typically a group of introductory or navigational aids. It may contain some heading elements but also other elements like a logo, a search form, an author name, and so on.</a:t>
                      </a:r>
                      <a:endParaRPr lang="en-US" sz="1800" b="0" strike="noStrike" spc="-1" dirty="0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Table 1"/>
          <p:cNvGraphicFramePr/>
          <p:nvPr>
            <p:extLst>
              <p:ext uri="{D42A27DB-BD31-4B8C-83A1-F6EECF244321}">
                <p14:modId xmlns:p14="http://schemas.microsoft.com/office/powerpoint/2010/main" val="3732703404"/>
              </p:ext>
            </p:extLst>
          </p:nvPr>
        </p:nvGraphicFramePr>
        <p:xfrm>
          <a:off x="352800" y="393480"/>
          <a:ext cx="11485800" cy="4292880"/>
        </p:xfrm>
        <a:graphic>
          <a:graphicData uri="http://schemas.openxmlformats.org/drawingml/2006/table">
            <a:tbl>
              <a:tblPr/>
              <a:tblGrid>
                <a:gridCol w="57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&lt;h1&gt;, &lt;h2&gt;</a:t>
                      </a:r>
                      <a:endParaRPr lang="en-US" sz="2000" b="0" strike="noStrike" spc="-1">
                        <a:latin typeface="Raleway" panose="020B0503030101060003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&lt;h3&gt;, &lt;h4&gt;</a:t>
                      </a:r>
                      <a:endParaRPr lang="en-US" sz="2000" b="0" strike="noStrike" spc="-1">
                        <a:latin typeface="Raleway" panose="020B0503030101060003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&lt;h5&gt;, &lt;h6&gt;</a:t>
                      </a:r>
                      <a:endParaRPr lang="en-US" sz="2000" b="0" strike="noStrike" spc="-1">
                        <a:latin typeface="Raleway" panose="020B0503030101060003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0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Six levels of section headings. &lt;h1&gt; is the highest section level and &lt;h6&gt; is the lowest.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</a:t>
                      </a:r>
                      <a:r>
                        <a:rPr lang="en-US" sz="2000" b="1" strike="noStrike" spc="-1" dirty="0" err="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hgroup</a:t>
                      </a:r>
                      <a:r>
                        <a:rPr lang="en-US" sz="2000" b="1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&gt;</a:t>
                      </a:r>
                      <a:endParaRPr lang="en-US" sz="2000" b="0" strike="noStrike" spc="-1" dirty="0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Multi-level heading for a section of a document. It groups a set of 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Raleway" panose="020B0503030101060003" pitchFamily="34" charset="0"/>
                          <a:hlinkClick r:id="rId2"/>
                        </a:rPr>
                        <a:t>&lt;h1&gt;–&lt;h6&gt;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 elements.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3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&lt;nav&gt;</a:t>
                      </a:r>
                      <a:endParaRPr lang="en-US" sz="20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Provide navigation links, either within the current document or to other documents. Common examples: menus, tables of contents, and indexes.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1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&lt;section&gt;</a:t>
                      </a:r>
                      <a:endParaRPr lang="en-US" sz="20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A standalone section — which doesn't have a more specific semantic element to represent it — contained within an HTML document.</a:t>
                      </a:r>
                      <a:endParaRPr lang="en-US" sz="1800" b="0" strike="noStrike" spc="-1" dirty="0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 dirty="0">
                <a:solidFill>
                  <a:srgbClr val="FFFFFF"/>
                </a:solidFill>
                <a:latin typeface="Montserrat" panose="00000500000000000000" pitchFamily="50" charset="0"/>
              </a:rPr>
              <a:t>Text content</a:t>
            </a:r>
            <a:endParaRPr lang="en-US" sz="3600" b="0" strike="noStrike" spc="-1" dirty="0">
              <a:latin typeface="Montserrat" panose="00000500000000000000" pitchFamily="50" charset="0"/>
            </a:endParaRPr>
          </a:p>
        </p:txBody>
      </p:sp>
      <p:graphicFrame>
        <p:nvGraphicFramePr>
          <p:cNvPr id="161" name="Table 2"/>
          <p:cNvGraphicFramePr/>
          <p:nvPr>
            <p:extLst>
              <p:ext uri="{D42A27DB-BD31-4B8C-83A1-F6EECF244321}">
                <p14:modId xmlns:p14="http://schemas.microsoft.com/office/powerpoint/2010/main" val="309365632"/>
              </p:ext>
            </p:extLst>
          </p:nvPr>
        </p:nvGraphicFramePr>
        <p:xfrm>
          <a:off x="581040" y="2405160"/>
          <a:ext cx="11029680" cy="3403440"/>
        </p:xfrm>
        <a:graphic>
          <a:graphicData uri="http://schemas.openxmlformats.org/drawingml/2006/table">
            <a:tbl>
              <a:tblPr/>
              <a:tblGrid>
                <a:gridCol w="55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Raleway" panose="020B0503030101060003" pitchFamily="34" charset="0"/>
                        </a:rPr>
                        <a:t>Element </a:t>
                      </a:r>
                      <a:endParaRPr lang="en-US" sz="24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Raleway" panose="020B0503030101060003" pitchFamily="34" charset="0"/>
                        </a:rPr>
                        <a:t>Description </a:t>
                      </a:r>
                      <a:endParaRPr lang="en-US" sz="24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&lt;bloackquote&gt;</a:t>
                      </a:r>
                      <a:endParaRPr lang="en-US" sz="20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The enclosed text is an extended quotation. Rendered visually by indentation.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</a:t>
                      </a:r>
                      <a:r>
                        <a:rPr lang="en-US" sz="2000" b="1" strike="noStrike" spc="-1" dirty="0" err="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dd</a:t>
                      </a:r>
                      <a:r>
                        <a:rPr lang="en-US" sz="2000" b="1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&gt;</a:t>
                      </a:r>
                      <a:endParaRPr lang="en-US" sz="2000" b="0" strike="noStrike" spc="-1" dirty="0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Provides the details about or the definition of the preceding term (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Raleway" panose="020B0503030101060003" pitchFamily="34" charset="0"/>
                          <a:hlinkClick r:id="rId2"/>
                        </a:rPr>
                        <a:t>&lt;dt&gt;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) in a description list (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Raleway" panose="020B0503030101060003" pitchFamily="34" charset="0"/>
                          <a:hlinkClick r:id="rId3"/>
                        </a:rPr>
                        <a:t>&lt;dl&gt;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).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&lt;dl&gt;</a:t>
                      </a:r>
                      <a:endParaRPr lang="en-US" sz="20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A description list. The element encloses a list of groups of terms (specified using the </a:t>
                      </a:r>
                      <a:r>
                        <a:rPr lang="en-US" sz="1800" b="0" u="sng" strike="noStrike" spc="-1" dirty="0">
                          <a:solidFill>
                            <a:srgbClr val="0000FF"/>
                          </a:solidFill>
                          <a:uFillTx/>
                          <a:latin typeface="Raleway" panose="020B0503030101060003" pitchFamily="34" charset="0"/>
                          <a:hlinkClick r:id="rId2"/>
                        </a:rPr>
                        <a:t>&lt;</a:t>
                      </a:r>
                      <a:r>
                        <a:rPr lang="en-US" sz="1800" b="0" u="sng" strike="noStrike" spc="-1" dirty="0" err="1">
                          <a:solidFill>
                            <a:srgbClr val="0000FF"/>
                          </a:solidFill>
                          <a:uFillTx/>
                          <a:latin typeface="Raleway" panose="020B0503030101060003" pitchFamily="34" charset="0"/>
                          <a:hlinkClick r:id="rId2"/>
                        </a:rPr>
                        <a:t>dt</a:t>
                      </a:r>
                      <a:r>
                        <a:rPr lang="en-US" sz="1800" b="0" u="sng" strike="noStrike" spc="-1" dirty="0">
                          <a:solidFill>
                            <a:srgbClr val="0000FF"/>
                          </a:solidFill>
                          <a:uFillTx/>
                          <a:latin typeface="Raleway" panose="020B0503030101060003" pitchFamily="34" charset="0"/>
                          <a:hlinkClick r:id="rId2"/>
                        </a:rPr>
                        <a:t>&gt;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 element) and descriptions (provided by </a:t>
                      </a:r>
                      <a:r>
                        <a:rPr lang="en-US" sz="1800" b="0" u="sng" strike="noStrike" spc="-1" dirty="0">
                          <a:solidFill>
                            <a:srgbClr val="0000FF"/>
                          </a:solidFill>
                          <a:uFillTx/>
                          <a:latin typeface="Raleway" panose="020B0503030101060003" pitchFamily="34" charset="0"/>
                          <a:hlinkClick r:id="rId4"/>
                        </a:rPr>
                        <a:t>&lt;</a:t>
                      </a:r>
                      <a:r>
                        <a:rPr lang="en-US" sz="1800" b="0" u="sng" strike="noStrike" spc="-1" dirty="0" err="1">
                          <a:solidFill>
                            <a:srgbClr val="0000FF"/>
                          </a:solidFill>
                          <a:uFillTx/>
                          <a:latin typeface="Raleway" panose="020B0503030101060003" pitchFamily="34" charset="0"/>
                          <a:hlinkClick r:id="rId4"/>
                        </a:rPr>
                        <a:t>dd</a:t>
                      </a:r>
                      <a:r>
                        <a:rPr lang="en-US" sz="1800" b="0" u="sng" strike="noStrike" spc="-1" dirty="0">
                          <a:solidFill>
                            <a:srgbClr val="0000FF"/>
                          </a:solidFill>
                          <a:uFillTx/>
                          <a:latin typeface="Raleway" panose="020B0503030101060003" pitchFamily="34" charset="0"/>
                          <a:hlinkClick r:id="rId4"/>
                        </a:rPr>
                        <a:t>&gt;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 elements). Common used to display a list of key-value pairs.</a:t>
                      </a:r>
                      <a:endParaRPr lang="en-US" sz="1800" b="0" strike="noStrike" spc="-1" dirty="0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63" name="Table 2"/>
          <p:cNvGraphicFramePr/>
          <p:nvPr>
            <p:extLst>
              <p:ext uri="{D42A27DB-BD31-4B8C-83A1-F6EECF244321}">
                <p14:modId xmlns:p14="http://schemas.microsoft.com/office/powerpoint/2010/main" val="1671902527"/>
              </p:ext>
            </p:extLst>
          </p:nvPr>
        </p:nvGraphicFramePr>
        <p:xfrm>
          <a:off x="365760" y="449640"/>
          <a:ext cx="11422440" cy="5452920"/>
        </p:xfrm>
        <a:graphic>
          <a:graphicData uri="http://schemas.openxmlformats.org/drawingml/2006/table">
            <a:tbl>
              <a:tblPr/>
              <a:tblGrid>
                <a:gridCol w="571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&lt;dt&gt;</a:t>
                      </a:r>
                      <a:endParaRPr lang="en-US" sz="20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Display a term in a description or definition list, and as such must be used inside a 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Raleway" panose="020B0503030101060003" pitchFamily="34" charset="0"/>
                          <a:hlinkClick r:id="rId2"/>
                        </a:rPr>
                        <a:t>&lt;dl&gt;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 element.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&lt;div&gt;</a:t>
                      </a:r>
                      <a:endParaRPr lang="en-US" sz="20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Generic container for flow content. It has no effect on the content or layout until styled using CSS.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4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&lt;li&gt;</a:t>
                      </a:r>
                      <a:endParaRPr lang="en-US" sz="2000" b="0" strike="noStrike" spc="-1" dirty="0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An item in a list. It must be contained in a parent element: an ordered list (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Raleway" panose="020B0503030101060003" pitchFamily="34" charset="0"/>
                          <a:hlinkClick r:id="rId3"/>
                        </a:rPr>
                        <a:t>&lt;ol&gt;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), an unordered list (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Raleway" panose="020B0503030101060003" pitchFamily="34" charset="0"/>
                          <a:hlinkClick r:id="rId4"/>
                        </a:rPr>
                        <a:t>&lt;ul&gt;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), or a menu (</a:t>
                      </a:r>
                      <a:r>
                        <a:rPr lang="en-US" sz="1800" b="0" u="sng" strike="noStrike" spc="-1">
                          <a:solidFill>
                            <a:srgbClr val="0000FF"/>
                          </a:solidFill>
                          <a:uFillTx/>
                          <a:latin typeface="Raleway" panose="020B0503030101060003" pitchFamily="34" charset="0"/>
                          <a:hlinkClick r:id="rId5"/>
                        </a:rPr>
                        <a:t>&lt;menu&gt;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). In menus and unordered lists, list items are usually displayed using bullet points. In ordered lists, they are usually displayed with an ascending counter on the left, such as a number or letter.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&lt;main&gt;</a:t>
                      </a:r>
                      <a:endParaRPr lang="en-US" sz="20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Dominant content of the </a:t>
                      </a:r>
                      <a:r>
                        <a:rPr lang="en-US" sz="1800" b="0" u="sng" strike="noStrike" spc="-1" dirty="0">
                          <a:solidFill>
                            <a:srgbClr val="0000FF"/>
                          </a:solidFill>
                          <a:uFillTx/>
                          <a:latin typeface="Raleway" panose="020B0503030101060003" pitchFamily="34" charset="0"/>
                          <a:hlinkClick r:id="rId6"/>
                        </a:rPr>
                        <a:t>&lt;body&gt;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 of a document, portion of a document or application. Contents in &lt;main&gt; related to or expands upon the central topic of a document, or the central functionality of an application.</a:t>
                      </a:r>
                      <a:endParaRPr lang="en-US" sz="1800" b="0" strike="noStrike" spc="-1" dirty="0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65" name="Table 2"/>
          <p:cNvGraphicFramePr/>
          <p:nvPr>
            <p:extLst>
              <p:ext uri="{D42A27DB-BD31-4B8C-83A1-F6EECF244321}">
                <p14:modId xmlns:p14="http://schemas.microsoft.com/office/powerpoint/2010/main" val="4023758396"/>
              </p:ext>
            </p:extLst>
          </p:nvPr>
        </p:nvGraphicFramePr>
        <p:xfrm>
          <a:off x="384840" y="447840"/>
          <a:ext cx="11422440" cy="2379600"/>
        </p:xfrm>
        <a:graphic>
          <a:graphicData uri="http://schemas.openxmlformats.org/drawingml/2006/table">
            <a:tbl>
              <a:tblPr/>
              <a:tblGrid>
                <a:gridCol w="571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8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&lt;ol&gt;</a:t>
                      </a:r>
                      <a:endParaRPr lang="en-US" sz="2000" b="0" strike="noStrike" spc="-1">
                        <a:latin typeface="Raleway" panose="020B0503030101060003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0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Ordered list of items, typically rendered as a numbered list.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&lt;ul&gt;</a:t>
                      </a:r>
                      <a:endParaRPr lang="en-US" sz="20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Unordered list of items, typically rendered as a bulleted list.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&lt;p&gt;</a:t>
                      </a:r>
                      <a:endParaRPr lang="en-US" sz="2000" b="0" strike="noStrike" spc="-1" dirty="0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A paragraph of text.</a:t>
                      </a:r>
                      <a:endParaRPr lang="en-US" sz="1800" b="0" strike="noStrike" spc="-1" dirty="0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 dirty="0">
                <a:solidFill>
                  <a:srgbClr val="FFFFFF"/>
                </a:solidFill>
                <a:latin typeface="Montserrat" panose="00000500000000000000" pitchFamily="50" charset="0"/>
              </a:rPr>
              <a:t>Inline text semantics </a:t>
            </a:r>
            <a:endParaRPr lang="en-US" sz="3600" b="0" strike="noStrike" spc="-1" dirty="0">
              <a:latin typeface="Montserrat" panose="00000500000000000000" pitchFamily="50" charset="0"/>
            </a:endParaRPr>
          </a:p>
        </p:txBody>
      </p:sp>
      <p:graphicFrame>
        <p:nvGraphicFramePr>
          <p:cNvPr id="167" name="Table 2"/>
          <p:cNvGraphicFramePr/>
          <p:nvPr>
            <p:extLst>
              <p:ext uri="{D42A27DB-BD31-4B8C-83A1-F6EECF244321}">
                <p14:modId xmlns:p14="http://schemas.microsoft.com/office/powerpoint/2010/main" val="2598535496"/>
              </p:ext>
            </p:extLst>
          </p:nvPr>
        </p:nvGraphicFramePr>
        <p:xfrm>
          <a:off x="2031840" y="2038320"/>
          <a:ext cx="8101440" cy="4493880"/>
        </p:xfrm>
        <a:graphic>
          <a:graphicData uri="http://schemas.openxmlformats.org/drawingml/2006/table">
            <a:tbl>
              <a:tblPr/>
              <a:tblGrid>
                <a:gridCol w="405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Raleway" panose="020B0503030101060003" pitchFamily="34" charset="0"/>
                        </a:rPr>
                        <a:t>Element </a:t>
                      </a:r>
                      <a:endParaRPr lang="en-US" sz="24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Raleway" panose="020B0503030101060003" pitchFamily="34" charset="0"/>
                        </a:rPr>
                        <a:t>Description </a:t>
                      </a:r>
                      <a:endParaRPr lang="en-US" sz="24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&lt;a&gt;</a:t>
                      </a:r>
                      <a:endParaRPr lang="en-US" sz="1800" b="0" strike="noStrike" spc="-1" dirty="0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Anchor element which use for hyperlink to other web pages, files, locations within the same page, email addresses or other URLs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&lt;b&gt;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Bold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5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&lt;br&gt;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A line break in text (carriage-return). Useful for writing a poem or an address, where the division of lines is significant.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&lt;em&gt;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 Marks text that has stress emphasis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 marL="50760" marR="50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&lt;i&gt;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Display words in italic </a:t>
                      </a:r>
                      <a:endParaRPr lang="en-US" sz="1800" b="0" strike="noStrike" spc="-1" dirty="0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69" name="Table 2"/>
          <p:cNvGraphicFramePr/>
          <p:nvPr>
            <p:extLst>
              <p:ext uri="{D42A27DB-BD31-4B8C-83A1-F6EECF244321}">
                <p14:modId xmlns:p14="http://schemas.microsoft.com/office/powerpoint/2010/main" val="493612281"/>
              </p:ext>
            </p:extLst>
          </p:nvPr>
        </p:nvGraphicFramePr>
        <p:xfrm>
          <a:off x="401760" y="456120"/>
          <a:ext cx="11437920" cy="3342600"/>
        </p:xfrm>
        <a:graphic>
          <a:graphicData uri="http://schemas.openxmlformats.org/drawingml/2006/table">
            <a:tbl>
              <a:tblPr/>
              <a:tblGrid>
                <a:gridCol w="571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&lt;mark&gt;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Text which is </a:t>
                      </a: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marked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 or </a:t>
                      </a: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highlighted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 for reference or notation purposes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2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&lt;small&gt;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Text </a:t>
                      </a:r>
                      <a:r>
                        <a:rPr lang="en-US" sz="1800" b="0" i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font size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 one size smaller (for example, from large to medium, or from small to x-small) down to the browser's minimum font size.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&lt;strong&gt;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Bold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&lt;span&gt;</a:t>
                      </a:r>
                      <a:endParaRPr lang="en-US" sz="1800" b="0" strike="noStrike" spc="-1" dirty="0">
                        <a:latin typeface="Raleway" panose="020B0503030101060003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Generic inline container for phrasing content. Used to group elements for styling purposes (using the class or id attributes). </a:t>
                      </a:r>
                      <a:endParaRPr lang="en-US" sz="1800" b="0" strike="noStrike" spc="-1" dirty="0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 dirty="0">
                <a:solidFill>
                  <a:srgbClr val="FFFFFF"/>
                </a:solidFill>
                <a:latin typeface="Montserrat" panose="00000500000000000000" pitchFamily="50" charset="0"/>
              </a:rPr>
              <a:t>Rules</a:t>
            </a:r>
            <a:endParaRPr lang="en-US" sz="3600" b="0" strike="noStrike" spc="-1" dirty="0">
              <a:latin typeface="Montserrat" panose="00000500000000000000" pitchFamily="50" charset="0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81040" y="255744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Thou shall </a:t>
            </a:r>
            <a:r>
              <a:rPr lang="en-US" sz="2400" b="0" strike="noStrike" spc="-1" dirty="0" err="1">
                <a:solidFill>
                  <a:srgbClr val="454551"/>
                </a:solidFill>
                <a:latin typeface="Raleway" panose="020B0503030101060003" pitchFamily="34" charset="0"/>
              </a:rPr>
              <a:t>asketh</a:t>
            </a:r>
            <a:r>
              <a:rPr lang="en-US" sz="24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 thy question if thou hast one</a:t>
            </a:r>
            <a:endParaRPr lang="en-US" sz="2400" b="0" strike="noStrike" spc="-1" dirty="0">
              <a:latin typeface="Raleway" panose="020B0503030101060003" pitchFamily="34" charset="0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Thou shall not laugh at questions of others</a:t>
            </a:r>
            <a:endParaRPr lang="en-US" sz="2400" b="0" strike="noStrike" spc="-1" dirty="0">
              <a:latin typeface="Raleway" panose="020B0503030101060003" pitchFamily="34" charset="0"/>
            </a:endParaRPr>
          </a:p>
          <a:p>
            <a:pPr marL="432000" lvl="1" indent="-2160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The world </a:t>
            </a:r>
            <a:r>
              <a:rPr lang="en-US" sz="2400" b="0" strike="noStrike" spc="-1" dirty="0" err="1">
                <a:solidFill>
                  <a:srgbClr val="454551"/>
                </a:solidFill>
                <a:latin typeface="Raleway" panose="020B0503030101060003" pitchFamily="34" charset="0"/>
              </a:rPr>
              <a:t>existeth</a:t>
            </a:r>
            <a:r>
              <a:rPr lang="en-US" sz="24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 no stupid questions</a:t>
            </a:r>
            <a:endParaRPr lang="en-US" sz="2400" b="0" strike="noStrike" spc="-1" dirty="0">
              <a:latin typeface="Raleway" panose="020B0503030101060003" pitchFamily="34" charset="0"/>
            </a:endParaRPr>
          </a:p>
          <a:p>
            <a:pPr marL="432000" lvl="1" indent="-2160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454551"/>
                </a:solidFill>
                <a:latin typeface="Raleway" panose="020B0503030101060003" pitchFamily="34" charset="0"/>
              </a:rPr>
              <a:t>Existeth</a:t>
            </a:r>
            <a:r>
              <a:rPr lang="en-US" sz="24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 only people who brave not to </a:t>
            </a:r>
            <a:r>
              <a:rPr lang="en-US" sz="2400" b="0" strike="noStrike" spc="-1" dirty="0" err="1">
                <a:solidFill>
                  <a:srgbClr val="454551"/>
                </a:solidFill>
                <a:latin typeface="Raleway" panose="020B0503030101060003" pitchFamily="34" charset="0"/>
              </a:rPr>
              <a:t>asketh</a:t>
            </a:r>
            <a:endParaRPr lang="en-US" sz="2400" b="0" strike="noStrike" spc="-1" dirty="0">
              <a:latin typeface="Raleway" panose="020B0503030101060003" pitchFamily="34" charset="0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Do unto other as thou would do unto thyself</a:t>
            </a:r>
            <a:endParaRPr lang="en-US" sz="2400" b="0" strike="noStrike" spc="-1" dirty="0">
              <a:latin typeface="Raleway" panose="020B0503030101060003" pitchFamily="34" charset="0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Thou shalt </a:t>
            </a:r>
            <a:r>
              <a:rPr lang="en-US" sz="2400" b="0" strike="noStrike" spc="-1" dirty="0" err="1">
                <a:solidFill>
                  <a:srgbClr val="454551"/>
                </a:solidFill>
                <a:latin typeface="Raleway" panose="020B0503030101060003" pitchFamily="34" charset="0"/>
              </a:rPr>
              <a:t>convenant</a:t>
            </a:r>
            <a:r>
              <a:rPr lang="en-US" sz="24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 to follows the common rules</a:t>
            </a:r>
            <a:endParaRPr lang="en-US" sz="2400" b="0" strike="noStrike" spc="-1" dirty="0">
              <a:latin typeface="Raleway" panose="020B0503030101060003" pitchFamily="34" charset="0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 dirty="0">
                <a:solidFill>
                  <a:srgbClr val="FFFFFF"/>
                </a:solidFill>
                <a:latin typeface="Montserrat" panose="00000500000000000000" pitchFamily="50" charset="0"/>
              </a:rPr>
              <a:t>Image &amp; multimedia </a:t>
            </a:r>
            <a:endParaRPr lang="en-US" sz="3600" b="0" strike="noStrike" spc="-1" dirty="0">
              <a:latin typeface="Montserrat" panose="00000500000000000000" pitchFamily="50" charset="0"/>
            </a:endParaRPr>
          </a:p>
        </p:txBody>
      </p:sp>
      <p:graphicFrame>
        <p:nvGraphicFramePr>
          <p:cNvPr id="171" name="Table 2"/>
          <p:cNvGraphicFramePr/>
          <p:nvPr>
            <p:extLst>
              <p:ext uri="{D42A27DB-BD31-4B8C-83A1-F6EECF244321}">
                <p14:modId xmlns:p14="http://schemas.microsoft.com/office/powerpoint/2010/main" val="997273628"/>
              </p:ext>
            </p:extLst>
          </p:nvPr>
        </p:nvGraphicFramePr>
        <p:xfrm>
          <a:off x="1874160" y="2269440"/>
          <a:ext cx="8443800" cy="3677760"/>
        </p:xfrm>
        <a:graphic>
          <a:graphicData uri="http://schemas.openxmlformats.org/drawingml/2006/table">
            <a:tbl>
              <a:tblPr/>
              <a:tblGrid>
                <a:gridCol w="422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Raleway" panose="020B0503030101060003" pitchFamily="34" charset="0"/>
                        </a:rPr>
                        <a:t>Element </a:t>
                      </a:r>
                      <a:endParaRPr lang="en-US" sz="24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Raleway" panose="020B0503030101060003" pitchFamily="34" charset="0"/>
                        </a:rPr>
                        <a:t>Description </a:t>
                      </a:r>
                      <a:endParaRPr lang="en-US" sz="24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&lt;audio&gt;</a:t>
                      </a:r>
                      <a:endParaRPr lang="en-US" sz="1800" b="0" strike="noStrike" spc="-1" dirty="0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Embed sound content in documents. May contain one or more audio sources, use src attribute or the &lt;source&gt; element: browser will choose the most suitable one. 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&lt;img&gt;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Embeds an image into the document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&lt;video&gt;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Embeds a media player which supports video playback into the document</a:t>
                      </a:r>
                      <a:endParaRPr lang="en-US" sz="1800" b="0" strike="noStrike" spc="-1" dirty="0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 dirty="0">
                <a:solidFill>
                  <a:srgbClr val="FFFFFF"/>
                </a:solidFill>
                <a:latin typeface="Montserrat" panose="00000500000000000000" pitchFamily="50" charset="0"/>
              </a:rPr>
              <a:t>Table content</a:t>
            </a:r>
            <a:endParaRPr lang="en-US" sz="3600" b="0" strike="noStrike" spc="-1" dirty="0">
              <a:latin typeface="Montserrat" panose="00000500000000000000" pitchFamily="50" charset="0"/>
            </a:endParaRPr>
          </a:p>
        </p:txBody>
      </p:sp>
      <p:graphicFrame>
        <p:nvGraphicFramePr>
          <p:cNvPr id="173" name="Table 2"/>
          <p:cNvGraphicFramePr/>
          <p:nvPr>
            <p:extLst>
              <p:ext uri="{D42A27DB-BD31-4B8C-83A1-F6EECF244321}">
                <p14:modId xmlns:p14="http://schemas.microsoft.com/office/powerpoint/2010/main" val="1487127190"/>
              </p:ext>
            </p:extLst>
          </p:nvPr>
        </p:nvGraphicFramePr>
        <p:xfrm>
          <a:off x="1949400" y="2178360"/>
          <a:ext cx="8292960" cy="4500720"/>
        </p:xfrm>
        <a:graphic>
          <a:graphicData uri="http://schemas.openxmlformats.org/drawingml/2006/table">
            <a:tbl>
              <a:tblPr/>
              <a:tblGrid>
                <a:gridCol w="414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Raleway" panose="020B0503030101060003" pitchFamily="34" charset="0"/>
                        </a:rPr>
                        <a:t>Element</a:t>
                      </a:r>
                      <a:endParaRPr lang="en-US" sz="24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Raleway" panose="020B0503030101060003" pitchFamily="34" charset="0"/>
                        </a:rPr>
                        <a:t>Description </a:t>
                      </a:r>
                      <a:endParaRPr lang="en-US" sz="24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&lt;caption&gt;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Specifies the caption (or title) of a table in the first child of the &lt;table&gt;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&lt;table&gt;</a:t>
                      </a:r>
                      <a:endParaRPr lang="en-US" sz="1800" b="0" strike="noStrike" spc="-1" dirty="0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Represents tabular data, information presented in a two-dimensional table comprised of rows and columns of cell containing data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&lt;col&gt;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A column within  a table 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&lt;td&gt;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Cell of a table that contains data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&lt;th&gt;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A cell as header of a group of table cells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&lt;tr&gt;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A row of cells in a table</a:t>
                      </a:r>
                      <a:endParaRPr lang="en-US" sz="1800" b="0" strike="noStrike" spc="-1" dirty="0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 dirty="0">
                <a:solidFill>
                  <a:srgbClr val="FFFFFF"/>
                </a:solidFill>
                <a:latin typeface="Montserrat" panose="00000500000000000000" pitchFamily="50" charset="0"/>
              </a:rPr>
              <a:t>forms</a:t>
            </a:r>
            <a:endParaRPr lang="en-US" sz="3600" b="0" strike="noStrike" spc="-1" dirty="0">
              <a:latin typeface="Montserrat" panose="00000500000000000000" pitchFamily="50" charset="0"/>
            </a:endParaRPr>
          </a:p>
        </p:txBody>
      </p:sp>
      <p:graphicFrame>
        <p:nvGraphicFramePr>
          <p:cNvPr id="175" name="Table 2"/>
          <p:cNvGraphicFramePr/>
          <p:nvPr>
            <p:extLst>
              <p:ext uri="{D42A27DB-BD31-4B8C-83A1-F6EECF244321}">
                <p14:modId xmlns:p14="http://schemas.microsoft.com/office/powerpoint/2010/main" val="2996051143"/>
              </p:ext>
            </p:extLst>
          </p:nvPr>
        </p:nvGraphicFramePr>
        <p:xfrm>
          <a:off x="1936800" y="2345040"/>
          <a:ext cx="8318160" cy="4170600"/>
        </p:xfrm>
        <a:graphic>
          <a:graphicData uri="http://schemas.openxmlformats.org/drawingml/2006/table">
            <a:tbl>
              <a:tblPr/>
              <a:tblGrid>
                <a:gridCol w="415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Raleway" panose="020B0503030101060003" pitchFamily="34" charset="0"/>
                        </a:rPr>
                        <a:t>Elements </a:t>
                      </a:r>
                      <a:endParaRPr lang="en-US" sz="24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Raleway" panose="020B0503030101060003" pitchFamily="34" charset="0"/>
                        </a:rPr>
                        <a:t>Description </a:t>
                      </a:r>
                      <a:endParaRPr lang="en-US" sz="24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&lt;button&gt;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A clickable button 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fieldset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&gt;</a:t>
                      </a:r>
                      <a:endParaRPr lang="en-US" sz="1800" b="0" strike="noStrike" spc="-1" dirty="0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Used to group several controls as and labels within a web form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3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&lt;form&gt;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A document section that contains interactive controls for submitting information to a web server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&lt;input&gt;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Use to create interactive controls for web-based forms to accept data from the user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&lt;label&gt;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A caption for an item in a user interface</a:t>
                      </a:r>
                      <a:endParaRPr lang="en-US" sz="1800" b="0" strike="noStrike" spc="-1" dirty="0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77" name="Table 2"/>
          <p:cNvGraphicFramePr/>
          <p:nvPr>
            <p:extLst>
              <p:ext uri="{D42A27DB-BD31-4B8C-83A1-F6EECF244321}">
                <p14:modId xmlns:p14="http://schemas.microsoft.com/office/powerpoint/2010/main" val="1465273820"/>
              </p:ext>
            </p:extLst>
          </p:nvPr>
        </p:nvGraphicFramePr>
        <p:xfrm>
          <a:off x="430200" y="446760"/>
          <a:ext cx="11334240" cy="2286720"/>
        </p:xfrm>
        <a:graphic>
          <a:graphicData uri="http://schemas.openxmlformats.org/drawingml/2006/table">
            <a:tbl>
              <a:tblPr/>
              <a:tblGrid>
                <a:gridCol w="566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&lt;legend&gt;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Caption of the content of its parent &lt;fieldset&gt;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&lt;option&gt;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Menu items in popups and other lists of items in an HTML document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&lt;select&gt;</a:t>
                      </a:r>
                      <a:endParaRPr lang="en-US" sz="1800" b="0" strike="noStrike" spc="-1" dirty="0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A control that provides a menu of options: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&lt;textarea&gt;</a:t>
                      </a:r>
                      <a:endParaRPr lang="en-US" sz="18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Multi-line plain0text editing control</a:t>
                      </a:r>
                      <a:endParaRPr lang="en-US" sz="1800" b="0" strike="noStrike" spc="-1" dirty="0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81040" y="2148480"/>
            <a:ext cx="11028960" cy="149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8000" b="1" strike="noStrike" cap="all" spc="-1" dirty="0">
                <a:solidFill>
                  <a:srgbClr val="1A4CC8"/>
                </a:solidFill>
                <a:latin typeface="Montserrat" panose="00000500000000000000" pitchFamily="50" charset="0"/>
              </a:rPr>
              <a:t>Practical </a:t>
            </a:r>
            <a:r>
              <a:rPr lang="en-US" sz="8000" b="1" strike="noStrike" cap="all" spc="-1" dirty="0" err="1">
                <a:solidFill>
                  <a:srgbClr val="1A4CC8"/>
                </a:solidFill>
                <a:latin typeface="Montserrat" panose="00000500000000000000" pitchFamily="50" charset="0"/>
              </a:rPr>
              <a:t>TIme</a:t>
            </a:r>
            <a:endParaRPr lang="en-US" sz="8000" b="0" strike="noStrike" spc="-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600" b="1" strike="noStrike" cap="all" spc="-1" dirty="0">
                <a:solidFill>
                  <a:srgbClr val="FFFFFF"/>
                </a:solidFill>
                <a:latin typeface="Montserrat" panose="00000500000000000000" pitchFamily="50" charset="0"/>
              </a:rPr>
              <a:t>    Html                 vs         html &amp; </a:t>
            </a:r>
            <a:r>
              <a:rPr lang="en-US" sz="3600" b="1" strike="noStrike" cap="all" spc="-1" dirty="0" err="1">
                <a:solidFill>
                  <a:srgbClr val="FFFFFF"/>
                </a:solidFill>
                <a:latin typeface="Montserrat" panose="00000500000000000000" pitchFamily="50" charset="0"/>
              </a:rPr>
              <a:t>css</a:t>
            </a:r>
            <a:endParaRPr lang="en-US" sz="3600" b="0" strike="noStrike" spc="-1" dirty="0">
              <a:latin typeface="Montserrat" panose="00000500000000000000" pitchFamily="50" charset="0"/>
            </a:endParaRPr>
          </a:p>
        </p:txBody>
      </p:sp>
      <p:pic>
        <p:nvPicPr>
          <p:cNvPr id="180" name="Picture 2"/>
          <p:cNvPicPr/>
          <p:nvPr/>
        </p:nvPicPr>
        <p:blipFill>
          <a:blip r:embed="rId2"/>
          <a:stretch/>
        </p:blipFill>
        <p:spPr>
          <a:xfrm>
            <a:off x="615240" y="2099160"/>
            <a:ext cx="10960920" cy="405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 dirty="0">
                <a:solidFill>
                  <a:srgbClr val="FFFFFF"/>
                </a:solidFill>
                <a:latin typeface="Montserrat" panose="00000500000000000000" pitchFamily="50" charset="0"/>
              </a:rPr>
              <a:t>HTML &amp; CSS metaphor</a:t>
            </a:r>
            <a:endParaRPr lang="en-US" sz="3600" b="0" strike="noStrike" spc="-1" dirty="0">
              <a:latin typeface="Montserrat" panose="00000500000000000000" pitchFamily="50" charset="0"/>
            </a:endParaRPr>
          </a:p>
        </p:txBody>
      </p:sp>
      <p:pic>
        <p:nvPicPr>
          <p:cNvPr id="182" name="Picture 4"/>
          <p:cNvPicPr/>
          <p:nvPr/>
        </p:nvPicPr>
        <p:blipFill>
          <a:blip r:embed="rId2"/>
          <a:stretch/>
        </p:blipFill>
        <p:spPr>
          <a:xfrm>
            <a:off x="1966320" y="2106360"/>
            <a:ext cx="8258400" cy="432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 dirty="0">
                <a:solidFill>
                  <a:srgbClr val="FFFFFF"/>
                </a:solidFill>
                <a:latin typeface="Montserrat" panose="00000500000000000000" pitchFamily="50" charset="0"/>
              </a:rPr>
              <a:t>Introduction to web development</a:t>
            </a:r>
            <a:endParaRPr lang="en-US" sz="3600" b="0" strike="noStrike" spc="-1" dirty="0">
              <a:latin typeface="Montserrat" panose="00000500000000000000" pitchFamily="50" charset="0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81040" y="2293560"/>
            <a:ext cx="11028960" cy="291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06000" indent="-305280"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2400" spc="-1" dirty="0">
                <a:solidFill>
                  <a:srgbClr val="454551"/>
                </a:solidFill>
                <a:latin typeface="Raleway" panose="020B0503030101060003" pitchFamily="34" charset="0"/>
              </a:rPr>
              <a:t>AKA web programming</a:t>
            </a:r>
          </a:p>
          <a:p>
            <a:pPr marL="306000" indent="-305280"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2400" spc="-1" dirty="0">
                <a:solidFill>
                  <a:srgbClr val="454551"/>
                </a:solidFill>
                <a:latin typeface="Raleway" panose="020B0503030101060003" pitchFamily="34" charset="0"/>
              </a:rPr>
              <a:t>Social networking sites (Facebook) / e-commerce sites (Amazon)</a:t>
            </a:r>
          </a:p>
          <a:p>
            <a:pPr marL="306000" indent="-305280"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2400" spc="-1" dirty="0">
                <a:solidFill>
                  <a:srgbClr val="454551"/>
                </a:solidFill>
                <a:latin typeface="Raleway" panose="020B0503030101060003" pitchFamily="34" charset="0"/>
              </a:rPr>
              <a:t>2 broad divisions of web development:</a:t>
            </a:r>
          </a:p>
          <a:p>
            <a:pPr marL="1335960" lvl="3" indent="-399240"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Gill Sans MT"/>
              <a:buAutoNum type="romanLcPeriod"/>
            </a:pPr>
            <a:r>
              <a:rPr lang="en-US" sz="2400" spc="-1" dirty="0">
                <a:solidFill>
                  <a:srgbClr val="454551"/>
                </a:solidFill>
                <a:latin typeface="Raleway" panose="020B0503030101060003" pitchFamily="34" charset="0"/>
              </a:rPr>
              <a:t>Front-end development / client-side development (Browser)</a:t>
            </a:r>
          </a:p>
          <a:p>
            <a:pPr marL="1335960" lvl="3" indent="-399240"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Gill Sans MT"/>
              <a:buAutoNum type="romanLcPeriod"/>
            </a:pPr>
            <a:r>
              <a:rPr lang="en-US" sz="2400" spc="-1" dirty="0">
                <a:solidFill>
                  <a:srgbClr val="454551"/>
                </a:solidFill>
                <a:latin typeface="Raleway" panose="020B0503030101060003" pitchFamily="34" charset="0"/>
              </a:rPr>
              <a:t>Back-end development / server-side development (Server)</a:t>
            </a:r>
          </a:p>
        </p:txBody>
      </p:sp>
      <p:sp>
        <p:nvSpPr>
          <p:cNvPr id="132" name="CustomShape 3"/>
          <p:cNvSpPr/>
          <p:nvPr/>
        </p:nvSpPr>
        <p:spPr>
          <a:xfrm>
            <a:off x="6972840" y="6380640"/>
            <a:ext cx="5590440" cy="51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1A4CC8"/>
                </a:solidFill>
                <a:latin typeface="Gill Sans MT"/>
                <a:ea typeface="DejaVu Sans"/>
              </a:rPr>
              <a:t>http://www.codeconquest.com/what-is-coding/web-programming/</a:t>
            </a:r>
            <a:endParaRPr lang="en-US" sz="1400" b="0" strike="noStrike" spc="-1"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 dirty="0">
                <a:solidFill>
                  <a:srgbClr val="FFFFFF"/>
                </a:solidFill>
                <a:latin typeface="Montserrat" panose="00000500000000000000" pitchFamily="50" charset="0"/>
              </a:rPr>
              <a:t>Front-end development</a:t>
            </a:r>
            <a:endParaRPr lang="en-US" sz="3600" b="0" strike="noStrike" spc="-1" dirty="0">
              <a:latin typeface="Montserrat" panose="00000500000000000000" pitchFamily="50" charset="0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81040" y="22093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Able to view when loading a web application </a:t>
            </a:r>
            <a:endParaRPr lang="en-US" sz="2400" b="0" strike="noStrike" spc="-1" dirty="0">
              <a:latin typeface="Raleway" panose="020B0503030101060003" pitchFamily="34" charset="0"/>
            </a:endParaRPr>
          </a:p>
          <a:p>
            <a:pPr marL="900000" lvl="2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Courier New"/>
              <a:buChar char="o"/>
            </a:pPr>
            <a:r>
              <a:rPr lang="en-US" sz="20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content, design &amp; how you interact with it</a:t>
            </a:r>
            <a:endParaRPr lang="en-US" sz="2000" b="0" strike="noStrike" spc="-1" dirty="0">
              <a:latin typeface="Raleway" panose="020B0503030101060003" pitchFamily="34" charset="0"/>
            </a:endParaRPr>
          </a:p>
          <a:p>
            <a:pPr marL="937080" lvl="2" indent="-3423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Gill Sans MT"/>
              <a:buAutoNum type="arabicParenR"/>
            </a:pPr>
            <a:r>
              <a:rPr lang="en-US" sz="2400" b="1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Hyper Text Markup Language (HTML)</a:t>
            </a:r>
            <a:endParaRPr lang="en-US" sz="2400" b="0" strike="noStrike" spc="-1" dirty="0">
              <a:latin typeface="Raleway" panose="020B0503030101060003" pitchFamily="34" charset="0"/>
            </a:endParaRPr>
          </a:p>
          <a:p>
            <a:pPr marL="1639080" lvl="4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" charset="2"/>
              <a:buChar char=""/>
            </a:pPr>
            <a:r>
              <a:rPr lang="en-US" sz="20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‘marking up text’ to turn into a web page  	</a:t>
            </a:r>
            <a:endParaRPr lang="en-US" sz="2000" b="0" strike="noStrike" spc="-1" dirty="0">
              <a:latin typeface="Raleway" panose="020B0503030101060003" pitchFamily="34" charset="0"/>
            </a:endParaRPr>
          </a:p>
          <a:p>
            <a:pPr marL="937080" lvl="2" indent="-3423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Gill Sans MT"/>
              <a:buAutoNum type="arabicParenR"/>
            </a:pPr>
            <a:r>
              <a:rPr lang="en-US" sz="2400" b="1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Cascading Style Sheets (CSS) </a:t>
            </a:r>
            <a:endParaRPr lang="en-US" sz="2400" b="0" strike="noStrike" spc="-1" dirty="0">
              <a:latin typeface="Raleway" panose="020B0503030101060003" pitchFamily="34" charset="0"/>
            </a:endParaRPr>
          </a:p>
          <a:p>
            <a:pPr marL="1639080" lvl="4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" charset="2"/>
              <a:buChar char=""/>
            </a:pPr>
            <a:r>
              <a:rPr lang="en-US" sz="20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 code for setting style rules for appearance of web pages </a:t>
            </a:r>
            <a:endParaRPr lang="en-US" sz="2000" b="0" strike="noStrike" spc="-1" dirty="0">
              <a:latin typeface="Raleway" panose="020B0503030101060003" pitchFamily="34" charset="0"/>
            </a:endParaRPr>
          </a:p>
          <a:p>
            <a:pPr marL="937080" lvl="2" indent="-3423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Gill Sans MT"/>
              <a:buAutoNum type="arabicParenR"/>
            </a:pPr>
            <a:r>
              <a:rPr lang="en-US" sz="2400" b="1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JavaScript</a:t>
            </a:r>
            <a:endParaRPr lang="en-US" sz="2400" b="0" strike="noStrike" spc="-1" dirty="0">
              <a:latin typeface="Raleway" panose="020B0503030101060003" pitchFamily="34" charset="0"/>
            </a:endParaRPr>
          </a:p>
          <a:p>
            <a:pPr marL="1639080" lvl="4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" charset="2"/>
              <a:buChar char=""/>
            </a:pPr>
            <a:r>
              <a:rPr lang="en-US" sz="20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 widely used  add functionality &amp; interactivity to web pages </a:t>
            </a:r>
            <a:endParaRPr lang="en-US" sz="2000" b="0" strike="noStrike" spc="-1" dirty="0">
              <a:latin typeface="Raleway" panose="020B0503030101060003" pitchFamily="34" charset="0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972840" y="6380640"/>
            <a:ext cx="5590440" cy="51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1A4CC8"/>
                </a:solidFill>
                <a:latin typeface="Gill Sans MT"/>
                <a:ea typeface="DejaVu Sans"/>
              </a:rPr>
              <a:t>http://www.codeconquest.com/what-is-coding/web-programming/</a:t>
            </a:r>
            <a:endParaRPr lang="en-US" sz="1400" b="0" strike="noStrike" spc="-1"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 dirty="0">
                <a:solidFill>
                  <a:srgbClr val="FFFFFF"/>
                </a:solidFill>
                <a:latin typeface="Montserrat" panose="00000500000000000000" pitchFamily="50" charset="0"/>
              </a:rPr>
              <a:t>Back-end development</a:t>
            </a:r>
            <a:endParaRPr lang="en-US" sz="3600" b="0" strike="noStrike" spc="-1" dirty="0">
              <a:latin typeface="Montserrat" panose="00000500000000000000" pitchFamily="50" charset="0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Business logic and data persistent</a:t>
            </a:r>
            <a:endParaRPr lang="en-US" sz="2400" b="0" strike="noStrike" spc="-1" dirty="0">
              <a:latin typeface="Raleway" panose="020B0503030101060003" pitchFamily="34" charset="0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How do you sell your product on e-commerce website? </a:t>
            </a:r>
            <a:endParaRPr lang="en-US" sz="2400" b="0" strike="noStrike" spc="-1" dirty="0">
              <a:latin typeface="Raleway" panose="020B0503030101060003" pitchFamily="34" charset="0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How do you search and buy product? </a:t>
            </a:r>
            <a:endParaRPr lang="en-US" sz="2400" b="0" strike="noStrike" spc="-1" dirty="0">
              <a:latin typeface="Raleway" panose="020B0503030101060003" pitchFamily="34" charset="0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How to determine the hot product?</a:t>
            </a:r>
            <a:endParaRPr lang="en-US" sz="2400" b="0" strike="noStrike" spc="-1" dirty="0">
              <a:latin typeface="Raleway" panose="020B0503030101060003" pitchFamily="34" charset="0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Advertisement?</a:t>
            </a:r>
            <a:endParaRPr lang="en-US" sz="2400" b="0" strike="noStrike" spc="-1" dirty="0">
              <a:latin typeface="Raleway" panose="020B0503030101060003" pitchFamily="34" charset="0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Examples: PHP, Node.js, Python</a:t>
            </a:r>
            <a:endParaRPr lang="en-US" sz="2400" b="0" strike="noStrike" spc="-1" dirty="0">
              <a:latin typeface="Raleway" panose="020B0503030101060003" pitchFamily="34" charset="0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Raleway" panose="020B0503030101060003" pitchFamily="34" charset="0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972840" y="6380640"/>
            <a:ext cx="5590440" cy="51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1A4CC8"/>
                </a:solidFill>
                <a:latin typeface="Gill Sans MT"/>
                <a:ea typeface="DejaVu Sans"/>
              </a:rPr>
              <a:t>http://www.codeconquest.com/what-is-coding/web-programming/</a:t>
            </a:r>
            <a:endParaRPr lang="en-US" sz="1400" b="0" strike="noStrike" spc="-1">
              <a:latin typeface="DejaVu Sans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1371600" y="2926080"/>
            <a:ext cx="3748680" cy="35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81040" y="670320"/>
            <a:ext cx="11028960" cy="10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600" b="1" strike="noStrike" cap="all" spc="-1" dirty="0">
                <a:solidFill>
                  <a:srgbClr val="FFFFFF"/>
                </a:solidFill>
                <a:latin typeface="Montserrat" panose="00000500000000000000" pitchFamily="50" charset="0"/>
              </a:rPr>
              <a:t>how do we create new HTML element?</a:t>
            </a:r>
            <a:endParaRPr lang="en-US" sz="3600" b="0" strike="noStrike" spc="-1" dirty="0">
              <a:latin typeface="Montserrat" panose="00000500000000000000" pitchFamily="50" charset="0"/>
            </a:endParaRPr>
          </a:p>
        </p:txBody>
      </p:sp>
      <p:pic>
        <p:nvPicPr>
          <p:cNvPr id="141" name="Picture 140"/>
          <p:cNvPicPr/>
          <p:nvPr/>
        </p:nvPicPr>
        <p:blipFill>
          <a:blip r:embed="rId2"/>
          <a:stretch/>
        </p:blipFill>
        <p:spPr>
          <a:xfrm>
            <a:off x="4613400" y="2468880"/>
            <a:ext cx="2975760" cy="1728360"/>
          </a:xfrm>
          <a:prstGeom prst="rect">
            <a:avLst/>
          </a:prstGeom>
          <a:ln>
            <a:noFill/>
          </a:ln>
        </p:spPr>
      </p:pic>
      <p:pic>
        <p:nvPicPr>
          <p:cNvPr id="142" name="Picture 141"/>
          <p:cNvPicPr/>
          <p:nvPr/>
        </p:nvPicPr>
        <p:blipFill>
          <a:blip r:embed="rId3"/>
          <a:stretch/>
        </p:blipFill>
        <p:spPr>
          <a:xfrm>
            <a:off x="3826080" y="4846320"/>
            <a:ext cx="4768920" cy="146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600" b="1" strike="noStrike" cap="all" spc="-1" dirty="0">
                <a:solidFill>
                  <a:srgbClr val="FFFFFF"/>
                </a:solidFill>
                <a:latin typeface="Montserrat" panose="00000500000000000000" pitchFamily="50" charset="0"/>
              </a:rPr>
              <a:t>Tags and elements</a:t>
            </a:r>
            <a:endParaRPr lang="en-US" sz="3600" b="0" strike="noStrike" spc="-1" dirty="0">
              <a:latin typeface="Montserrat" panose="00000500000000000000" pitchFamily="50" charset="0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27320" y="1937520"/>
            <a:ext cx="9606600" cy="461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454551"/>
                </a:solidFill>
                <a:latin typeface="Raleway" panose="020B0503030101060003" pitchFamily="34" charset="0"/>
              </a:rPr>
              <a:t>Tags:</a:t>
            </a:r>
          </a:p>
          <a:p>
            <a:r>
              <a:rPr lang="en-US" sz="2400" spc="-1" dirty="0">
                <a:solidFill>
                  <a:srgbClr val="454551"/>
                </a:solidFill>
                <a:latin typeface="Raleway" panose="020B0503030101060003" pitchFamily="34" charset="0"/>
              </a:rPr>
              <a:t>This is a opening tag. &lt;p&gt;</a:t>
            </a:r>
          </a:p>
          <a:p>
            <a:r>
              <a:rPr lang="en-US" sz="2400" spc="-1" dirty="0">
                <a:solidFill>
                  <a:srgbClr val="454551"/>
                </a:solidFill>
                <a:latin typeface="Raleway" panose="020B0503030101060003" pitchFamily="34" charset="0"/>
              </a:rPr>
              <a:t>This is a closing tag. &lt;/p&gt;</a:t>
            </a:r>
          </a:p>
          <a:p>
            <a:r>
              <a:rPr lang="en-US" sz="2400" spc="-1" dirty="0">
                <a:solidFill>
                  <a:srgbClr val="454551"/>
                </a:solidFill>
                <a:latin typeface="Raleway" panose="020B0503030101060003" pitchFamily="34" charset="0"/>
              </a:rPr>
              <a:t>This is a self-closing tag. &lt;</a:t>
            </a:r>
            <a:r>
              <a:rPr lang="en-US" sz="2400" spc="-1" dirty="0" err="1">
                <a:solidFill>
                  <a:srgbClr val="454551"/>
                </a:solidFill>
                <a:latin typeface="Raleway" panose="020B0503030101060003" pitchFamily="34" charset="0"/>
              </a:rPr>
              <a:t>br</a:t>
            </a:r>
            <a:r>
              <a:rPr lang="en-US" sz="2400" spc="-1" dirty="0">
                <a:solidFill>
                  <a:srgbClr val="454551"/>
                </a:solidFill>
                <a:latin typeface="Raleway" panose="020B0503030101060003" pitchFamily="34" charset="0"/>
              </a:rPr>
              <a:t>/&gt;</a:t>
            </a:r>
          </a:p>
          <a:p>
            <a:endParaRPr lang="en-US" sz="2400" spc="-1" dirty="0">
              <a:solidFill>
                <a:srgbClr val="454551"/>
              </a:solidFill>
              <a:latin typeface="Raleway" panose="020B0503030101060003" pitchFamily="34" charset="0"/>
            </a:endParaRPr>
          </a:p>
          <a:p>
            <a:r>
              <a:rPr lang="en-US" sz="2400" spc="-1" dirty="0">
                <a:solidFill>
                  <a:srgbClr val="454551"/>
                </a:solidFill>
                <a:latin typeface="Raleway" panose="020B0503030101060003" pitchFamily="34" charset="0"/>
              </a:rPr>
              <a:t>Elements:</a:t>
            </a:r>
          </a:p>
          <a:p>
            <a:r>
              <a:rPr lang="en-US" sz="2400" spc="-1" dirty="0">
                <a:solidFill>
                  <a:srgbClr val="454551"/>
                </a:solidFill>
                <a:latin typeface="Raleway" panose="020B0503030101060003" pitchFamily="34" charset="0"/>
              </a:rPr>
              <a:t>This is an element. &lt;p&gt;&lt;/p&gt;</a:t>
            </a:r>
          </a:p>
          <a:p>
            <a:r>
              <a:rPr lang="en-US" sz="2400" spc="-1" dirty="0">
                <a:solidFill>
                  <a:srgbClr val="454551"/>
                </a:solidFill>
                <a:latin typeface="Raleway" panose="020B0503030101060003" pitchFamily="34" charset="0"/>
              </a:rPr>
              <a:t>We call it &lt;p&gt; element</a:t>
            </a:r>
          </a:p>
          <a:p>
            <a:r>
              <a:rPr lang="en-US" sz="2400" spc="-1" dirty="0">
                <a:solidFill>
                  <a:srgbClr val="454551"/>
                </a:solidFill>
                <a:latin typeface="Raleway" panose="020B0503030101060003" pitchFamily="34" charset="0"/>
              </a:rPr>
              <a:t>Tags create Elements</a:t>
            </a:r>
          </a:p>
          <a:p>
            <a:endParaRPr lang="en-US" sz="2400" spc="-1" dirty="0">
              <a:solidFill>
                <a:srgbClr val="454551"/>
              </a:solidFill>
              <a:latin typeface="Raleway" panose="020B0503030101060003" pitchFamily="34" charset="0"/>
            </a:endParaRPr>
          </a:p>
          <a:p>
            <a:r>
              <a:rPr lang="en-US" sz="2400" spc="-1" dirty="0">
                <a:solidFill>
                  <a:srgbClr val="454551"/>
                </a:solidFill>
                <a:latin typeface="Raleway" panose="020B0503030101060003" pitchFamily="34" charset="0"/>
              </a:rPr>
              <a:t>Tags create Elements, Elements create your websites.</a:t>
            </a:r>
          </a:p>
        </p:txBody>
      </p:sp>
      <p:pic>
        <p:nvPicPr>
          <p:cNvPr id="145" name="Picture 144"/>
          <p:cNvPicPr/>
          <p:nvPr/>
        </p:nvPicPr>
        <p:blipFill>
          <a:blip r:embed="rId2"/>
          <a:stretch/>
        </p:blipFill>
        <p:spPr>
          <a:xfrm>
            <a:off x="6748920" y="2826720"/>
            <a:ext cx="4768920" cy="146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 dirty="0">
                <a:solidFill>
                  <a:srgbClr val="FFFFFF"/>
                </a:solidFill>
                <a:latin typeface="Montserrat" panose="00000500000000000000" pitchFamily="50" charset="0"/>
              </a:rPr>
              <a:t>Main Root</a:t>
            </a:r>
            <a:endParaRPr lang="en-US" sz="3600" b="0" strike="noStrike" spc="-1" dirty="0">
              <a:latin typeface="Montserrat" panose="00000500000000000000" pitchFamily="50" charset="0"/>
            </a:endParaRPr>
          </a:p>
        </p:txBody>
      </p:sp>
      <p:graphicFrame>
        <p:nvGraphicFramePr>
          <p:cNvPr id="147" name="Table 2"/>
          <p:cNvGraphicFramePr/>
          <p:nvPr>
            <p:extLst>
              <p:ext uri="{D42A27DB-BD31-4B8C-83A1-F6EECF244321}">
                <p14:modId xmlns:p14="http://schemas.microsoft.com/office/powerpoint/2010/main" val="2021727478"/>
              </p:ext>
            </p:extLst>
          </p:nvPr>
        </p:nvGraphicFramePr>
        <p:xfrm>
          <a:off x="1273320" y="2743200"/>
          <a:ext cx="9645120" cy="1562040"/>
        </p:xfrm>
        <a:graphic>
          <a:graphicData uri="http://schemas.openxmlformats.org/drawingml/2006/table">
            <a:tbl>
              <a:tblPr/>
              <a:tblGrid>
                <a:gridCol w="482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Raleway" panose="020B0503030101060003" pitchFamily="34" charset="0"/>
                        </a:rPr>
                        <a:t>Element</a:t>
                      </a:r>
                      <a:endParaRPr lang="en-US" sz="24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latin typeface="Raleway" panose="020B0503030101060003" pitchFamily="34" charset="0"/>
                        </a:rPr>
                        <a:t>Description</a:t>
                      </a:r>
                      <a:endParaRPr lang="en-US" sz="2400" b="0" strike="noStrike" spc="-1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&lt;html&gt;</a:t>
                      </a:r>
                      <a:endParaRPr lang="en-US" sz="2000" b="0" strike="noStrike" spc="-1" dirty="0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Raleway" panose="020B0503030101060003" pitchFamily="34" charset="0"/>
                        </a:rPr>
                        <a:t>The root (top-level element) of an HTML document (root element). </a:t>
                      </a:r>
                      <a:endParaRPr lang="en-US" sz="1800" b="0" strike="noStrike" spc="-1" dirty="0">
                        <a:latin typeface="Raleway" panose="020B0503030101060003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8" name="CustomShape 3"/>
          <p:cNvSpPr/>
          <p:nvPr/>
        </p:nvSpPr>
        <p:spPr>
          <a:xfrm>
            <a:off x="6432480" y="6392160"/>
            <a:ext cx="635616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https://developer.mozilla.org/en-US/docs/Web/HTML/Element</a:t>
            </a:r>
            <a:endParaRPr lang="en-US" sz="1600" b="0" strike="noStrike" spc="-1"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 dirty="0">
                <a:solidFill>
                  <a:srgbClr val="FFFFFF"/>
                </a:solidFill>
                <a:latin typeface="Montserrat" panose="00000500000000000000" pitchFamily="50" charset="0"/>
              </a:rPr>
              <a:t>Head elements</a:t>
            </a:r>
            <a:endParaRPr lang="en-US" sz="3600" b="0" strike="noStrike" spc="-1" dirty="0">
              <a:latin typeface="Montserrat" panose="00000500000000000000" pitchFamily="50" charset="0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81040" y="1869480"/>
            <a:ext cx="11028960" cy="397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Provides general information (metadata) about the document, including its title and links to its scripts and stylesheets</a:t>
            </a:r>
            <a:endParaRPr lang="en-US" sz="1800" b="0" strike="noStrike" spc="-1" dirty="0">
              <a:latin typeface="Raleway" panose="020B0503030101060003" pitchFamily="34" charset="0"/>
            </a:endParaRPr>
          </a:p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&lt;title&gt;, &lt;link&gt;, &lt;meta&gt;, &lt;script&gt;</a:t>
            </a:r>
            <a:endParaRPr lang="en-US" sz="1800" b="0" strike="noStrike" spc="-1" dirty="0">
              <a:latin typeface="Raleway" panose="020B0503030101060003" pitchFamily="34" charset="0"/>
            </a:endParaRPr>
          </a:p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Hidden from the user</a:t>
            </a:r>
            <a:endParaRPr lang="en-US" sz="1800" b="0" strike="noStrike" spc="-1" dirty="0">
              <a:latin typeface="Raleway" panose="020B0503030101060003" pitchFamily="34" charset="0"/>
            </a:endParaRPr>
          </a:p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&lt;</a:t>
            </a:r>
            <a:r>
              <a:rPr lang="en-US" sz="1800" b="1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head</a:t>
            </a:r>
            <a:r>
              <a:rPr lang="en-US" sz="18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&gt;</a:t>
            </a:r>
            <a:br>
              <a:rPr dirty="0">
                <a:latin typeface="Raleway" panose="020B0503030101060003" pitchFamily="34" charset="0"/>
              </a:rPr>
            </a:br>
            <a:r>
              <a:rPr lang="en-US" sz="18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 		&lt;</a:t>
            </a:r>
            <a:r>
              <a:rPr lang="en-US" sz="1800" b="1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title</a:t>
            </a:r>
            <a:r>
              <a:rPr lang="en-US" sz="18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&gt;Home&lt;/</a:t>
            </a:r>
            <a:r>
              <a:rPr lang="en-US" sz="1800" b="1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title</a:t>
            </a:r>
            <a:r>
              <a:rPr lang="en-US" sz="18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&gt;</a:t>
            </a:r>
            <a:br>
              <a:rPr dirty="0">
                <a:latin typeface="Raleway" panose="020B0503030101060003" pitchFamily="34" charset="0"/>
              </a:rPr>
            </a:br>
            <a:r>
              <a:rPr lang="en-US" sz="18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&lt;/</a:t>
            </a:r>
            <a:r>
              <a:rPr lang="en-US" sz="1800" b="1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head</a:t>
            </a:r>
            <a:r>
              <a:rPr lang="en-US" sz="1800" b="0" strike="noStrike" spc="-1" dirty="0">
                <a:solidFill>
                  <a:srgbClr val="454551"/>
                </a:solidFill>
                <a:latin typeface="Raleway" panose="020B0503030101060003" pitchFamily="34" charset="0"/>
              </a:rPr>
              <a:t>&gt;</a:t>
            </a:r>
            <a:endParaRPr lang="en-US" sz="1800" b="0" strike="noStrike" spc="-1" dirty="0">
              <a:latin typeface="Raleway" panose="020B05030301010600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474</TotalTime>
  <Words>1290</Words>
  <Application>Microsoft Office PowerPoint</Application>
  <PresentationFormat>Widescreen</PresentationFormat>
  <Paragraphs>188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DejaVu Sans</vt:lpstr>
      <vt:lpstr>Arial</vt:lpstr>
      <vt:lpstr>Courier New</vt:lpstr>
      <vt:lpstr>Gill Sans MT</vt:lpstr>
      <vt:lpstr>Mongolian Baiti</vt:lpstr>
      <vt:lpstr>Montserrat</vt:lpstr>
      <vt:lpstr>Raleway</vt:lpstr>
      <vt:lpstr>Symbol</vt:lpstr>
      <vt:lpstr>Wingdings</vt:lpstr>
      <vt:lpstr>Wingdings 2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Sunway Education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Workshop</dc:title>
  <dc:subject/>
  <dc:creator>TEONG CAI ZHI</dc:creator>
  <dc:description/>
  <cp:lastModifiedBy>Eric Ngu</cp:lastModifiedBy>
  <cp:revision>45</cp:revision>
  <dcterms:created xsi:type="dcterms:W3CDTF">2018-03-30T01:49:58Z</dcterms:created>
  <dcterms:modified xsi:type="dcterms:W3CDTF">2018-04-10T09:23:15Z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Sunway Education Group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24</vt:i4>
  </property>
</Properties>
</file>