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9"/>
    <p:restoredTop sz="69760"/>
  </p:normalViewPr>
  <p:slideViewPr>
    <p:cSldViewPr snapToGrid="0">
      <p:cViewPr varScale="1">
        <p:scale>
          <a:sx n="154" d="100"/>
          <a:sy n="154" d="100"/>
        </p:scale>
        <p:origin x="235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Did not complete.</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endParaRPr lang="en-US"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ww.iso.org/standard/27001"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learn.microsoft.com/en-us/devops/operate/security-in-devops" TargetMode="External"/><Relationship Id="rId5" Type="http://schemas.openxmlformats.org/officeDocument/2006/relationships/hyperlink" Target="https://owasp.org/www-project-secure-coding-practices-quick-reference-guide/" TargetMode="External"/><Relationship Id="rId4" Type="http://schemas.openxmlformats.org/officeDocument/2006/relationships/hyperlink" Target="https://wiki.sei.cmu.edu/confluence/display/seccod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Nicholas Wyrwas</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err="1"/>
              <a:t>DevSecOps</a:t>
            </a:r>
            <a:r>
              <a:rPr lang="en-US" dirty="0"/>
              <a:t> Integration: Security at every stage of CI/CD</a:t>
            </a:r>
          </a:p>
          <a:p>
            <a:r>
              <a:rPr lang="en-US" dirty="0"/>
              <a:t>Compiler Warnings: Clang (</a:t>
            </a:r>
            <a:r>
              <a:rPr lang="en-US" dirty="0">
                <a:latin typeface="Courier New" panose="02070309020205020404" pitchFamily="49" charset="0"/>
              </a:rPr>
              <a:t>-</a:t>
            </a:r>
            <a:r>
              <a:rPr lang="en-US" dirty="0" err="1">
                <a:latin typeface="Courier New" panose="02070309020205020404" pitchFamily="49" charset="0"/>
              </a:rPr>
              <a:t>Weverything</a:t>
            </a:r>
            <a:r>
              <a:rPr lang="en-US" dirty="0"/>
              <a:t>, </a:t>
            </a:r>
            <a:r>
              <a:rPr lang="en-US" dirty="0">
                <a:latin typeface="Courier New" panose="02070309020205020404" pitchFamily="49" charset="0"/>
              </a:rPr>
              <a:t>-</a:t>
            </a:r>
            <a:r>
              <a:rPr lang="en-US" dirty="0" err="1">
                <a:latin typeface="Courier New" panose="02070309020205020404" pitchFamily="49" charset="0"/>
              </a:rPr>
              <a:t>Wreserved</a:t>
            </a:r>
            <a:r>
              <a:rPr lang="en-US" dirty="0">
                <a:latin typeface="Courier New" panose="02070309020205020404" pitchFamily="49" charset="0"/>
              </a:rPr>
              <a:t>-id-macro</a:t>
            </a:r>
            <a:r>
              <a:rPr lang="en-US" dirty="0"/>
              <a:t>)</a:t>
            </a:r>
          </a:p>
          <a:p>
            <a:r>
              <a:rPr lang="en-US" dirty="0"/>
              <a:t>Static Analysis: </a:t>
            </a:r>
            <a:r>
              <a:rPr lang="en-US" dirty="0" err="1"/>
              <a:t>CodeSonar</a:t>
            </a:r>
            <a:r>
              <a:rPr lang="en-US" dirty="0"/>
              <a:t>, Coverity, </a:t>
            </a:r>
            <a:r>
              <a:rPr lang="en-US" dirty="0" err="1"/>
              <a:t>Axivion</a:t>
            </a:r>
            <a:r>
              <a:rPr lang="en-US" dirty="0"/>
              <a:t>, </a:t>
            </a:r>
            <a:r>
              <a:rPr lang="en-US" dirty="0" err="1"/>
              <a:t>Cppcheck</a:t>
            </a:r>
            <a:endParaRPr lang="en-US" dirty="0"/>
          </a:p>
          <a:p>
            <a:r>
              <a:rPr lang="en-US" dirty="0"/>
              <a:t>Formal Analysis: </a:t>
            </a:r>
            <a:r>
              <a:rPr lang="en-US" dirty="0" err="1"/>
              <a:t>Astree</a:t>
            </a:r>
            <a:r>
              <a:rPr lang="en-US" dirty="0"/>
              <a:t>, ÉCLAIR</a:t>
            </a:r>
          </a:p>
          <a:p>
            <a:r>
              <a:rPr lang="en-US" dirty="0"/>
              <a:t>CI/CD Enforcement: Automated builds, unit tests, security scans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2000" dirty="0"/>
              <a:t>Immediate Fixes: INT31-C, STR32-C, MEM54-C</a:t>
            </a:r>
          </a:p>
          <a:p>
            <a:r>
              <a:rPr lang="en-US" sz="2000" dirty="0"/>
              <a:t>Longer-Term Fixes: Exception handling, concurrency</a:t>
            </a:r>
          </a:p>
          <a:p>
            <a:r>
              <a:rPr lang="en-US" sz="2000" dirty="0"/>
              <a:t>Benefits: Prevent crashes, ensure compliance</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200150" lvl="2" indent="-285750">
              <a:spcBef>
                <a:spcPts val="0"/>
              </a:spcBef>
            </a:pPr>
            <a:r>
              <a:rPr lang="en-US" sz="2800" dirty="0"/>
              <a:t>Dependencies</a:t>
            </a:r>
          </a:p>
          <a:p>
            <a:pPr marL="1200150" lvl="2" indent="-285750">
              <a:spcBef>
                <a:spcPts val="0"/>
              </a:spcBef>
            </a:pPr>
            <a:r>
              <a:rPr lang="en-US" sz="2800" dirty="0"/>
              <a:t>Software Vulnerabilities</a:t>
            </a:r>
          </a:p>
          <a:p>
            <a:pPr marL="1200150" lvl="2" indent="-285750">
              <a:spcBef>
                <a:spcPts val="0"/>
              </a:spcBef>
            </a:pPr>
            <a:r>
              <a:rPr lang="en-US" sz="2800" dirty="0"/>
              <a:t>Data</a:t>
            </a:r>
          </a:p>
          <a:p>
            <a:pPr marL="1200150" lvl="2" indent="-285750">
              <a:spcBef>
                <a:spcPts val="0"/>
              </a:spcBef>
            </a:pPr>
            <a:r>
              <a:rPr lang="en-US" sz="2800" dirty="0"/>
              <a:t>Principle of Least Privilege</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dirty="0"/>
              <a:t>Current Gaps: Concurrency, exception handling, dependency monitoring</a:t>
            </a:r>
          </a:p>
          <a:p>
            <a:r>
              <a:rPr lang="en-US" dirty="0"/>
              <a:t>Future Standards: Adopt stricter concurrency controls, secure memory management, dependency scanning tools</a:t>
            </a:r>
          </a:p>
          <a:p>
            <a:r>
              <a:rPr lang="en-US" dirty="0"/>
              <a:t>Vision: Proactive, continuous improvement to stay ahead of threats</a:t>
            </a:r>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r>
              <a:rPr lang="en-US" dirty="0"/>
              <a:t>CERT. (n.d.). </a:t>
            </a:r>
            <a:r>
              <a:rPr lang="en-US" i="1" dirty="0"/>
              <a:t>SEI CERT Coding Standards</a:t>
            </a:r>
            <a:r>
              <a:rPr lang="en-US" dirty="0"/>
              <a:t>. Carnegie Mellon University Software Engineering Institute. Retrieved August 23, 2025, from </a:t>
            </a:r>
            <a:r>
              <a:rPr lang="en-US" dirty="0">
                <a:hlinkClick r:id="rId4"/>
              </a:rPr>
              <a:t>https://wiki.sei.cmu.edu/confluence/display/seccode</a:t>
            </a:r>
            <a:endParaRPr lang="en-US" dirty="0"/>
          </a:p>
          <a:p>
            <a:r>
              <a:rPr lang="en-US" dirty="0"/>
              <a:t>NIST. (2020). </a:t>
            </a:r>
            <a:r>
              <a:rPr lang="en-US" i="1" dirty="0"/>
              <a:t>Security and privacy controls for information systems and organizations (SP 800-53, Rev. 5).</a:t>
            </a:r>
            <a:r>
              <a:rPr lang="en-US" dirty="0"/>
              <a:t> National Institute of Standards and Technology. https://</a:t>
            </a:r>
            <a:r>
              <a:rPr lang="en-US" dirty="0" err="1"/>
              <a:t>doi.org</a:t>
            </a:r>
            <a:r>
              <a:rPr lang="en-US" dirty="0"/>
              <a:t>/10.6028/NIST.SP.800-53r5</a:t>
            </a:r>
          </a:p>
          <a:p>
            <a:r>
              <a:rPr lang="en-US" dirty="0"/>
              <a:t>OWASP Foundation. (n.d.). </a:t>
            </a:r>
            <a:r>
              <a:rPr lang="en-US" i="1" dirty="0"/>
              <a:t>OWASP Secure Coding Practices – Quick Reference Guide.</a:t>
            </a:r>
            <a:r>
              <a:rPr lang="en-US" dirty="0"/>
              <a:t> Retrieved August 23, 2025, from </a:t>
            </a:r>
            <a:r>
              <a:rPr lang="en-US" dirty="0">
                <a:hlinkClick r:id="rId5"/>
              </a:rPr>
              <a:t>https://owasp.org/www-project-secure-coding-practices-quick-reference-guide/</a:t>
            </a:r>
            <a:endParaRPr lang="en-US" dirty="0"/>
          </a:p>
          <a:p>
            <a:r>
              <a:rPr lang="en-US" dirty="0"/>
              <a:t>Microsoft. (2022). </a:t>
            </a:r>
            <a:r>
              <a:rPr lang="en-US" i="1" dirty="0"/>
              <a:t>Security in DevOps (</a:t>
            </a:r>
            <a:r>
              <a:rPr lang="en-US" i="1" dirty="0" err="1"/>
              <a:t>DevSecOps</a:t>
            </a:r>
            <a:r>
              <a:rPr lang="en-US" i="1" dirty="0"/>
              <a:t>).</a:t>
            </a:r>
            <a:r>
              <a:rPr lang="en-US" dirty="0"/>
              <a:t> Retrieved August 23, 2025, from </a:t>
            </a:r>
            <a:r>
              <a:rPr lang="en-US" dirty="0">
                <a:hlinkClick r:id="rId6"/>
              </a:rPr>
              <a:t>https://learn.microsoft.com/en-us/devops/operate/security-in-devops</a:t>
            </a:r>
            <a:endParaRPr lang="en-US" dirty="0"/>
          </a:p>
          <a:p>
            <a:r>
              <a:rPr lang="en-US" dirty="0"/>
              <a:t>ISO/IEC. (2022). </a:t>
            </a:r>
            <a:r>
              <a:rPr lang="en-US" i="1" dirty="0"/>
              <a:t>ISO/IEC 27001:2022 — Information security management systems.</a:t>
            </a:r>
            <a:r>
              <a:rPr lang="en-US" dirty="0"/>
              <a:t> International Organization for Standardization. </a:t>
            </a:r>
            <a:r>
              <a:rPr lang="en-US" dirty="0">
                <a:hlinkClick r:id="rId7"/>
              </a:rPr>
              <a:t>https://www.iso.org/standard/27001</a:t>
            </a: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869371" y="221794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2" name="Picture 1">
            <a:extLst>
              <a:ext uri="{FF2B5EF4-FFF2-40B4-BE49-F238E27FC236}">
                <a16:creationId xmlns:a16="http://schemas.microsoft.com/office/drawing/2014/main" id="{C93BAF84-FD2B-D17B-7017-614B22108E4C}"/>
              </a:ext>
            </a:extLst>
          </p:cNvPr>
          <p:cNvPicPr>
            <a:picLocks noChangeAspect="1"/>
          </p:cNvPicPr>
          <p:nvPr/>
        </p:nvPicPr>
        <p:blipFill>
          <a:blip r:embed="rId5"/>
          <a:stretch>
            <a:fillRect/>
          </a:stretch>
        </p:blipFill>
        <p:spPr>
          <a:xfrm>
            <a:off x="221325" y="2194560"/>
            <a:ext cx="11662170" cy="3320479"/>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92500" lnSpcReduction="10000"/>
          </a:bodyPr>
          <a:lstStyle/>
          <a:p>
            <a:r>
              <a:rPr lang="en-US" dirty="0"/>
              <a:t>Validate Input Data → INT31-C, STR32-C</a:t>
            </a:r>
          </a:p>
          <a:p>
            <a:r>
              <a:rPr lang="en-US" dirty="0"/>
              <a:t>Heed Compiler Warnings → DCL51-CPP</a:t>
            </a:r>
          </a:p>
          <a:p>
            <a:r>
              <a:rPr lang="en-US" dirty="0"/>
              <a:t>Architect for Security → MEM54-C, MSC32-C</a:t>
            </a:r>
          </a:p>
          <a:p>
            <a:r>
              <a:rPr lang="en-US" dirty="0"/>
              <a:t>Keep It Simple → ERR51-CPP</a:t>
            </a:r>
          </a:p>
          <a:p>
            <a:r>
              <a:rPr lang="en-US" dirty="0"/>
              <a:t>Default Deny → Authorization / Encryption</a:t>
            </a:r>
          </a:p>
          <a:p>
            <a:r>
              <a:rPr lang="en-US" dirty="0"/>
              <a:t>Least Privilege → Authentication, Authorization</a:t>
            </a:r>
          </a:p>
          <a:p>
            <a:r>
              <a:rPr lang="en-US" dirty="0"/>
              <a:t>Sanitize Data → STR32-C, SQL Injection defenses</a:t>
            </a:r>
          </a:p>
          <a:p>
            <a:r>
              <a:rPr lang="en-US" dirty="0"/>
              <a:t>Defense in Depth → All policies</a:t>
            </a:r>
          </a:p>
          <a:p>
            <a:r>
              <a:rPr lang="en-US" dirty="0"/>
              <a:t>QA Testing → Unit Testing framework</a:t>
            </a:r>
          </a:p>
          <a:p>
            <a:r>
              <a:rPr lang="en-US" dirty="0"/>
              <a:t>Secure Coding Standard → All 10 C++ standards</a:t>
            </a:r>
          </a:p>
          <a:p>
            <a:pPr marL="228600" lvl="0" indent="-228600" algn="l" rtl="0">
              <a:lnSpc>
                <a:spcPct val="90000"/>
              </a:lnSpc>
              <a:spcBef>
                <a:spcPts val="0"/>
              </a:spcBef>
              <a:spcAft>
                <a:spcPts val="0"/>
              </a:spcAft>
              <a:buClr>
                <a:schemeClr val="lt1"/>
              </a:buClr>
              <a:buSzPts val="2200"/>
              <a:buChar char="•"/>
            </a:pP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2" name="Text Placeholder 1">
            <a:extLst>
              <a:ext uri="{FF2B5EF4-FFF2-40B4-BE49-F238E27FC236}">
                <a16:creationId xmlns:a16="http://schemas.microsoft.com/office/drawing/2014/main" id="{A7926475-5A97-2097-64F3-32616841C13F}"/>
              </a:ext>
            </a:extLst>
          </p:cNvPr>
          <p:cNvSpPr>
            <a:spLocks noGrp="1"/>
          </p:cNvSpPr>
          <p:nvPr>
            <p:ph type="body" idx="1"/>
          </p:nvPr>
        </p:nvSpPr>
        <p:spPr/>
        <p:txBody>
          <a:bodyPr>
            <a:normAutofit fontScale="85000" lnSpcReduction="20000"/>
          </a:bodyPr>
          <a:lstStyle/>
          <a:p>
            <a:r>
              <a:rPr lang="en-US" dirty="0"/>
              <a:t>Highest Risks:</a:t>
            </a:r>
          </a:p>
          <a:p>
            <a:pPr lvl="1"/>
            <a:r>
              <a:rPr lang="en-US" b="1" dirty="0"/>
              <a:t>INT31-C</a:t>
            </a:r>
            <a:r>
              <a:rPr lang="en-US" dirty="0"/>
              <a:t>: Unsafe integer conversions → truncation/sign errors; corrupts logic &amp; bounds checks.</a:t>
            </a:r>
          </a:p>
          <a:p>
            <a:pPr lvl="1"/>
            <a:r>
              <a:rPr lang="en-US" b="1" dirty="0"/>
              <a:t>STR32-C</a:t>
            </a:r>
            <a:r>
              <a:rPr lang="en-US" dirty="0"/>
              <a:t>: Missing null terminators → buffer over-read/UB.</a:t>
            </a:r>
          </a:p>
          <a:p>
            <a:pPr lvl="1"/>
            <a:r>
              <a:rPr lang="en-US" b="1" dirty="0"/>
              <a:t>MEM54-CPP</a:t>
            </a:r>
            <a:r>
              <a:rPr lang="en-US" dirty="0"/>
              <a:t>: Misaligned/invalid object lifetime → memory corruption/use-after-free. </a:t>
            </a:r>
          </a:p>
          <a:p>
            <a:r>
              <a:rPr lang="en-US" dirty="0"/>
              <a:t>Medium Risks:</a:t>
            </a:r>
          </a:p>
          <a:p>
            <a:pPr lvl="1"/>
            <a:r>
              <a:rPr lang="en-US" b="1" dirty="0"/>
              <a:t>MSC32-C</a:t>
            </a:r>
            <a:r>
              <a:rPr lang="en-US" dirty="0"/>
              <a:t>: Predictable PRNG seeding → guessable tokens/IDs.</a:t>
            </a:r>
          </a:p>
          <a:p>
            <a:pPr lvl="1"/>
            <a:r>
              <a:rPr lang="en-US" b="1" dirty="0"/>
              <a:t>EXP05-C</a:t>
            </a:r>
            <a:r>
              <a:rPr lang="en-US" dirty="0"/>
              <a:t>: Assertions with untrusted input → controllable DoS; replace with defensive checks.</a:t>
            </a:r>
          </a:p>
          <a:p>
            <a:pPr lvl="1"/>
            <a:r>
              <a:rPr lang="en-US" b="1" dirty="0"/>
              <a:t>FIO42-C</a:t>
            </a:r>
            <a:r>
              <a:rPr lang="en-US" dirty="0"/>
              <a:t>: Unclosed files → descriptor leaks/data loss.</a:t>
            </a:r>
          </a:p>
          <a:p>
            <a:r>
              <a:rPr lang="en-US" dirty="0"/>
              <a:t>Lower Risks:</a:t>
            </a:r>
          </a:p>
          <a:p>
            <a:pPr lvl="1"/>
            <a:r>
              <a:rPr lang="en-US" b="1" dirty="0"/>
              <a:t>ERR51-CPP</a:t>
            </a:r>
            <a:r>
              <a:rPr lang="en-US" dirty="0"/>
              <a:t>: Uncaught exceptions → termination/leaks; add catch-all at main.</a:t>
            </a:r>
          </a:p>
          <a:p>
            <a:pPr lvl="1"/>
            <a:r>
              <a:rPr lang="en-US" b="1" dirty="0"/>
              <a:t>CON37-C</a:t>
            </a:r>
            <a:r>
              <a:rPr lang="en-US" dirty="0"/>
              <a:t>: signal() in MT code → UB; prefer </a:t>
            </a:r>
            <a:r>
              <a:rPr lang="en-US" dirty="0" err="1"/>
              <a:t>sigaction</a:t>
            </a:r>
            <a:r>
              <a:rPr lang="en-US" dirty="0"/>
              <a:t>()/atomics.</a:t>
            </a:r>
          </a:p>
          <a:p>
            <a:pPr lvl="1"/>
            <a:r>
              <a:rPr lang="en-US" b="1" dirty="0"/>
              <a:t>DCL51-CPP</a:t>
            </a:r>
            <a:r>
              <a:rPr lang="en-US" dirty="0"/>
              <a:t>: Reserved identifiers → collisions/UB; enforce naming rules.</a:t>
            </a:r>
          </a:p>
          <a:p>
            <a:pPr lvl="1"/>
            <a:r>
              <a:rPr lang="en-US" b="1" dirty="0"/>
              <a:t>MSC50-CPP</a:t>
            </a:r>
            <a:r>
              <a:rPr lang="en-US" dirty="0"/>
              <a:t>: std::rand() bias/global state; use &lt;random&gt; engines &amp; distributions. </a:t>
            </a:r>
          </a:p>
          <a:p>
            <a:pPr lvl="1"/>
            <a:endParaRPr lang="en-US" dirty="0"/>
          </a:p>
          <a:p>
            <a:pPr lvl="1"/>
            <a:endParaRPr lang="en-US" dirty="0"/>
          </a:p>
          <a:p>
            <a:pPr lvl="1"/>
            <a:endParaRPr lang="en-US"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At Rest:</a:t>
            </a:r>
          </a:p>
          <a:p>
            <a:pPr marL="685800" lvl="1" indent="-228600">
              <a:spcBef>
                <a:spcPts val="0"/>
              </a:spcBef>
              <a:buSzPts val="2000"/>
            </a:pPr>
            <a:r>
              <a:rPr lang="en-US" sz="1800" dirty="0"/>
              <a:t>AES-256, protects stored data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In Flight:</a:t>
            </a:r>
          </a:p>
          <a:p>
            <a:pPr marL="685800" lvl="1" indent="-228600">
              <a:spcBef>
                <a:spcPts val="0"/>
              </a:spcBef>
              <a:buSzPts val="2000"/>
            </a:pPr>
            <a:r>
              <a:rPr lang="en-US" sz="1800" dirty="0"/>
              <a:t>TLS/IPSec, protects transmitted data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In Use:</a:t>
            </a:r>
          </a:p>
          <a:p>
            <a:pPr marL="685800" lvl="1" indent="-228600">
              <a:spcBef>
                <a:spcPts val="0"/>
              </a:spcBef>
              <a:buSzPts val="2000"/>
            </a:pPr>
            <a:r>
              <a:rPr lang="en-US" sz="1400" dirty="0"/>
              <a:t>Secure enclaves, protects processed data</a:t>
            </a:r>
            <a:endParaRPr sz="14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2400" dirty="0"/>
              <a:t>Authentication: Verify identity (MFA, certificates)</a:t>
            </a:r>
          </a:p>
          <a:p>
            <a:pPr marL="114300" indent="0">
              <a:buNone/>
            </a:pPr>
            <a:endParaRPr lang="en-US" sz="2400" dirty="0"/>
          </a:p>
          <a:p>
            <a:r>
              <a:rPr lang="en-US" sz="2400" dirty="0"/>
              <a:t>Authorization: Role- or attribute-based access</a:t>
            </a:r>
          </a:p>
          <a:p>
            <a:pPr marL="114300" indent="0">
              <a:buNone/>
            </a:pPr>
            <a:endParaRPr lang="en-US" sz="2400" dirty="0"/>
          </a:p>
          <a:p>
            <a:r>
              <a:rPr lang="en-US" sz="2400" dirty="0"/>
              <a:t>Accounting: Logging and monitoring</a:t>
            </a: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63</TotalTime>
  <Words>639</Words>
  <Application>Microsoft Macintosh PowerPoint</Application>
  <PresentationFormat>Widescreen</PresentationFormat>
  <Paragraphs>79</Paragraphs>
  <Slides>14</Slides>
  <Notes>14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Courier New</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Wyrwas, Nicholas</cp:lastModifiedBy>
  <cp:revision>13</cp:revision>
  <dcterms:created xsi:type="dcterms:W3CDTF">2020-08-19T17:59:24Z</dcterms:created>
  <dcterms:modified xsi:type="dcterms:W3CDTF">2025-08-24T13:50:33Z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