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EBE-64D7-7E4D-9474-E0A30CEBE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of File Formats on Hadoop MR and Apache Spark: Towards a </a:t>
            </a:r>
            <a:r>
              <a:rPr lang="en-US"/>
              <a:t>predictive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23C8-1540-B346-8527-49823808F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CST4599 Project Demo</a:t>
            </a:r>
          </a:p>
        </p:txBody>
      </p:sp>
    </p:spTree>
    <p:extLst>
      <p:ext uri="{BB962C8B-B14F-4D97-AF65-F5344CB8AC3E}">
        <p14:creationId xmlns:p14="http://schemas.microsoft.com/office/powerpoint/2010/main" val="283873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DDBA-D98B-E940-AD5F-0429D873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1D54-44AC-5244-837E-755120E7358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TABLE HTTP_LOGS_ORC_1GB STORED AS ORC AS SELECT * FROM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166991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65D2-53B0-DB48-907B-5C01BE48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94B4-1C08-B649-A2CE-8AD62B3419D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TABLE HTTP_LOGS_PRQ_1GB STORED AS PARQUET AS SELECT * FROM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393776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F18-CBA7-CD4C-8CD5-8D65CE2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3F3E-D9DE-CB4F-A982-FE5D7E85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Hive-on-MR is considered, ORC file format yielded better results consistently than </a:t>
            </a:r>
            <a:r>
              <a:rPr lang="en-US" dirty="0" err="1"/>
              <a:t>Textfile</a:t>
            </a:r>
            <a:r>
              <a:rPr lang="en-US" dirty="0"/>
              <a:t> and Parquet file formats.</a:t>
            </a:r>
          </a:p>
          <a:p>
            <a:r>
              <a:rPr lang="en-US" dirty="0"/>
              <a:t>Holds true even when data analysis is performed on weaker clusters.</a:t>
            </a:r>
          </a:p>
          <a:p>
            <a:r>
              <a:rPr lang="en-US" dirty="0"/>
              <a:t>Parquet file format is unsuitable on Hive.</a:t>
            </a:r>
          </a:p>
          <a:p>
            <a:r>
              <a:rPr lang="en-US" dirty="0"/>
              <a:t>Whereas on Spark, both ORC and Parquet performed equally well than </a:t>
            </a:r>
            <a:r>
              <a:rPr lang="en-US" dirty="0" err="1"/>
              <a:t>textfile</a:t>
            </a:r>
            <a:r>
              <a:rPr lang="en-US" dirty="0"/>
              <a:t> format.</a:t>
            </a:r>
          </a:p>
          <a:p>
            <a:r>
              <a:rPr lang="en-US" dirty="0"/>
              <a:t>Hence, ORC file format can significantly improve analytic performance even on Hive.</a:t>
            </a:r>
          </a:p>
          <a:p>
            <a:r>
              <a:rPr lang="en-US" dirty="0"/>
              <a:t>Studies in the past have presented as Hadoop MR as a POC for log analysis.</a:t>
            </a:r>
          </a:p>
          <a:p>
            <a:r>
              <a:rPr lang="en-US" dirty="0"/>
              <a:t>Therefore, problem of log analysis can greatly benefit from column-based file formats.</a:t>
            </a:r>
          </a:p>
        </p:txBody>
      </p:sp>
    </p:spTree>
    <p:extLst>
      <p:ext uri="{BB962C8B-B14F-4D97-AF65-F5344CB8AC3E}">
        <p14:creationId xmlns:p14="http://schemas.microsoft.com/office/powerpoint/2010/main" val="5139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D764-C5CE-504A-B141-635DA78A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52D-4083-9F45-AB24-049C9144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deployed on AWS EC2 instances.</a:t>
            </a:r>
          </a:p>
          <a:p>
            <a:r>
              <a:rPr lang="en-US" dirty="0"/>
              <a:t>2 clusters of different configurations running Hadoop MapReduce 3.2.1 and Apache Hive 3.1.2</a:t>
            </a:r>
          </a:p>
          <a:p>
            <a:r>
              <a:rPr lang="en-US" dirty="0"/>
              <a:t>1 cluster running Apache Spark 3.0.1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Password-less SSH connectivity between Master and Worker nodes</a:t>
            </a:r>
          </a:p>
          <a:p>
            <a:r>
              <a:rPr lang="en-US" dirty="0"/>
              <a:t>Ubuntu 20.04 AMI</a:t>
            </a:r>
          </a:p>
        </p:txBody>
      </p:sp>
    </p:spTree>
    <p:extLst>
      <p:ext uri="{BB962C8B-B14F-4D97-AF65-F5344CB8AC3E}">
        <p14:creationId xmlns:p14="http://schemas.microsoft.com/office/powerpoint/2010/main" val="409933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6F4-274A-6A48-9DB5-AE8DDE30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AB7972-CA6B-924D-9313-0ED51705F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62116"/>
              </p:ext>
            </p:extLst>
          </p:nvPr>
        </p:nvGraphicFramePr>
        <p:xfrm>
          <a:off x="3878466" y="617999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C2C60D-6EA7-B24D-B640-22668F581B67}"/>
              </a:ext>
            </a:extLst>
          </p:cNvPr>
          <p:cNvSpPr txBox="1"/>
          <p:nvPr/>
        </p:nvSpPr>
        <p:spPr>
          <a:xfrm>
            <a:off x="6040877" y="248667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Cluster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9F8BE-EA2A-A142-9A64-29E4627DF6C9}"/>
              </a:ext>
            </a:extLst>
          </p:cNvPr>
          <p:cNvSpPr txBox="1"/>
          <p:nvPr/>
        </p:nvSpPr>
        <p:spPr>
          <a:xfrm>
            <a:off x="6040877" y="3346768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Cluster 2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7249707-11FE-804F-A8D9-6552FE018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390947"/>
              </p:ext>
            </p:extLst>
          </p:nvPr>
        </p:nvGraphicFramePr>
        <p:xfrm>
          <a:off x="3878466" y="3734111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27C0-77C2-E34A-ABB9-3090CA9A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6C0CCA9-E436-FE4E-B322-E9C876ABA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423"/>
              </p:ext>
            </p:extLst>
          </p:nvPr>
        </p:nvGraphicFramePr>
        <p:xfrm>
          <a:off x="3897921" y="197014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341032656"/>
                    </a:ext>
                  </a:extLst>
                </a:gridCol>
                <a:gridCol w="1613771">
                  <a:extLst>
                    <a:ext uri="{9D8B030D-6E8A-4147-A177-3AD203B41FA5}">
                      <a16:colId xmlns:a16="http://schemas.microsoft.com/office/drawing/2014/main" val="92040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2642544"/>
                    </a:ext>
                  </a:extLst>
                </a:gridCol>
                <a:gridCol w="1585608">
                  <a:extLst>
                    <a:ext uri="{9D8B030D-6E8A-4147-A177-3AD203B41FA5}">
                      <a16:colId xmlns:a16="http://schemas.microsoft.com/office/drawing/2014/main" val="2611671261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44480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GB GP2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13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1BCD41-75BA-3D46-BF82-90369CEAE4EC}"/>
              </a:ext>
            </a:extLst>
          </p:cNvPr>
          <p:cNvSpPr txBox="1"/>
          <p:nvPr/>
        </p:nvSpPr>
        <p:spPr>
          <a:xfrm>
            <a:off x="6154738" y="1522831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Spark Cluster</a:t>
            </a:r>
          </a:p>
        </p:txBody>
      </p:sp>
    </p:spTree>
    <p:extLst>
      <p:ext uri="{BB962C8B-B14F-4D97-AF65-F5344CB8AC3E}">
        <p14:creationId xmlns:p14="http://schemas.microsoft.com/office/powerpoint/2010/main" val="24295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6C3-860B-CF43-9D3F-3B5244AC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C85A-ECA0-964A-8FD2-B7BA2B53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NASA web server logs in Apache Common Log Format</a:t>
            </a:r>
          </a:p>
          <a:p>
            <a:r>
              <a:rPr lang="en-US" dirty="0"/>
              <a:t>Parsed using regular expressions (Regex </a:t>
            </a:r>
            <a:r>
              <a:rPr lang="en-US" dirty="0" err="1"/>
              <a:t>SerDe</a:t>
            </a:r>
            <a:r>
              <a:rPr lang="en-US" dirty="0"/>
              <a:t>)</a:t>
            </a:r>
          </a:p>
          <a:p>
            <a:r>
              <a:rPr lang="en-US" dirty="0"/>
              <a:t>Stored in CSV format</a:t>
            </a:r>
          </a:p>
          <a:p>
            <a:r>
              <a:rPr lang="en-US" dirty="0"/>
              <a:t>Contains 3,461,612 records 307 MB in size</a:t>
            </a:r>
          </a:p>
          <a:p>
            <a:r>
              <a:rPr lang="en-US" dirty="0"/>
              <a:t>Dataset inflated by concatenating the contents of the base file multiple times</a:t>
            </a:r>
          </a:p>
          <a:p>
            <a:r>
              <a:rPr lang="en-US" dirty="0"/>
              <a:t>Resulting dataset:</a:t>
            </a:r>
          </a:p>
          <a:p>
            <a:pPr lvl="1"/>
            <a:r>
              <a:rPr lang="en-US" dirty="0"/>
              <a:t>1 GB file	-	13,846,448 records</a:t>
            </a:r>
          </a:p>
          <a:p>
            <a:pPr lvl="1"/>
            <a:r>
              <a:rPr lang="en-US" dirty="0"/>
              <a:t>5 GB file 	-	58,847,404 records</a:t>
            </a:r>
          </a:p>
          <a:p>
            <a:pPr lvl="1"/>
            <a:r>
              <a:rPr lang="en-US" dirty="0"/>
              <a:t>10 GB file 	-	114,233,196 records</a:t>
            </a:r>
          </a:p>
          <a:p>
            <a:pPr lvl="1"/>
            <a:r>
              <a:rPr lang="en-US" dirty="0"/>
              <a:t>15 GB file 	-	173,080,600 records</a:t>
            </a:r>
          </a:p>
          <a:p>
            <a:r>
              <a:rPr lang="en-US" dirty="0"/>
              <a:t>Stored in HDFS in 128 MB blocks.</a:t>
            </a:r>
          </a:p>
          <a:p>
            <a:r>
              <a:rPr lang="en-US" dirty="0"/>
              <a:t>Replication factor of 5. Cluster can function even with one active </a:t>
            </a:r>
            <a:r>
              <a:rPr lang="en-US" dirty="0" err="1"/>
              <a:t>datanode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9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D287-BE2F-DA42-A5AC-74E961CE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 Multiplier 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C666-8960-104C-AD72-FD488B09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867" y="864108"/>
            <a:ext cx="8190689" cy="512064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latin typeface="Menlo" panose="020B0609030804020204" pitchFamily="49" charset="0"/>
              </a:rPr>
              <a:t>#!/bin/bash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"Multiplying file size"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7EDB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{1..4}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do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  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"Multiplying file </a:t>
            </a:r>
            <a:r>
              <a:rPr lang="en-US" dirty="0">
                <a:solidFill>
                  <a:srgbClr val="FF7EDB"/>
                </a:solidFill>
                <a:latin typeface="Menlo" panose="020B0609030804020204" pitchFamily="49" charset="0"/>
              </a:rPr>
              <a:t>${</a:t>
            </a:r>
            <a:r>
              <a:rPr lang="en-US" dirty="0" err="1">
                <a:solidFill>
                  <a:srgbClr val="FF7EDB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FF7EDB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times"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 cat ./dataset/</a:t>
            </a:r>
            <a:r>
              <a:rPr lang="en-US" dirty="0" err="1">
                <a:solidFill>
                  <a:srgbClr val="BBBBBB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&gt;&gt;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./dataset/nasa_logs_1GB.csv</a:t>
            </a: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EDE5D"/>
                </a:solidFill>
                <a:latin typeface="Menlo" panose="020B0609030804020204" pitchFamily="49" charset="0"/>
              </a:rPr>
              <a:t>done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"Original file size is: $(ls -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lrth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./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"Total number of lines in the original file: $(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wc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-l ./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nasa_logs.csv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"----------------------------------------------------"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"Resulting file size is: $(ls -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lrth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./nasa_logs_1GB.csv)"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6F9F6"/>
                </a:solidFill>
                <a:latin typeface="Menlo" panose="020B0609030804020204" pitchFamily="49" charset="0"/>
              </a:rPr>
              <a:t>echo</a:t>
            </a:r>
            <a:r>
              <a:rPr lang="en-US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"Total number of lines in the resulting file: $(</a:t>
            </a:r>
            <a:r>
              <a:rPr lang="en-US" dirty="0" err="1">
                <a:solidFill>
                  <a:srgbClr val="FF8B39"/>
                </a:solidFill>
                <a:latin typeface="Menlo" panose="020B0609030804020204" pitchFamily="49" charset="0"/>
              </a:rPr>
              <a:t>wc</a:t>
            </a:r>
            <a:r>
              <a:rPr lang="en-US" dirty="0">
                <a:solidFill>
                  <a:srgbClr val="FF8B39"/>
                </a:solidFill>
                <a:latin typeface="Menlo" panose="020B0609030804020204" pitchFamily="49" charset="0"/>
              </a:rPr>
              <a:t> -l ./nasa_logs_1GB.csv)"</a:t>
            </a:r>
            <a:endParaRPr lang="en-US" dirty="0">
              <a:solidFill>
                <a:srgbClr val="BBBBB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84E-328F-AB4B-9ECF-90D323E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E60F-8DAF-F549-B2E6-64113F54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1: Counts the total number of log records</a:t>
            </a:r>
          </a:p>
          <a:p>
            <a:r>
              <a:rPr lang="en-US" dirty="0"/>
              <a:t>Query 2: Returns top 5 frequently requested resources</a:t>
            </a:r>
          </a:p>
          <a:p>
            <a:r>
              <a:rPr lang="en-US" dirty="0"/>
              <a:t>Query 3: Returns highest number erroneous requests and their counts</a:t>
            </a:r>
          </a:p>
          <a:p>
            <a:r>
              <a:rPr lang="en-US" dirty="0"/>
              <a:t>Query 4: Returns top 5 requests for resources that returned majority of error responses</a:t>
            </a:r>
          </a:p>
          <a:p>
            <a:r>
              <a:rPr lang="en-US" dirty="0"/>
              <a:t>Query 5: Returns top 20 most frequently requested resources, their size in MBs and timestamp</a:t>
            </a:r>
          </a:p>
        </p:txBody>
      </p:sp>
    </p:spTree>
    <p:extLst>
      <p:ext uri="{BB962C8B-B14F-4D97-AF65-F5344CB8AC3E}">
        <p14:creationId xmlns:p14="http://schemas.microsoft.com/office/powerpoint/2010/main" val="245408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8BA-3003-3747-B199-C19461B7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F001-AE56-7D4D-B2DD-52F38DB3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stored in 3 types of table formats: </a:t>
            </a:r>
            <a:r>
              <a:rPr lang="en-US" dirty="0" err="1"/>
              <a:t>Textfile</a:t>
            </a:r>
            <a:r>
              <a:rPr lang="en-US" dirty="0"/>
              <a:t>, Apache ORC and Apache Parquet.</a:t>
            </a:r>
          </a:p>
          <a:p>
            <a:r>
              <a:rPr lang="en-US" dirty="0"/>
              <a:t>Queries ran on all 3 tables with varying number of active worker nodes and query execution times were recorded.</a:t>
            </a:r>
          </a:p>
          <a:p>
            <a:r>
              <a:rPr lang="en-US" dirty="0"/>
              <a:t>On Hive-on-MR, queries ran faster on ORC tables (even on 1 active worker node) than </a:t>
            </a:r>
            <a:r>
              <a:rPr lang="en-US" dirty="0" err="1"/>
              <a:t>Textfile</a:t>
            </a:r>
            <a:r>
              <a:rPr lang="en-US" dirty="0"/>
              <a:t> and Parquet combined. Parquet performed worst of all.</a:t>
            </a:r>
          </a:p>
          <a:p>
            <a:r>
              <a:rPr lang="en-US" dirty="0"/>
              <a:t>The same was repeated on Cluster 2 (weaker configuration) and yet queries executed quicker on ORC tables.</a:t>
            </a:r>
          </a:p>
          <a:p>
            <a:r>
              <a:rPr lang="en-US" dirty="0"/>
              <a:t>In contrast, Parquet performed better than </a:t>
            </a:r>
            <a:r>
              <a:rPr lang="en-US" dirty="0" err="1"/>
              <a:t>Textfile</a:t>
            </a:r>
            <a:r>
              <a:rPr lang="en-US" dirty="0"/>
              <a:t> and ORC file formats when executed on Apache Spark.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7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926-6761-0740-AD9B-C2BAF056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&amp; Importing Dataset into Hive Tables from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7681-3CEA-EA49-B667-9134278A67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CREATE EXTERNAL TABLE HTTP_LOGS_1GB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HOST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METHOD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ENDPOINT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PROTOCOL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STATUS STRING,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OBJECT_SIZE INT,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  DATE_TIME TIMESTAMP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ROW FORMAT DELIMITED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FIELDS TERMINATED BY ','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STORED AS TEXTFILE; 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LOAD DATA INPATH "/user/hive/warehouse/</a:t>
            </a:r>
            <a:r>
              <a:rPr lang="en-US" sz="1400" i="1" dirty="0" err="1">
                <a:solidFill>
                  <a:srgbClr val="FFFFFF"/>
                </a:solidFill>
                <a:latin typeface="Menlo" panose="020B0609030804020204" pitchFamily="49" charset="0"/>
              </a:rPr>
              <a:t>nasa_logs.csv</a:t>
            </a:r>
            <a:r>
              <a:rPr lang="en-US" sz="1400" i="1" dirty="0">
                <a:solidFill>
                  <a:srgbClr val="FFFFFF"/>
                </a:solidFill>
                <a:latin typeface="Menlo" panose="020B0609030804020204" pitchFamily="49" charset="0"/>
              </a:rPr>
              <a:t>” INTO TABLE HTTP_LOGS_1GB;</a:t>
            </a:r>
          </a:p>
        </p:txBody>
      </p:sp>
    </p:spTree>
    <p:extLst>
      <p:ext uri="{BB962C8B-B14F-4D97-AF65-F5344CB8AC3E}">
        <p14:creationId xmlns:p14="http://schemas.microsoft.com/office/powerpoint/2010/main" val="34801086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2563</TotalTime>
  <Words>950</Words>
  <Application>Microsoft Macintosh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Menlo</vt:lpstr>
      <vt:lpstr>Wingdings 2</vt:lpstr>
      <vt:lpstr>Frame</vt:lpstr>
      <vt:lpstr>Performance Evaluation of File Formats on Hadoop MR and Apache Spark: Towards a predictive model</vt:lpstr>
      <vt:lpstr>Cluster Specifications</vt:lpstr>
      <vt:lpstr>Cluster Specifications</vt:lpstr>
      <vt:lpstr>Cluster Specifications</vt:lpstr>
      <vt:lpstr>Dataset</vt:lpstr>
      <vt:lpstr>File Size Multiplier Bash Script</vt:lpstr>
      <vt:lpstr>SQL Queries</vt:lpstr>
      <vt:lpstr>Execution Summary</vt:lpstr>
      <vt:lpstr>Table Creation &amp; Importing Dataset into Hive Tables from HDFS</vt:lpstr>
      <vt:lpstr>ORC Table Creation</vt:lpstr>
      <vt:lpstr>Parquet Table Creation</vt:lpstr>
      <vt:lpstr>Key 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File Formats on Hadoop MR and Apache Spark</dc:title>
  <dc:creator>Microsoft Office User</dc:creator>
  <cp:lastModifiedBy>Microsoft Office User</cp:lastModifiedBy>
  <cp:revision>117</cp:revision>
  <dcterms:created xsi:type="dcterms:W3CDTF">2020-12-19T15:35:25Z</dcterms:created>
  <dcterms:modified xsi:type="dcterms:W3CDTF">2021-01-05T11:35:01Z</dcterms:modified>
</cp:coreProperties>
</file>