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1672" r:id="rId2"/>
    <p:sldId id="1784" r:id="rId3"/>
    <p:sldId id="1785" r:id="rId4"/>
    <p:sldId id="1786" r:id="rId5"/>
    <p:sldId id="1790" r:id="rId6"/>
    <p:sldId id="1782" r:id="rId7"/>
    <p:sldId id="1793" r:id="rId8"/>
    <p:sldId id="1791" r:id="rId9"/>
    <p:sldId id="1789" r:id="rId10"/>
    <p:sldId id="1797" r:id="rId11"/>
    <p:sldId id="1792" r:id="rId12"/>
    <p:sldId id="1795" r:id="rId13"/>
    <p:sldId id="1796" r:id="rId14"/>
    <p:sldId id="1794" r:id="rId15"/>
  </p:sldIdLst>
  <p:sldSz cx="106807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40000"/>
      </a:lnSpc>
      <a:spcBef>
        <a:spcPts val="1000"/>
      </a:spcBef>
      <a:spcAft>
        <a:spcPts val="0"/>
      </a:spcAft>
      <a:buClrTx/>
      <a:buFontTx/>
      <a:buNone/>
      <a:defRPr kumimoji="0" sz="1300" b="0" i="0" u="none" strike="noStrike" cap="none" spc="0" normalizeH="0" baseline="0">
        <a:solidFill>
          <a:srgbClr val="08386B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40000"/>
      </a:lnSpc>
      <a:spcBef>
        <a:spcPts val="1000"/>
      </a:spcBef>
      <a:spcAft>
        <a:spcPts val="0"/>
      </a:spcAft>
      <a:buClrTx/>
      <a:buFontTx/>
      <a:buNone/>
      <a:defRPr kumimoji="0" sz="1300" b="0" i="0" u="none" strike="noStrike" cap="none" spc="0" normalizeH="0" baseline="0">
        <a:solidFill>
          <a:srgbClr val="08386B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40000"/>
      </a:lnSpc>
      <a:spcBef>
        <a:spcPts val="1000"/>
      </a:spcBef>
      <a:spcAft>
        <a:spcPts val="0"/>
      </a:spcAft>
      <a:buClrTx/>
      <a:buFontTx/>
      <a:buNone/>
      <a:defRPr kumimoji="0" sz="1300" b="0" i="0" u="none" strike="noStrike" cap="none" spc="0" normalizeH="0" baseline="0">
        <a:solidFill>
          <a:srgbClr val="08386B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40000"/>
      </a:lnSpc>
      <a:spcBef>
        <a:spcPts val="1000"/>
      </a:spcBef>
      <a:spcAft>
        <a:spcPts val="0"/>
      </a:spcAft>
      <a:buClrTx/>
      <a:buFontTx/>
      <a:buNone/>
      <a:defRPr kumimoji="0" sz="1300" b="0" i="0" u="none" strike="noStrike" cap="none" spc="0" normalizeH="0" baseline="0">
        <a:solidFill>
          <a:srgbClr val="08386B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40000"/>
      </a:lnSpc>
      <a:spcBef>
        <a:spcPts val="1000"/>
      </a:spcBef>
      <a:spcAft>
        <a:spcPts val="0"/>
      </a:spcAft>
      <a:buClrTx/>
      <a:buFontTx/>
      <a:buNone/>
      <a:defRPr kumimoji="0" sz="1300" b="0" i="0" u="none" strike="noStrike" cap="none" spc="0" normalizeH="0" baseline="0">
        <a:solidFill>
          <a:srgbClr val="08386B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40000"/>
      </a:lnSpc>
      <a:spcBef>
        <a:spcPts val="1000"/>
      </a:spcBef>
      <a:spcAft>
        <a:spcPts val="0"/>
      </a:spcAft>
      <a:buClrTx/>
      <a:buFontTx/>
      <a:buNone/>
      <a:defRPr kumimoji="0" sz="1300" b="0" i="0" u="none" strike="noStrike" cap="none" spc="0" normalizeH="0" baseline="0">
        <a:solidFill>
          <a:srgbClr val="08386B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40000"/>
      </a:lnSpc>
      <a:spcBef>
        <a:spcPts val="1000"/>
      </a:spcBef>
      <a:spcAft>
        <a:spcPts val="0"/>
      </a:spcAft>
      <a:buClrTx/>
      <a:buFontTx/>
      <a:buNone/>
      <a:defRPr kumimoji="0" sz="1300" b="0" i="0" u="none" strike="noStrike" cap="none" spc="0" normalizeH="0" baseline="0">
        <a:solidFill>
          <a:srgbClr val="08386B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40000"/>
      </a:lnSpc>
      <a:spcBef>
        <a:spcPts val="1000"/>
      </a:spcBef>
      <a:spcAft>
        <a:spcPts val="0"/>
      </a:spcAft>
      <a:buClrTx/>
      <a:buFontTx/>
      <a:buNone/>
      <a:defRPr kumimoji="0" sz="1300" b="0" i="0" u="none" strike="noStrike" cap="none" spc="0" normalizeH="0" baseline="0">
        <a:solidFill>
          <a:srgbClr val="08386B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40000"/>
      </a:lnSpc>
      <a:spcBef>
        <a:spcPts val="1000"/>
      </a:spcBef>
      <a:spcAft>
        <a:spcPts val="0"/>
      </a:spcAft>
      <a:buClrTx/>
      <a:buFontTx/>
      <a:buNone/>
      <a:defRPr kumimoji="0" sz="1300" b="0" i="0" u="none" strike="noStrike" cap="none" spc="0" normalizeH="0" baseline="0">
        <a:solidFill>
          <a:srgbClr val="08386B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기본 구역" id="{9B738490-4021-465E-AE3D-D62C241F600A}">
          <p14:sldIdLst>
            <p14:sldId id="1672"/>
            <p14:sldId id="1784"/>
            <p14:sldId id="1785"/>
            <p14:sldId id="1786"/>
            <p14:sldId id="1790"/>
            <p14:sldId id="1782"/>
            <p14:sldId id="1793"/>
            <p14:sldId id="1791"/>
            <p14:sldId id="1789"/>
            <p14:sldId id="1797"/>
            <p14:sldId id="1792"/>
            <p14:sldId id="1795"/>
            <p14:sldId id="1796"/>
            <p14:sldId id="17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79">
          <p15:clr>
            <a:srgbClr val="A4A3A4"/>
          </p15:clr>
        </p15:guide>
        <p15:guide id="2" pos="33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ounghyun Yoo" initials="BY" lastIdx="1" clrIdx="0"/>
  <p:cmAuthor id="2" name="알 수 없는 사용자1" initials="알 수 없는 사용자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730"/>
    <a:srgbClr val="FDEE68"/>
    <a:srgbClr val="389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9E4"/>
          </a:solidFill>
        </a:fill>
      </a:tcStyle>
    </a:wholeTbl>
    <a:band2H>
      <a:tcTxStyle/>
      <a:tcStyle>
        <a:tcBdr/>
        <a:fill>
          <a:solidFill>
            <a:srgbClr val="E8ED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EE7283C-3CF3-47DC-8721-378D4A62B228}" styleName="">
    <a:wholeTbl>
      <a:tcTxStyle b="off" i="off">
        <a:fontRef idx="major">
          <a:srgbClr val="08386B"/>
        </a:fontRef>
        <a:srgbClr val="08386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A"/>
          </a:solidFill>
        </a:fill>
      </a:tcStyle>
    </a:wholeTbl>
    <a:band2H>
      <a:tcTxStyle/>
      <a:tcStyle>
        <a:tcBdr/>
        <a:fill>
          <a:solidFill>
            <a:srgbClr val="FD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wholeTbl>
      <a:tcTxStyle b="off" i="off">
        <a:fontRef idx="major">
          <a:srgbClr val="08386B"/>
        </a:fontRef>
        <a:srgbClr val="08386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3"/>
          </a:solidFill>
        </a:fill>
      </a:tcStyle>
    </a:wholeTbl>
    <a:band2H>
      <a:tcTxStyle/>
      <a:tcStyle>
        <a:tcBdr/>
        <a:fill>
          <a:solidFill>
            <a:srgbClr val="E6E7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8386B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8386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8386B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3BA23B1-9221-436E-865A-0063620EA4FD}" styleName="">
    <a:wholeTbl>
      <a:tcTxStyle b="off" i="off">
        <a:fontRef idx="major">
          <a:srgbClr val="08386B"/>
        </a:fontRef>
        <a:srgbClr val="08386B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E6E7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8386B"/>
        </a:fontRef>
        <a:srgbClr val="08386B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50800" cap="flat">
              <a:solidFill>
                <a:srgbClr val="08386B"/>
              </a:solidFill>
              <a:prstDash val="solid"/>
              <a:round/>
            </a:ln>
          </a:top>
          <a:bottom>
            <a:ln w="25400" cap="flat">
              <a:solidFill>
                <a:srgbClr val="08386B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08386B"/>
              </a:solidFill>
              <a:prstDash val="solid"/>
              <a:round/>
            </a:ln>
          </a:top>
          <a:bottom>
            <a:ln w="25400" cap="flat">
              <a:solidFill>
                <a:srgbClr val="08386B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wholeTbl>
      <a:tcTxStyle b="off" i="off">
        <a:fontRef idx="major">
          <a:srgbClr val="08386B"/>
        </a:fontRef>
        <a:srgbClr val="08386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FCB"/>
          </a:solidFill>
        </a:fill>
      </a:tcStyle>
    </a:wholeTbl>
    <a:band2H>
      <a:tcTxStyle/>
      <a:tcStyle>
        <a:tcBdr/>
        <a:fill>
          <a:solidFill>
            <a:srgbClr val="F9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wholeTbl>
      <a:tcTxStyle b="off" i="off">
        <a:fontRef idx="major">
          <a:srgbClr val="08386B"/>
        </a:fontRef>
        <a:srgbClr val="08386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9E4"/>
          </a:solidFill>
        </a:fill>
      </a:tcStyle>
    </a:wholeTbl>
    <a:band2H>
      <a:tcTxStyle/>
      <a:tcStyle>
        <a:tcBdr/>
        <a:fill>
          <a:solidFill>
            <a:srgbClr val="E8ED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4" autoAdjust="0"/>
    <p:restoredTop sz="95026" autoAdjust="0"/>
  </p:normalViewPr>
  <p:slideViewPr>
    <p:cSldViewPr snapToGrid="0" snapToObjects="1">
      <p:cViewPr varScale="1">
        <p:scale>
          <a:sx n="75" d="100"/>
          <a:sy n="75" d="100"/>
        </p:scale>
        <p:origin x="1512" y="48"/>
      </p:cViewPr>
      <p:guideLst>
        <p:guide orient="horz" pos="2379"/>
        <p:guide pos="33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defRPr sz="1200" b="0" i="0">
        <a:latin typeface="NanumSquareRound Light"/>
        <a:ea typeface="NanumSquareRound Light"/>
        <a:cs typeface="+mn-cs"/>
        <a:sym typeface="나눔고딕 Light"/>
      </a:defRPr>
    </a:lvl1pPr>
    <a:lvl2pPr indent="228600" latinLnBrk="0">
      <a:defRPr sz="1200">
        <a:latin typeface="+mn-lt"/>
        <a:ea typeface="+mn-ea"/>
        <a:cs typeface="+mn-cs"/>
        <a:sym typeface="나눔고딕 Light"/>
      </a:defRPr>
    </a:lvl2pPr>
    <a:lvl3pPr indent="457200" latinLnBrk="0">
      <a:defRPr sz="1200">
        <a:latin typeface="+mn-lt"/>
        <a:ea typeface="+mn-ea"/>
        <a:cs typeface="+mn-cs"/>
        <a:sym typeface="나눔고딕 Light"/>
      </a:defRPr>
    </a:lvl3pPr>
    <a:lvl4pPr indent="685800" latinLnBrk="0">
      <a:defRPr sz="1200">
        <a:latin typeface="+mn-lt"/>
        <a:ea typeface="+mn-ea"/>
        <a:cs typeface="+mn-cs"/>
        <a:sym typeface="나눔고딕 Light"/>
      </a:defRPr>
    </a:lvl4pPr>
    <a:lvl5pPr indent="914400" latinLnBrk="0">
      <a:defRPr sz="1200">
        <a:latin typeface="+mn-lt"/>
        <a:ea typeface="+mn-ea"/>
        <a:cs typeface="+mn-cs"/>
        <a:sym typeface="나눔고딕 Light"/>
      </a:defRPr>
    </a:lvl5pPr>
    <a:lvl6pPr indent="1143000" latinLnBrk="0">
      <a:defRPr sz="1200">
        <a:latin typeface="+mn-lt"/>
        <a:ea typeface="+mn-ea"/>
        <a:cs typeface="+mn-cs"/>
        <a:sym typeface="나눔고딕 Light"/>
      </a:defRPr>
    </a:lvl6pPr>
    <a:lvl7pPr indent="1371600" latinLnBrk="0">
      <a:defRPr sz="1200">
        <a:latin typeface="+mn-lt"/>
        <a:ea typeface="+mn-ea"/>
        <a:cs typeface="+mn-cs"/>
        <a:sym typeface="나눔고딕 Light"/>
      </a:defRPr>
    </a:lvl7pPr>
    <a:lvl8pPr indent="1600200" latinLnBrk="0">
      <a:defRPr sz="1200">
        <a:latin typeface="+mn-lt"/>
        <a:ea typeface="+mn-ea"/>
        <a:cs typeface="+mn-cs"/>
        <a:sym typeface="나눔고딕 Light"/>
      </a:defRPr>
    </a:lvl8pPr>
    <a:lvl9pPr indent="1828800" latinLnBrk="0">
      <a:defRPr sz="1200">
        <a:latin typeface="+mn-lt"/>
        <a:ea typeface="+mn-ea"/>
        <a:cs typeface="+mn-cs"/>
        <a:sym typeface="나눔고딕 Ligh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i="0" dirty="0" err="1">
                <a:solidFill>
                  <a:srgbClr val="FFFFFF"/>
                </a:solidFill>
                <a:effectLst/>
                <a:latin typeface="Pretendard"/>
              </a:rPr>
              <a:t>second_reward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Pretendard"/>
              </a:rPr>
              <a:t>가 감소하는 경우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Pretendard"/>
              </a:rPr>
              <a:t>,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Pretendard"/>
              </a:rPr>
              <a:t>음의 리워드를 부여하거나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Pretendard"/>
              </a:rPr>
              <a:t>0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Pretendard"/>
              </a:rPr>
              <a:t>값을 부여하여 에이전트가 이러한 행동을 회피하도록 유도합니다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Pretendard"/>
              </a:rPr>
              <a:t>. </a:t>
            </a:r>
            <a:r>
              <a:rPr lang="en-US" altLang="ko-KR" b="1" i="0" dirty="0" err="1">
                <a:solidFill>
                  <a:srgbClr val="FFFFFF"/>
                </a:solidFill>
                <a:effectLst/>
                <a:latin typeface="Pretendard"/>
              </a:rPr>
              <a:t>second_reward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Pretendard"/>
              </a:rPr>
              <a:t>가 일정 값 이상으로 높아지면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Pretendard"/>
              </a:rPr>
              <a:t>,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Pretendard"/>
              </a:rPr>
              <a:t>추가적인 양의 리워드를 부여하여 에이전트가 좋은 행동을 계속 유지하도록 독려합니다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Pretendard"/>
              </a:rPr>
              <a:t>.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Pretendard"/>
              </a:rPr>
              <a:t>이것을 추가해줘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이미지" descr="이미지">
            <a:extLst>
              <a:ext uri="{FF2B5EF4-FFF2-40B4-BE49-F238E27FC236}">
                <a16:creationId xmlns:a16="http://schemas.microsoft.com/office/drawing/2014/main" id="{1DB6955F-F2DF-FC46-862F-C6FC39968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9280" y="-2"/>
            <a:ext cx="6335818" cy="7556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이미지" descr="이미지">
            <a:extLst>
              <a:ext uri="{FF2B5EF4-FFF2-40B4-BE49-F238E27FC236}">
                <a16:creationId xmlns:a16="http://schemas.microsoft.com/office/drawing/2014/main" id="{79D7EBA9-A320-A24A-90D6-A53288F189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9046" y="1876784"/>
            <a:ext cx="6220168" cy="437559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02E00DA-DF33-E249-93EF-4FF4A5C98165}"/>
              </a:ext>
            </a:extLst>
          </p:cNvPr>
          <p:cNvSpPr txBox="1"/>
          <p:nvPr userDrawn="1"/>
        </p:nvSpPr>
        <p:spPr>
          <a:xfrm>
            <a:off x="462231" y="499923"/>
            <a:ext cx="6820738" cy="40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08386B">
                    <a:alpha val="64802"/>
                  </a:srgbClr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Bold"/>
                <a:sym typeface="나눔스퀘어OTF Bold"/>
              </a:rPr>
              <a:t>연구실 면담 파일</a:t>
            </a:r>
            <a:endParaRPr lang="en-US" altLang="ko-KR" b="1" dirty="0">
              <a:latin typeface="NanumSquare Bold" panose="020B0600000101010101" pitchFamily="34" charset="-127"/>
              <a:ea typeface="NanumSquare Bold" panose="020B0600000101010101" pitchFamily="34" charset="-127"/>
              <a:cs typeface="나눔스퀘어OTF Bold"/>
              <a:sym typeface="나눔스퀘어OTF Bold"/>
            </a:endParaRPr>
          </a:p>
        </p:txBody>
      </p:sp>
      <p:sp>
        <p:nvSpPr>
          <p:cNvPr id="27" name="본문 첫 번째 줄…">
            <a:extLst>
              <a:ext uri="{FF2B5EF4-FFF2-40B4-BE49-F238E27FC236}">
                <a16:creationId xmlns:a16="http://schemas.microsoft.com/office/drawing/2014/main" id="{8030964D-E0DB-5646-B1C4-4E15B0D31557}"/>
              </a:ext>
            </a:extLst>
          </p:cNvPr>
          <p:cNvSpPr txBox="1">
            <a:spLocks noGrp="1"/>
          </p:cNvSpPr>
          <p:nvPr userDrawn="1">
            <p:ph type="body" sz="quarter" idx="1" hasCustomPrompt="1"/>
          </p:nvPr>
        </p:nvSpPr>
        <p:spPr>
          <a:xfrm>
            <a:off x="5715000" y="5153515"/>
            <a:ext cx="4386771" cy="7526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spcBef>
                <a:spcPts val="500"/>
              </a:spcBef>
              <a:buSzTx/>
              <a:buFontTx/>
              <a:buNone/>
              <a:defRPr kumimoji="0" lang="ko-KR" altLang="en-US" sz="4000" b="0" i="0" u="none" strike="noStrike" cap="none" spc="-8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Regular"/>
                <a:sym typeface="나눔스퀘어OTF Regular"/>
              </a:defRPr>
            </a:lvl1pPr>
            <a:lvl2pPr marL="0" indent="0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2pPr>
            <a:lvl3pPr marL="0" indent="0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3pPr>
            <a:lvl4pPr marL="0" indent="0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4pPr>
            <a:lvl5pPr marL="0" indent="0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5pPr>
          </a:lstStyle>
          <a:p>
            <a:r>
              <a:rPr lang="ko-KR" altLang="en-US" dirty="0"/>
              <a:t>본문 첫째 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EF5F359-F319-F9EE-77E7-0F3E6AA293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7" r="11778"/>
          <a:stretch/>
        </p:blipFill>
        <p:spPr>
          <a:xfrm>
            <a:off x="102717" y="6679649"/>
            <a:ext cx="2057400" cy="7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661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이미지" descr="이미지">
            <a:extLst>
              <a:ext uri="{FF2B5EF4-FFF2-40B4-BE49-F238E27FC236}">
                <a16:creationId xmlns:a16="http://schemas.microsoft.com/office/drawing/2014/main" id="{C71CACBC-8232-CE45-94DD-FDE195F18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330" y="-21572"/>
            <a:ext cx="10803359" cy="7599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이미지" descr="이미지">
            <a:extLst>
              <a:ext uri="{FF2B5EF4-FFF2-40B4-BE49-F238E27FC236}">
                <a16:creationId xmlns:a16="http://schemas.microsoft.com/office/drawing/2014/main" id="{0892C705-EBA6-6F42-AAAD-2BA85F15A6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6175" y="-50903"/>
            <a:ext cx="2931362" cy="147524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1D74BAD-AE2C-104B-9EED-A6FD084A1413}"/>
              </a:ext>
            </a:extLst>
          </p:cNvPr>
          <p:cNvSpPr txBox="1"/>
          <p:nvPr userDrawn="1"/>
        </p:nvSpPr>
        <p:spPr>
          <a:xfrm>
            <a:off x="233631" y="7142324"/>
            <a:ext cx="6820738" cy="31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08386B">
                    <a:alpha val="40190"/>
                  </a:srgbClr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rPr lang="ko-KR" altLang="en-US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한국컴퓨터정보학회 하계학술대회</a:t>
            </a:r>
            <a:r>
              <a:rPr lang="en-US" altLang="ko-KR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, 2023. 7. 14</a:t>
            </a:r>
          </a:p>
        </p:txBody>
      </p:sp>
      <p:sp>
        <p:nvSpPr>
          <p:cNvPr id="2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14945" y="1778041"/>
            <a:ext cx="9326010" cy="4738641"/>
          </a:xfrm>
          <a:prstGeom prst="rect">
            <a:avLst/>
          </a:prstGeom>
        </p:spPr>
        <p:txBody>
          <a:bodyPr>
            <a:normAutofit/>
          </a:bodyPr>
          <a:lstStyle>
            <a:lvl1pPr marL="323850" indent="-323850">
              <a:lnSpc>
                <a:spcPct val="150000"/>
              </a:lnSpc>
              <a:buFont typeface="+mj-lt"/>
              <a:buAutoNum type="arabicPeriod"/>
              <a:tabLst/>
              <a:defRPr kumimoji="0" sz="2000" b="1" i="0" u="none" strike="noStrike" cap="none" spc="-79" normalizeH="0" baseline="0" dirty="0">
                <a:ln>
                  <a:noFill/>
                </a:ln>
                <a:solidFill>
                  <a:srgbClr val="052C56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Bold"/>
                <a:sym typeface="나눔스퀘어OTF Bold"/>
              </a:defRPr>
            </a:lvl1pPr>
            <a:lvl2pPr>
              <a:lnSpc>
                <a:spcPct val="150000"/>
              </a:lnSpc>
              <a:defRPr kumimoji="0" sz="2000" b="1" i="0" u="none" strike="noStrike" cap="none" spc="-79" normalizeH="0" baseline="0" dirty="0">
                <a:ln>
                  <a:noFill/>
                </a:ln>
                <a:solidFill>
                  <a:srgbClr val="052C56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Bold"/>
                <a:sym typeface="나눔스퀘어OTF Bold"/>
              </a:defRPr>
            </a:lvl2pPr>
            <a:lvl3pPr>
              <a:lnSpc>
                <a:spcPct val="150000"/>
              </a:lnSpc>
              <a:defRPr kumimoji="0" sz="2000" b="1" i="0" u="none" strike="noStrike" cap="none" spc="-79" normalizeH="0" baseline="0" dirty="0">
                <a:ln>
                  <a:noFill/>
                </a:ln>
                <a:solidFill>
                  <a:srgbClr val="052C56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Bold"/>
                <a:sym typeface="나눔스퀘어OTF Bold"/>
              </a:defRPr>
            </a:lvl3pPr>
            <a:lvl4pPr>
              <a:lnSpc>
                <a:spcPct val="150000"/>
              </a:lnSpc>
              <a:defRPr kumimoji="0" sz="2000" b="1" i="0" u="none" strike="noStrike" cap="none" spc="-79" normalizeH="0" baseline="0" dirty="0">
                <a:ln>
                  <a:noFill/>
                </a:ln>
                <a:solidFill>
                  <a:srgbClr val="052C56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Bold"/>
                <a:sym typeface="나눔스퀘어OTF Bold"/>
              </a:defRPr>
            </a:lvl4pPr>
            <a:lvl5pPr>
              <a:lnSpc>
                <a:spcPct val="150000"/>
              </a:lnSpc>
              <a:defRPr kumimoji="0" sz="2000" b="1" i="0" u="none" strike="noStrike" cap="none" spc="-79" normalizeH="0" baseline="0" dirty="0">
                <a:ln>
                  <a:noFill/>
                </a:ln>
                <a:solidFill>
                  <a:srgbClr val="052C56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Bold"/>
                <a:sym typeface="나눔스퀘어OTF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1" name="제목 텍스트"/>
          <p:cNvSpPr txBox="1">
            <a:spLocks noGrp="1"/>
          </p:cNvSpPr>
          <p:nvPr>
            <p:ph type="title" hasCustomPrompt="1"/>
          </p:nvPr>
        </p:nvSpPr>
        <p:spPr>
          <a:xfrm>
            <a:off x="433448" y="636104"/>
            <a:ext cx="9720759" cy="6423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kumimoji="0" sz="3300" b="1" i="0" u="none" strike="noStrike" cap="none" spc="300" normalizeH="0" baseline="0" dirty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나눔스퀘어OTF ExtraBold"/>
                <a:sym typeface="나눔스퀘어OTF ExtraBold"/>
              </a:defRPr>
            </a:lvl1pPr>
          </a:lstStyle>
          <a:p>
            <a:r>
              <a:rPr lang="en-US" dirty="0"/>
              <a:t>CONTENTS</a:t>
            </a:r>
            <a:endParaRPr dirty="0"/>
          </a:p>
        </p:txBody>
      </p:sp>
      <p:sp>
        <p:nvSpPr>
          <p:cNvPr id="11" name="슬라이드 번호">
            <a:extLst>
              <a:ext uri="{FF2B5EF4-FFF2-40B4-BE49-F238E27FC236}">
                <a16:creationId xmlns:a16="http://schemas.microsoft.com/office/drawing/2014/main" id="{E868C81B-A545-4B48-949F-64D251CF11C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836150" y="7127928"/>
            <a:ext cx="756487" cy="305361"/>
          </a:xfrm>
          <a:prstGeom prst="rect">
            <a:avLst/>
          </a:prstGeom>
        </p:spPr>
        <p:txBody>
          <a:bodyPr/>
          <a:lstStyle>
            <a:lvl1pPr algn="r">
              <a:defRPr kumimoji="0" sz="1300" b="0" i="0" u="none" strike="noStrike" cap="none" spc="0" normalizeH="0" baseline="0">
                <a:ln>
                  <a:noFill/>
                </a:ln>
                <a:solidFill>
                  <a:schemeClr val="bg1">
                    <a:alpha val="64802"/>
                  </a:schemeClr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971879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이미지" descr="이미지">
            <a:extLst>
              <a:ext uri="{FF2B5EF4-FFF2-40B4-BE49-F238E27FC236}">
                <a16:creationId xmlns:a16="http://schemas.microsoft.com/office/drawing/2014/main" id="{CDC7F64F-D32B-9F4D-A94F-41AEB8AFD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" y="-2"/>
            <a:ext cx="10680700" cy="75565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DD9468-0B42-9A40-BFF9-B98D8CE07D5B}"/>
              </a:ext>
            </a:extLst>
          </p:cNvPr>
          <p:cNvSpPr txBox="1"/>
          <p:nvPr userDrawn="1"/>
        </p:nvSpPr>
        <p:spPr>
          <a:xfrm>
            <a:off x="233631" y="7142324"/>
            <a:ext cx="6820738" cy="31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08386B">
                    <a:alpha val="40190"/>
                  </a:srgbClr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 lang="en-US" altLang="ko-KR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사각형">
            <a:extLst>
              <a:ext uri="{FF2B5EF4-FFF2-40B4-BE49-F238E27FC236}">
                <a16:creationId xmlns:a16="http://schemas.microsoft.com/office/drawing/2014/main" id="{DBDAF122-CA17-FC4B-B8FF-E71040C82B7F}"/>
              </a:ext>
            </a:extLst>
          </p:cNvPr>
          <p:cNvSpPr/>
          <p:nvPr userDrawn="1"/>
        </p:nvSpPr>
        <p:spPr>
          <a:xfrm>
            <a:off x="488950" y="1739900"/>
            <a:ext cx="97922" cy="97922"/>
          </a:xfrm>
          <a:prstGeom prst="rect">
            <a:avLst/>
          </a:prstGeom>
          <a:solidFill>
            <a:srgbClr val="298AE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521437">
              <a:lnSpc>
                <a:spcPct val="100000"/>
              </a:lnSpc>
              <a:spcBef>
                <a:spcPts val="0"/>
              </a:spcBef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 i="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9" name="제목 텍스트"/>
          <p:cNvSpPr txBox="1">
            <a:spLocks noGrp="1"/>
          </p:cNvSpPr>
          <p:nvPr>
            <p:ph type="title" hasCustomPrompt="1"/>
          </p:nvPr>
        </p:nvSpPr>
        <p:spPr>
          <a:xfrm>
            <a:off x="369950" y="302863"/>
            <a:ext cx="9784258" cy="109832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kumimoji="0" sz="3800" b="1" i="0" u="none" strike="noStrike" cap="none" spc="-200" normalizeH="0" baseline="0" dirty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Bold"/>
                <a:sym typeface="나눔스퀘어OTF Bold"/>
              </a:defRPr>
            </a:lvl1pPr>
          </a:lstStyle>
          <a:p>
            <a:r>
              <a:rPr lang="ko-KR" altLang="en-US" dirty="0"/>
              <a:t>제목 텍스트</a:t>
            </a:r>
            <a:endParaRPr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CB12CE1-24BF-6F4F-B551-CC19B7328B9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89025" y="1824138"/>
            <a:ext cx="9620188" cy="49179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buNone/>
              <a:defRPr kumimoji="0" lang="ko-KR" altLang="en-US" sz="2300" b="1" i="0" u="none" strike="noStrike" cap="none" spc="-100" normalizeH="0" baseline="0" dirty="0">
                <a:ln>
                  <a:noFill/>
                </a:ln>
                <a:solidFill>
                  <a:srgbClr val="2A8AE2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Bold"/>
                <a:sym typeface="나눔스퀘어OTF Bold"/>
              </a:defRPr>
            </a:lvl1pPr>
            <a:lvl2pPr marL="180000" indent="-180000">
              <a:spcBef>
                <a:spcPts val="1000"/>
              </a:spcBef>
              <a:buFont typeface="Wingdings" pitchFamily="2" charset="2"/>
              <a:buChar char="§"/>
              <a:defRPr sz="1800" b="1" i="0" spc="-100" baseline="0">
                <a:solidFill>
                  <a:srgbClr val="48688E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2pPr>
            <a:lvl3pPr marL="540000" indent="-180000">
              <a:spcBef>
                <a:spcPts val="1000"/>
              </a:spcBef>
              <a:defRPr sz="1800" b="0" i="0" spc="-100" baseline="0">
                <a:solidFill>
                  <a:srgbClr val="48688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3pPr>
            <a:lvl4pPr marL="1080000" indent="-180000">
              <a:spcBef>
                <a:spcPts val="1000"/>
              </a:spcBef>
              <a:defRPr sz="1800" b="0" i="0" spc="-100" baseline="0">
                <a:solidFill>
                  <a:srgbClr val="48688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4pPr>
            <a:lvl5pPr marL="1620000" indent="-180000">
              <a:spcBef>
                <a:spcPts val="1000"/>
              </a:spcBef>
              <a:defRPr sz="1800" b="0" i="0" spc="-100" baseline="0">
                <a:solidFill>
                  <a:srgbClr val="48688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슬라이드 번호">
            <a:extLst>
              <a:ext uri="{FF2B5EF4-FFF2-40B4-BE49-F238E27FC236}">
                <a16:creationId xmlns:a16="http://schemas.microsoft.com/office/drawing/2014/main" id="{8EF37F1B-3688-C044-A5B4-4B9E02DDEE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286875" y="7127928"/>
            <a:ext cx="978737" cy="305361"/>
          </a:xfrm>
          <a:prstGeom prst="rect">
            <a:avLst/>
          </a:prstGeom>
        </p:spPr>
        <p:txBody>
          <a:bodyPr/>
          <a:lstStyle>
            <a:lvl1pPr algn="r"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>
                    <a:alpha val="64802"/>
                  </a:srgbClr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슬라이드 번호">
            <a:extLst>
              <a:ext uri="{FF2B5EF4-FFF2-40B4-BE49-F238E27FC236}">
                <a16:creationId xmlns:a16="http://schemas.microsoft.com/office/drawing/2014/main" id="{67CFBFBA-9E36-6935-A010-A194465487EB}"/>
              </a:ext>
            </a:extLst>
          </p:cNvPr>
          <p:cNvSpPr txBox="1">
            <a:spLocks/>
          </p:cNvSpPr>
          <p:nvPr userDrawn="1"/>
        </p:nvSpPr>
        <p:spPr>
          <a:xfrm>
            <a:off x="9672369" y="7127647"/>
            <a:ext cx="978737" cy="305361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>
                    <a:alpha val="64802"/>
                  </a:srgbClr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Regular"/>
                <a:sym typeface="나눔스퀘어OTF Regular"/>
              </a:defRPr>
            </a:lvl1pPr>
            <a:lvl2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US" dirty="0"/>
              <a:t>/ </a:t>
            </a:r>
            <a:r>
              <a:rPr lang="en-US" spc="-100" baseline="0" dirty="0"/>
              <a:t> </a:t>
            </a:r>
            <a:r>
              <a:rPr lang="en-US" altLang="ko-KR" spc="-100" baseline="0" dirty="0"/>
              <a:t>30</a:t>
            </a:r>
            <a:endParaRPr lang="x-none" spc="-100" baseline="0" dirty="0"/>
          </a:p>
        </p:txBody>
      </p:sp>
    </p:spTree>
    <p:extLst>
      <p:ext uri="{BB962C8B-B14F-4D97-AF65-F5344CB8AC3E}">
        <p14:creationId xmlns:p14="http://schemas.microsoft.com/office/powerpoint/2010/main" val="12374349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D4B3E6E4-34FB-7B43-B8CD-7DABE027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50" y="302862"/>
            <a:ext cx="9784256" cy="1098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EC67D2-B4D7-FB4A-BB5C-FD505344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72" y="1837822"/>
            <a:ext cx="9620188" cy="490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21" name="슬라이드 번호">
            <a:extLst>
              <a:ext uri="{FF2B5EF4-FFF2-40B4-BE49-F238E27FC236}">
                <a16:creationId xmlns:a16="http://schemas.microsoft.com/office/drawing/2014/main" id="{3D2DE686-F5FA-A94A-8B1C-48B6BF54E6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836150" y="7127928"/>
            <a:ext cx="756487" cy="305361"/>
          </a:xfrm>
          <a:prstGeom prst="rect">
            <a:avLst/>
          </a:prstGeom>
        </p:spPr>
        <p:txBody>
          <a:bodyPr/>
          <a:lstStyle>
            <a:lvl1pPr algn="r">
              <a:defRPr kumimoji="0" sz="1300" b="0" i="0" u="none" strike="noStrike" cap="none" spc="0" normalizeH="0" baseline="0">
                <a:ln>
                  <a:noFill/>
                </a:ln>
                <a:solidFill>
                  <a:srgbClr val="08386B">
                    <a:alpha val="64802"/>
                  </a:srgbClr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rPr lang="x-none" smtClean="0"/>
              <a:pPr/>
              <a:t>‹#›</a:t>
            </a:fld>
            <a:endParaRPr 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04" r:id="rId2"/>
    <p:sldLayoutId id="2147483702" r:id="rId3"/>
  </p:sldLayoutIdLst>
  <p:transition spd="med"/>
  <p:hf hdr="0" ftr="0" dt="0"/>
  <p:txStyles>
    <p:titleStyle>
      <a:lvl1pPr marL="0" marR="0" indent="0" algn="l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-200" baseline="0">
          <a:solidFill>
            <a:srgbClr val="07386A"/>
          </a:solidFill>
          <a:uFillTx/>
          <a:latin typeface="NanumSquare Bold" panose="020B0600000101010101" pitchFamily="34" charset="-127"/>
          <a:ea typeface="NanumSquare Bold" panose="020B0600000101010101" pitchFamily="34" charset="-127"/>
          <a:cs typeface="+mn-cs"/>
          <a:sym typeface="나눔고딕 Light"/>
        </a:defRPr>
      </a:lvl1pPr>
      <a:lvl2pPr marL="0" marR="0" indent="0" algn="l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 Light"/>
        </a:defRPr>
      </a:lvl2pPr>
      <a:lvl3pPr marL="0" marR="0" indent="0" algn="l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 Light"/>
        </a:defRPr>
      </a:lvl3pPr>
      <a:lvl4pPr marL="0" marR="0" indent="0" algn="l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 Light"/>
        </a:defRPr>
      </a:lvl4pPr>
      <a:lvl5pPr marL="0" marR="0" indent="0" algn="l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 Light"/>
        </a:defRPr>
      </a:lvl5pPr>
      <a:lvl6pPr marL="0" marR="0" indent="0" algn="l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 Light"/>
        </a:defRPr>
      </a:lvl6pPr>
      <a:lvl7pPr marL="0" marR="0" indent="0" algn="l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 Light"/>
        </a:defRPr>
      </a:lvl7pPr>
      <a:lvl8pPr marL="0" marR="0" indent="0" algn="l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 Light"/>
        </a:defRPr>
      </a:lvl8pPr>
      <a:lvl9pPr marL="0" marR="0" indent="0" algn="l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 Light"/>
        </a:defRPr>
      </a:lvl9pPr>
    </p:titleStyle>
    <p:bodyStyle>
      <a:lvl1pPr marL="0" marR="0" indent="0" algn="l" defTabSz="52143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None/>
        <a:tabLst/>
        <a:defRPr kumimoji="0" lang="en-US" altLang="en-US" sz="2300" b="1" i="0" u="none" strike="noStrike" cap="none" spc="-100" normalizeH="0" baseline="0" dirty="0" smtClean="0">
          <a:ln>
            <a:noFill/>
          </a:ln>
          <a:solidFill>
            <a:srgbClr val="2A8AE2"/>
          </a:solidFill>
          <a:effectLst/>
          <a:uFillTx/>
          <a:latin typeface="NanumSquare Bold" panose="020B0600000101010101" pitchFamily="34" charset="-127"/>
          <a:ea typeface="NanumSquare Bold" panose="020B0600000101010101" pitchFamily="34" charset="-127"/>
          <a:cs typeface="나눔스퀘어OTF Bold"/>
          <a:sym typeface="나눔스퀘어OTF Bold"/>
        </a:defRPr>
      </a:lvl1pPr>
      <a:lvl2pPr marL="0" marR="0" indent="-180000" algn="l" defTabSz="52143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Wingdings" pitchFamily="2" charset="2"/>
        <a:buChar char="§"/>
        <a:tabLst/>
        <a:defRPr kumimoji="0" lang="en-US" altLang="en-US" sz="1800" b="1" i="0" u="none" strike="noStrike" cap="none" spc="-100" normalizeH="0" baseline="0" dirty="0" smtClean="0">
          <a:ln>
            <a:noFill/>
          </a:ln>
          <a:solidFill>
            <a:srgbClr val="48688E"/>
          </a:solidFill>
          <a:effectLst/>
          <a:uFillTx/>
          <a:latin typeface="NanumSquare ExtraBold" panose="020B0600000101010101" pitchFamily="34" charset="-127"/>
          <a:ea typeface="NanumSquare ExtraBold" panose="020B0600000101010101" pitchFamily="34" charset="-127"/>
          <a:cs typeface="나눔스퀘어OTF Bold"/>
          <a:sym typeface="나눔스퀘어OTF Bold"/>
        </a:defRPr>
      </a:lvl2pPr>
      <a:lvl3pPr marL="540000" marR="0" indent="-180000" algn="l" defTabSz="52143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kumimoji="0" lang="en-US" altLang="en-US" sz="1800" b="0" i="0" u="none" strike="noStrike" cap="none" spc="-100" normalizeH="0" baseline="0" dirty="0" smtClean="0">
          <a:ln>
            <a:noFill/>
          </a:ln>
          <a:solidFill>
            <a:srgbClr val="48688E"/>
          </a:solidFill>
          <a:effectLst/>
          <a:uFillTx/>
          <a:latin typeface="NanumSquare Light" panose="020B0600000101010101" pitchFamily="34" charset="-127"/>
          <a:ea typeface="NanumSquare Light" panose="020B0600000101010101" pitchFamily="34" charset="-127"/>
          <a:cs typeface="나눔스퀘어OTF Bold"/>
          <a:sym typeface="나눔스퀘어OTF Bold"/>
        </a:defRPr>
      </a:lvl3pPr>
      <a:lvl4pPr marL="1080000" marR="0" indent="-180000" algn="l" defTabSz="52143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kumimoji="0" lang="en-US" altLang="en-US" sz="1800" b="0" i="0" u="none" strike="noStrike" cap="none" spc="-100" normalizeH="0" baseline="0" dirty="0" smtClean="0">
          <a:ln>
            <a:noFill/>
          </a:ln>
          <a:solidFill>
            <a:srgbClr val="48688E"/>
          </a:solidFill>
          <a:effectLst/>
          <a:uFillTx/>
          <a:latin typeface="NanumSquare Light" panose="020B0600000101010101" pitchFamily="34" charset="-127"/>
          <a:ea typeface="NanumSquare Light" panose="020B0600000101010101" pitchFamily="34" charset="-127"/>
          <a:cs typeface="나눔스퀘어OTF Bold"/>
          <a:sym typeface="나눔스퀘어OTF Bold"/>
        </a:defRPr>
      </a:lvl4pPr>
      <a:lvl5pPr marL="1620000" marR="0" indent="-180000" algn="l" defTabSz="52143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kumimoji="0" lang="x-none" altLang="en-US" sz="1800" b="0" i="0" u="none" strike="noStrike" cap="none" spc="-100" normalizeH="0" baseline="0" dirty="0">
          <a:ln>
            <a:noFill/>
          </a:ln>
          <a:solidFill>
            <a:srgbClr val="48688E"/>
          </a:solidFill>
          <a:effectLst/>
          <a:uFillTx/>
          <a:latin typeface="NanumSquare Light" panose="020B0600000101010101" pitchFamily="34" charset="-127"/>
          <a:ea typeface="NanumSquare Light" panose="020B0600000101010101" pitchFamily="34" charset="-127"/>
          <a:cs typeface="나눔스퀘어OTF Bold"/>
          <a:sym typeface="나눔스퀘어OTF Bold"/>
        </a:defRPr>
      </a:lvl5pPr>
      <a:lvl6pPr marL="2811222" marR="0" indent="-204040" algn="l" defTabSz="52143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rgbClr val="4D96C5"/>
          </a:solidFill>
          <a:uFillTx/>
          <a:latin typeface="NanumSquareRound Bold"/>
          <a:ea typeface="NanumSquareRound Bold"/>
          <a:cs typeface="NanumSquareRound Bold"/>
          <a:sym typeface="NanumSquareRound Bold"/>
        </a:defRPr>
      </a:lvl6pPr>
      <a:lvl7pPr marL="3332660" marR="0" indent="-204040" algn="l" defTabSz="52143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rgbClr val="4D96C5"/>
          </a:solidFill>
          <a:uFillTx/>
          <a:latin typeface="NanumSquareRound Bold"/>
          <a:ea typeface="NanumSquareRound Bold"/>
          <a:cs typeface="NanumSquareRound Bold"/>
          <a:sym typeface="NanumSquareRound Bold"/>
        </a:defRPr>
      </a:lvl7pPr>
      <a:lvl8pPr marL="3854096" marR="0" indent="-204039" algn="l" defTabSz="52143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rgbClr val="4D96C5"/>
          </a:solidFill>
          <a:uFillTx/>
          <a:latin typeface="NanumSquareRound Bold"/>
          <a:ea typeface="NanumSquareRound Bold"/>
          <a:cs typeface="NanumSquareRound Bold"/>
          <a:sym typeface="NanumSquareRound Bold"/>
        </a:defRPr>
      </a:lvl8pPr>
      <a:lvl9pPr marL="4375532" marR="0" indent="-204039" algn="l" defTabSz="52143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rgbClr val="4D96C5"/>
          </a:solidFill>
          <a:uFillTx/>
          <a:latin typeface="NanumSquareRound Bold"/>
          <a:ea typeface="NanumSquareRound Bold"/>
          <a:cs typeface="NanumSquareRound Bold"/>
          <a:sym typeface="NanumSquareRound Bold"/>
        </a:defRPr>
      </a:lvl9pPr>
    </p:bodyStyle>
    <p:otherStyle>
      <a:lvl1pPr marL="0" marR="0" indent="0" algn="r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anumSquareRound Regular"/>
        </a:defRPr>
      </a:lvl1pPr>
      <a:lvl2pPr marL="0" marR="0" indent="0" algn="r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anumSquareRound Regular"/>
        </a:defRPr>
      </a:lvl2pPr>
      <a:lvl3pPr marL="0" marR="0" indent="0" algn="r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anumSquareRound Regular"/>
        </a:defRPr>
      </a:lvl3pPr>
      <a:lvl4pPr marL="0" marR="0" indent="0" algn="r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anumSquareRound Regular"/>
        </a:defRPr>
      </a:lvl4pPr>
      <a:lvl5pPr marL="0" marR="0" indent="0" algn="r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anumSquareRound Regular"/>
        </a:defRPr>
      </a:lvl5pPr>
      <a:lvl6pPr marL="0" marR="0" indent="0" algn="r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anumSquareRound Regular"/>
        </a:defRPr>
      </a:lvl6pPr>
      <a:lvl7pPr marL="0" marR="0" indent="0" algn="r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anumSquareRound Regular"/>
        </a:defRPr>
      </a:lvl7pPr>
      <a:lvl8pPr marL="0" marR="0" indent="0" algn="r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anumSquareRound Regular"/>
        </a:defRPr>
      </a:lvl8pPr>
      <a:lvl9pPr marL="0" marR="0" indent="0" algn="r" defTabSz="521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anumSquareRound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7928802" y="5153024"/>
            <a:ext cx="2574482" cy="991293"/>
          </a:xfrm>
        </p:spPr>
        <p:txBody>
          <a:bodyPr/>
          <a:lstStyle/>
          <a:p>
            <a:pPr lvl="0">
              <a:defRPr/>
            </a:pP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인공지능전공 김명훈</a:t>
            </a:r>
          </a:p>
          <a:p>
            <a:pPr lvl="0">
              <a:defRPr/>
            </a:pP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인공지능전공 </a:t>
            </a:r>
            <a:r>
              <a:rPr lang="ko-KR" alt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최현나</a:t>
            </a:r>
            <a:endParaRPr lang="en-US" altLang="ko-K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0">
              <a:defRPr/>
            </a:pP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수학과 </a:t>
            </a:r>
            <a:r>
              <a:rPr lang="ko-KR" alt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현은솔</a:t>
            </a:r>
            <a:endParaRPr lang="en-US" altLang="ko-K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DC1F0F-E6BA-F6B4-8F58-B4F3E8F8A1D2}"/>
              </a:ext>
            </a:extLst>
          </p:cNvPr>
          <p:cNvSpPr/>
          <p:nvPr/>
        </p:nvSpPr>
        <p:spPr>
          <a:xfrm>
            <a:off x="365760" y="548640"/>
            <a:ext cx="2245360" cy="467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2835F97-A0F8-8AF4-104F-2E00A637DA41}"/>
              </a:ext>
            </a:extLst>
          </p:cNvPr>
          <p:cNvSpPr txBox="1">
            <a:spLocks/>
          </p:cNvSpPr>
          <p:nvPr/>
        </p:nvSpPr>
        <p:spPr>
          <a:xfrm>
            <a:off x="4657726" y="4011235"/>
            <a:ext cx="5882196" cy="991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r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4000" b="0" i="0" u="none" strike="noStrike" cap="none" spc="-8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Regular"/>
                <a:sym typeface="나눔스퀘어OTF Regular"/>
              </a:defRPr>
            </a:lvl1pPr>
            <a:lvl2pPr marL="0" marR="0" indent="0" algn="l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en-US" sz="2300" b="1" i="0" u="none" strike="noStrike" cap="none" spc="-10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2pPr>
            <a:lvl3pPr marL="0" marR="0" indent="0" algn="l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en-US" sz="2300" b="0" i="0" u="none" strike="noStrike" cap="none" spc="-10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3pPr>
            <a:lvl4pPr marL="0" marR="0" indent="0" algn="l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en-US" sz="2300" b="0" i="0" u="none" strike="noStrike" cap="none" spc="-10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4pPr>
            <a:lvl5pPr marL="0" marR="0" indent="0" algn="l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x-none" altLang="en-US" sz="2300" b="0" i="0" u="none" strike="noStrike" cap="none" spc="-10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5pPr>
            <a:lvl6pPr marL="2811222" marR="0" indent="-204040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6pPr>
            <a:lvl7pPr marL="3332660" marR="0" indent="-204040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7pPr>
            <a:lvl8pPr marL="3854096" marR="0" indent="-204039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8pPr>
            <a:lvl9pPr marL="4375532" marR="0" indent="-204039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9pPr>
          </a:lstStyle>
          <a:p>
            <a:pPr hangingPunct="1">
              <a:defRPr/>
            </a:pPr>
            <a:endParaRPr lang="en-US" altLang="ko-KR" sz="2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0B69066-4428-C04C-889D-14555EDC30C6}"/>
              </a:ext>
            </a:extLst>
          </p:cNvPr>
          <p:cNvSpPr txBox="1">
            <a:spLocks/>
          </p:cNvSpPr>
          <p:nvPr/>
        </p:nvSpPr>
        <p:spPr>
          <a:xfrm>
            <a:off x="2377440" y="4161731"/>
            <a:ext cx="8162482" cy="991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r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4000" b="0" i="0" u="none" strike="noStrike" cap="none" spc="-8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Regular"/>
                <a:sym typeface="나눔스퀘어OTF Regular"/>
              </a:defRPr>
            </a:lvl1pPr>
            <a:lvl2pPr marL="0" marR="0" indent="0" algn="l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en-US" sz="2300" b="1" i="0" u="none" strike="noStrike" cap="none" spc="-10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2pPr>
            <a:lvl3pPr marL="0" marR="0" indent="0" algn="l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en-US" sz="2300" b="0" i="0" u="none" strike="noStrike" cap="none" spc="-10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3pPr>
            <a:lvl4pPr marL="0" marR="0" indent="0" algn="l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en-US" sz="2300" b="0" i="0" u="none" strike="noStrike" cap="none" spc="-10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4pPr>
            <a:lvl5pPr marL="0" marR="0" indent="0" algn="l" defTabSz="52143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x-none" altLang="en-US" sz="2300" b="0" i="0" u="none" strike="noStrike" cap="none" spc="-10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5pPr>
            <a:lvl6pPr marL="2811222" marR="0" indent="-204040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6pPr>
            <a:lvl7pPr marL="3332660" marR="0" indent="-204040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7pPr>
            <a:lvl8pPr marL="3854096" marR="0" indent="-204039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8pPr>
            <a:lvl9pPr marL="4375532" marR="0" indent="-204039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9pPr>
          </a:lstStyle>
          <a:p>
            <a:pPr hangingPunct="1">
              <a:defRPr/>
            </a:pPr>
            <a:r>
              <a:rPr lang="en-US" altLang="ko-KR" b="1" dirty="0"/>
              <a:t>Random Forest Classifier</a:t>
            </a:r>
            <a:r>
              <a:rPr lang="ko-KR" altLang="en-US" dirty="0"/>
              <a:t>을 활용한 </a:t>
            </a:r>
            <a:endParaRPr lang="en-US" altLang="ko-KR" dirty="0"/>
          </a:p>
          <a:p>
            <a:pPr hangingPunct="1">
              <a:defRPr/>
            </a:pPr>
            <a:r>
              <a:rPr lang="ko-KR" altLang="en-US" b="1" dirty="0"/>
              <a:t>주가예측 모델</a:t>
            </a:r>
            <a:r>
              <a:rPr lang="en-US" altLang="ko-KR" b="1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7804-9C4E-4EFC-F41F-AB93A4EA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유의미한 </a:t>
            </a:r>
            <a:r>
              <a:rPr lang="en-US" altLang="ko-KR" dirty="0"/>
              <a:t>Feature </a:t>
            </a:r>
            <a:r>
              <a:rPr lang="ko-KR" altLang="en-US" dirty="0"/>
              <a:t>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34BF4-38A6-9C44-FD20-9B1A7345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10</a:t>
            </a:fld>
            <a:endParaRPr lang="x-non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95EF84-75F8-E102-93F6-FFEAF7F7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25" y="1401192"/>
            <a:ext cx="1068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4537728">
            <a:extLst>
              <a:ext uri="{FF2B5EF4-FFF2-40B4-BE49-F238E27FC236}">
                <a16:creationId xmlns:a16="http://schemas.microsoft.com/office/drawing/2014/main" id="{49CD064B-4231-8B14-5AEC-5888336E9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79" y="1993327"/>
            <a:ext cx="4519592" cy="224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E788E86-5213-A4FA-7F39-FAD33728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25" y="4368800"/>
            <a:ext cx="1068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94541256">
            <a:extLst>
              <a:ext uri="{FF2B5EF4-FFF2-40B4-BE49-F238E27FC236}">
                <a16:creationId xmlns:a16="http://schemas.microsoft.com/office/drawing/2014/main" id="{BD22A3FE-1306-3034-C2B6-E1AFCA7A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5" y="4368799"/>
            <a:ext cx="4519592" cy="224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394539888">
            <a:extLst>
              <a:ext uri="{FF2B5EF4-FFF2-40B4-BE49-F238E27FC236}">
                <a16:creationId xmlns:a16="http://schemas.microsoft.com/office/drawing/2014/main" id="{19636F1C-0D20-A09F-81A3-EDD23E22F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5" y="1992520"/>
            <a:ext cx="4519045" cy="22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B24B3D5D-D75B-4628-7AD2-19D28628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16" y="3742337"/>
            <a:ext cx="16142702" cy="7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94540896">
            <a:extLst>
              <a:ext uri="{FF2B5EF4-FFF2-40B4-BE49-F238E27FC236}">
                <a16:creationId xmlns:a16="http://schemas.microsoft.com/office/drawing/2014/main" id="{0A12C877-C872-3669-C096-19FDAAB7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79" y="4386863"/>
            <a:ext cx="4519024" cy="22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DA6BEB-EE8A-9531-949C-3FCC826FE8C7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387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0FB1-597F-2450-647A-799C9BE9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유의미한 </a:t>
            </a:r>
            <a:r>
              <a:rPr lang="en-US" altLang="ko-KR" dirty="0"/>
              <a:t>Feature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90F5C-A2DE-D564-2CF1-C983A08BE5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일 이동평균과 </a:t>
            </a:r>
            <a:r>
              <a:rPr lang="en-US" altLang="ko-KR" sz="2400" dirty="0"/>
              <a:t>20</a:t>
            </a:r>
            <a:r>
              <a:rPr lang="ko-KR" altLang="en-US" sz="2400" dirty="0"/>
              <a:t>일 이동평균</a:t>
            </a:r>
            <a:endParaRPr lang="en-US" altLang="ko-KR" sz="2400" dirty="0"/>
          </a:p>
          <a:p>
            <a:r>
              <a:rPr lang="ko-KR" altLang="en-US" sz="2000" b="0" dirty="0"/>
              <a:t>주가의 움직임은 각 일자별로 독립적인 것이 아닌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이전 일자의 움직임에 영향을 받음</a:t>
            </a:r>
            <a:r>
              <a:rPr lang="en-US" altLang="ko-KR" sz="2000" b="0" dirty="0"/>
              <a:t>.</a:t>
            </a:r>
          </a:p>
          <a:p>
            <a:r>
              <a:rPr lang="ko-KR" altLang="en-US" sz="2000" b="0" dirty="0"/>
              <a:t>각 일자의 주가 변동률을 독립적으로 예측하는 기존 모델의 문제점을 해결하기 위함</a:t>
            </a:r>
            <a:endParaRPr lang="en-US" altLang="ko-KR" sz="2000" b="0" dirty="0"/>
          </a:p>
          <a:p>
            <a:endParaRPr lang="en-US" altLang="ko-KR" sz="1000" b="0" dirty="0"/>
          </a:p>
          <a:p>
            <a:r>
              <a:rPr lang="en-US" altLang="ko-KR" sz="2000" b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일정기간의 데이터를 묶어서 예측하기 위해 </a:t>
            </a:r>
            <a:r>
              <a:rPr lang="en-US" altLang="ko-KR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일간의 이동평균을 </a:t>
            </a:r>
            <a:r>
              <a:rPr lang="en-US" altLang="ko-KR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Feature</a:t>
            </a:r>
            <a:r>
              <a:rPr lang="ko-KR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로 추가</a:t>
            </a:r>
            <a:endParaRPr lang="en-US" altLang="ko-KR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US" altLang="ko-KR" sz="1000" b="0" dirty="0"/>
          </a:p>
          <a:p>
            <a:r>
              <a:rPr lang="en-US" altLang="ko-KR" sz="2000" b="0" dirty="0">
                <a:solidFill>
                  <a:schemeClr val="tx1"/>
                </a:solidFill>
              </a:rPr>
              <a:t>5</a:t>
            </a:r>
            <a:r>
              <a:rPr lang="ko-KR" altLang="en-US" sz="2000" b="0" dirty="0">
                <a:solidFill>
                  <a:schemeClr val="tx1"/>
                </a:solidFill>
              </a:rPr>
              <a:t>일간의 주가를 평균으로 하여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>
                <a:solidFill>
                  <a:schemeClr val="tx1"/>
                </a:solidFill>
              </a:rPr>
              <a:t>그 일자의 주가변동 경향을 나타내고</a:t>
            </a:r>
            <a:r>
              <a:rPr lang="en-US" altLang="ko-KR" sz="2000" b="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2000" b="0" dirty="0">
                <a:solidFill>
                  <a:schemeClr val="tx1"/>
                </a:solidFill>
              </a:rPr>
              <a:t>이를 통해 주가의 단기 상승률을 보다 정확하게 예측함</a:t>
            </a:r>
            <a:r>
              <a:rPr lang="en-US" altLang="ko-KR" sz="20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7468B-FC13-0491-E548-59177AA7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11</a:t>
            </a:fld>
            <a:endParaRPr lang="x-none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26C412-2676-2B09-A26F-1FF0BFCD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5" y="5489234"/>
            <a:ext cx="5418290" cy="89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BDD4E-0CDA-02F8-D990-8F7203BDB3C5}"/>
              </a:ext>
            </a:extLst>
          </p:cNvPr>
          <p:cNvSpPr txBox="1"/>
          <p:nvPr/>
        </p:nvSpPr>
        <p:spPr>
          <a:xfrm>
            <a:off x="1117112" y="5626665"/>
            <a:ext cx="610088" cy="325120"/>
          </a:xfrm>
          <a:prstGeom prst="rect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57D16-617B-CB23-575C-29FBDBEDD5FF}"/>
              </a:ext>
            </a:extLst>
          </p:cNvPr>
          <p:cNvSpPr txBox="1"/>
          <p:nvPr/>
        </p:nvSpPr>
        <p:spPr>
          <a:xfrm>
            <a:off x="1167424" y="6072940"/>
            <a:ext cx="610088" cy="325120"/>
          </a:xfrm>
          <a:prstGeom prst="rect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BA79E7-1FA0-DF8D-5A61-69B9788649CF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2167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0129F-BBF3-0198-45F7-8D6B984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알고리즘 실행 결과</a:t>
            </a:r>
          </a:p>
        </p:txBody>
      </p:sp>
      <p:pic>
        <p:nvPicPr>
          <p:cNvPr id="7" name="내용 개체 틀 6" descr="스크린샷, 텍스트, 도표, 다채로움이(가) 표시된 사진&#10;&#10;자동 생성된 설명">
            <a:extLst>
              <a:ext uri="{FF2B5EF4-FFF2-40B4-BE49-F238E27FC236}">
                <a16:creationId xmlns:a16="http://schemas.microsoft.com/office/drawing/2014/main" id="{4D1185FB-84D8-D25B-8B24-7C633CB8EF9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0" y="2112321"/>
            <a:ext cx="6761645" cy="431577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68055-13DD-8325-284B-2F2280779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12</a:t>
            </a:fld>
            <a:endParaRPr lang="x-none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FCB8EB-6FAA-031C-7DCE-7CA3C1D7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640" y="2368230"/>
            <a:ext cx="2794440" cy="12757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0369FC-0DB9-10AA-E350-F597F812DF6A}"/>
              </a:ext>
            </a:extLst>
          </p:cNvPr>
          <p:cNvSpPr txBox="1"/>
          <p:nvPr/>
        </p:nvSpPr>
        <p:spPr>
          <a:xfrm>
            <a:off x="7121618" y="4110475"/>
            <a:ext cx="2794440" cy="1877433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r>
              <a:rPr kumimoji="0" lang="en-US" altLang="ko-KR" sz="1300" b="1" i="0" u="none" strike="noStrike" cap="none" spc="0" normalizeH="0" baseline="0" dirty="0"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0 : </a:t>
            </a:r>
            <a:r>
              <a:rPr kumimoji="0" lang="ko-KR" altLang="en-US" sz="1300" b="1" i="0" u="none" strike="noStrike" cap="none" spc="0" normalizeH="0" baseline="0" dirty="0"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주가가 상승하는 상황</a:t>
            </a:r>
            <a:endParaRPr kumimoji="0" lang="en-US" altLang="ko-KR" sz="1300" b="1" i="0" u="none" strike="noStrike" cap="none" spc="0" normalizeH="0" baseline="0" dirty="0">
              <a:solidFill>
                <a:srgbClr val="7030A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r>
              <a:rPr kumimoji="0" lang="en-US" altLang="ko-KR" sz="1300" b="1" i="0" u="none" strike="noStrike" cap="none" spc="0" normalizeH="0" baseline="0" dirty="0">
                <a:solidFill>
                  <a:srgbClr val="389C98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 : </a:t>
            </a:r>
            <a:r>
              <a:rPr kumimoji="0" lang="ko-KR" altLang="en-US" sz="1300" b="1" i="0" u="none" strike="noStrike" cap="none" spc="0" normalizeH="0" baseline="0" dirty="0">
                <a:solidFill>
                  <a:srgbClr val="389C98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거래량과 주가가 함께 하락하는 상황</a:t>
            </a:r>
            <a:endParaRPr kumimoji="0" lang="en-US" altLang="ko-KR" sz="1300" b="1" i="0" u="none" strike="noStrike" cap="none" spc="0" normalizeH="0" baseline="0" dirty="0">
              <a:solidFill>
                <a:srgbClr val="389C98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r>
              <a:rPr kumimoji="0" lang="en-US" altLang="ko-KR" sz="1300" b="1" i="0" u="none" strike="noStrike" cap="none" spc="0" normalizeH="0" baseline="0" dirty="0">
                <a:solidFill>
                  <a:srgbClr val="FDE73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 :</a:t>
            </a:r>
            <a:r>
              <a:rPr kumimoji="0" lang="ko-KR" altLang="en-US" sz="1300" b="1" i="0" u="none" strike="noStrike" cap="none" spc="0" normalizeH="0" baseline="0" dirty="0">
                <a:solidFill>
                  <a:srgbClr val="FDE73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거래량은 높지만 주식 가격은 하락하거나 약한 상승세인 상황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6CB170-7466-FA1C-E455-E4CFFAD0B42B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291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0129F-BBF3-0198-45F7-8D6B984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알고리즘 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68055-13DD-8325-284B-2F2280779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13</a:t>
            </a:fld>
            <a:endParaRPr lang="x-none" dirty="0"/>
          </a:p>
        </p:txBody>
      </p:sp>
      <p:pic>
        <p:nvPicPr>
          <p:cNvPr id="12" name="그림 11" descr="도표, 텍스트, 그래프, 라인이(가) 표시된 사진&#10;&#10;자동 생성된 설명">
            <a:extLst>
              <a:ext uri="{FF2B5EF4-FFF2-40B4-BE49-F238E27FC236}">
                <a16:creationId xmlns:a16="http://schemas.microsoft.com/office/drawing/2014/main" id="{561F0CAC-F337-5E00-354A-86F24E12B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099113"/>
            <a:ext cx="6993838" cy="43621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A79285-A7C1-2F88-7584-C6E8DEF14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0"/>
          <a:stretch/>
        </p:blipFill>
        <p:spPr>
          <a:xfrm>
            <a:off x="7451677" y="2351816"/>
            <a:ext cx="2639931" cy="2492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A84641-6DC1-4813-40D5-AC7C951B5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7" y="6461290"/>
            <a:ext cx="8365046" cy="4135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D6D938-32D3-CA21-C0EA-B7A1083B3052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1121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612655-26CF-57C1-15D6-C52A01C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82" y="2868652"/>
            <a:ext cx="4756431" cy="1147863"/>
          </a:xfrm>
        </p:spPr>
        <p:txBody>
          <a:bodyPr/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D94F0-6000-98DC-0891-AC1617519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14</a:t>
            </a:fld>
            <a:endParaRPr lang="x-none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386BDC-34ED-2611-6402-72E0B604A435}"/>
              </a:ext>
            </a:extLst>
          </p:cNvPr>
          <p:cNvSpPr/>
          <p:nvPr/>
        </p:nvSpPr>
        <p:spPr>
          <a:xfrm>
            <a:off x="173620" y="7127928"/>
            <a:ext cx="3946967" cy="3053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7016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6C0B74-D244-43E6-4528-658D5584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22" y="2173562"/>
            <a:ext cx="9326010" cy="47386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/>
              <a:t> 기반 알고리즘 </a:t>
            </a: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r>
              <a:rPr lang="ko-KR" altLang="en-US" sz="2800" dirty="0"/>
              <a:t> 데이터 처리</a:t>
            </a: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r>
              <a:rPr lang="ko-KR" altLang="en-US" sz="2800" dirty="0"/>
              <a:t> 데이터 군집화 및 </a:t>
            </a:r>
            <a:r>
              <a:rPr lang="en-US" altLang="ko-KR" sz="2800" dirty="0"/>
              <a:t>Feature </a:t>
            </a:r>
            <a:r>
              <a:rPr lang="ko-KR" altLang="en-US" sz="2800" dirty="0"/>
              <a:t>추가</a:t>
            </a: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r>
              <a:rPr lang="ko-KR" altLang="en-US" sz="2800" dirty="0"/>
              <a:t> 최종 알고리즘 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D12389-F9E5-127D-B3DA-22C4E6FA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 INDEXS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4C55E5-3946-A2EE-65F0-6C740C79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2</a:t>
            </a:fld>
            <a:endParaRPr lang="x-none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C63466-83E8-258B-887F-5536E31642AC}"/>
              </a:ext>
            </a:extLst>
          </p:cNvPr>
          <p:cNvSpPr/>
          <p:nvPr/>
        </p:nvSpPr>
        <p:spPr>
          <a:xfrm>
            <a:off x="173620" y="7127928"/>
            <a:ext cx="3946967" cy="3053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1176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0FB1-597F-2450-647A-799C9BE9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90F5C-A2DE-D564-2CF1-C983A08BE5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Random Forest Classifier</a:t>
            </a:r>
          </a:p>
          <a:p>
            <a:r>
              <a:rPr lang="ko-KR" altLang="en-US" sz="2000" dirty="0"/>
              <a:t>여러 개의 결정 트리를 학습하고</a:t>
            </a:r>
            <a:r>
              <a:rPr lang="en-US" altLang="ko-KR" sz="2000" dirty="0"/>
              <a:t>, </a:t>
            </a:r>
            <a:r>
              <a:rPr lang="ko-KR" altLang="en-US" sz="2000" dirty="0"/>
              <a:t>예측을 결합하여 </a:t>
            </a:r>
            <a:endParaRPr lang="en-US" altLang="ko-KR" sz="2000" dirty="0"/>
          </a:p>
          <a:p>
            <a:r>
              <a:rPr lang="ko-KR" altLang="en-US" sz="2000" dirty="0"/>
              <a:t>더욱 정확하고 안정적인 결과를 도출하는 앙상블 기법의 알고리즘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7468B-FC13-0491-E548-59177AA7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3</a:t>
            </a:fld>
            <a:endParaRPr lang="x-none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921-4A6F-4604-5042-D55F8CF7E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1" t="7235" r="12009"/>
          <a:stretch/>
        </p:blipFill>
        <p:spPr>
          <a:xfrm>
            <a:off x="5585150" y="3587181"/>
            <a:ext cx="4823225" cy="3027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D3A8BE-4E70-9B37-2B9D-7273A37D6A8D}"/>
              </a:ext>
            </a:extLst>
          </p:cNvPr>
          <p:cNvSpPr txBox="1"/>
          <p:nvPr/>
        </p:nvSpPr>
        <p:spPr>
          <a:xfrm>
            <a:off x="6451600" y="472623"/>
            <a:ext cx="4104640" cy="500646"/>
          </a:xfrm>
          <a:prstGeom prst="rect">
            <a:avLst/>
          </a:prstGeom>
          <a:solidFill>
            <a:schemeClr val="bg1"/>
          </a:soli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r>
              <a:rPr kumimoji="0" lang="ko-KR" altLang="en-US" sz="1300" b="1" i="0" u="none" strike="noStrike" cap="none" spc="0" normalizeH="0" baseline="0" dirty="0">
                <a:solidFill>
                  <a:srgbClr val="08386B"/>
                </a:solidFill>
                <a:effectLst/>
                <a:uFillTx/>
                <a:ea typeface="+mj-ea"/>
                <a:cs typeface="+mj-cs"/>
                <a:sym typeface="Helvetica"/>
              </a:rPr>
              <a:t>출처</a:t>
            </a:r>
            <a:r>
              <a:rPr kumimoji="0" lang="en-US" altLang="ko-KR" sz="1300" b="1" i="0" u="none" strike="noStrike" cap="none" spc="0" normalizeH="0" baseline="0" dirty="0">
                <a:solidFill>
                  <a:srgbClr val="08386B"/>
                </a:solidFill>
                <a:effectLst/>
                <a:uFillTx/>
                <a:ea typeface="+mj-ea"/>
                <a:cs typeface="+mj-cs"/>
                <a:sym typeface="Helvetica"/>
              </a:rPr>
              <a:t>: </a:t>
            </a:r>
            <a:r>
              <a:rPr lang="ko-KR" altLang="en-US" b="1" dirty="0" err="1">
                <a:solidFill>
                  <a:srgbClr val="08386B"/>
                </a:solidFill>
              </a:rPr>
              <a:t>머신러닝</a:t>
            </a:r>
            <a:r>
              <a:rPr lang="ko-KR" altLang="en-US" b="1" dirty="0">
                <a:solidFill>
                  <a:srgbClr val="08386B"/>
                </a:solidFill>
              </a:rPr>
              <a:t> </a:t>
            </a:r>
            <a:r>
              <a:rPr lang="en-US" altLang="ko-KR" b="1" dirty="0">
                <a:solidFill>
                  <a:srgbClr val="08386B"/>
                </a:solidFill>
              </a:rPr>
              <a:t>10</a:t>
            </a:r>
            <a:r>
              <a:rPr lang="ko-KR" altLang="en-US" b="1" dirty="0">
                <a:solidFill>
                  <a:srgbClr val="08386B"/>
                </a:solidFill>
              </a:rPr>
              <a:t>주차 강의자료 </a:t>
            </a:r>
            <a:r>
              <a:rPr lang="en-US" altLang="ko-KR" b="1" dirty="0">
                <a:solidFill>
                  <a:srgbClr val="08386B"/>
                </a:solidFill>
              </a:rPr>
              <a:t>from. </a:t>
            </a:r>
            <a:r>
              <a:rPr lang="ko-KR" altLang="en-US" b="1" dirty="0">
                <a:solidFill>
                  <a:srgbClr val="08386B"/>
                </a:solidFill>
              </a:rPr>
              <a:t>김지수교수님 </a:t>
            </a:r>
            <a:endParaRPr kumimoji="0" lang="ko-KR" altLang="en-US" sz="1300" b="1" i="0" u="none" strike="noStrike" cap="none" spc="0" normalizeH="0" baseline="0" dirty="0">
              <a:solidFill>
                <a:srgbClr val="08386B"/>
              </a:solidFill>
              <a:effectLst/>
              <a:uFillTx/>
              <a:ea typeface="+mj-ea"/>
              <a:cs typeface="+mj-cs"/>
              <a:sym typeface="Helvetic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0144FF-A68D-28A4-5B2F-0BE48930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5" y="3587182"/>
            <a:ext cx="4996125" cy="30271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1E6E6C-A56C-41A8-844E-BE46815EC68C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9213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0FB1-597F-2450-647A-799C9BE9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알고리즘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90F5C-A2DE-D564-2CF1-C983A08BE5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9836" y="1401192"/>
            <a:ext cx="9965764" cy="5004747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</a:pPr>
            <a:endParaRPr lang="en-US" altLang="ko-KR" sz="3000" dirty="0"/>
          </a:p>
          <a:p>
            <a:r>
              <a:rPr lang="ko-KR" altLang="en-US" sz="3000" dirty="0"/>
              <a:t>랜덤 </a:t>
            </a:r>
            <a:r>
              <a:rPr lang="ko-KR" altLang="en-US" sz="3000" dirty="0" err="1"/>
              <a:t>포레스트</a:t>
            </a:r>
            <a:r>
              <a:rPr lang="ko-KR" altLang="en-US" sz="2000" b="0" dirty="0" err="1"/>
              <a:t>는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Regression</a:t>
            </a:r>
            <a:r>
              <a:rPr lang="ko-KR" altLang="en-US" sz="2000" b="0" dirty="0"/>
              <a:t>이나 </a:t>
            </a:r>
            <a:r>
              <a:rPr lang="en-US" altLang="ko-KR" sz="2000" b="0" dirty="0"/>
              <a:t>SVM</a:t>
            </a:r>
            <a:r>
              <a:rPr lang="ko-KR" altLang="en-US" sz="2000" b="0" dirty="0"/>
              <a:t>에 비해 </a:t>
            </a:r>
            <a:endParaRPr lang="en-US" altLang="ko-KR" sz="2000" b="0" dirty="0"/>
          </a:p>
          <a:p>
            <a:r>
              <a:rPr lang="ko-KR" altLang="en-US" sz="2000" b="0" dirty="0"/>
              <a:t>특성과 대상 변수 간의 관계를 모델링하는 데 있어서 </a:t>
            </a:r>
            <a:endParaRPr lang="en-US" altLang="ko-KR" sz="2000" b="0" dirty="0"/>
          </a:p>
          <a:p>
            <a:pPr>
              <a:lnSpc>
                <a:spcPts val="2500"/>
              </a:lnSpc>
            </a:pPr>
            <a:r>
              <a:rPr lang="ko-KR" altLang="en-US" dirty="0">
                <a:solidFill>
                  <a:schemeClr val="tx1"/>
                </a:solidFill>
              </a:rPr>
              <a:t>비선형성을 감지</a:t>
            </a:r>
            <a:r>
              <a:rPr lang="ko-KR" altLang="en-US" sz="2000" b="0" dirty="0"/>
              <a:t>하고 포착할 수 있음</a:t>
            </a:r>
          </a:p>
          <a:p>
            <a:pPr>
              <a:lnSpc>
                <a:spcPts val="2500"/>
              </a:lnSpc>
            </a:pPr>
            <a:r>
              <a:rPr lang="ko-KR" altLang="en-US" sz="2000" b="0" dirty="0"/>
              <a:t> 또한 </a:t>
            </a:r>
            <a:r>
              <a:rPr lang="ko-KR" altLang="en-US" dirty="0">
                <a:solidFill>
                  <a:schemeClr val="tx1"/>
                </a:solidFill>
              </a:rPr>
              <a:t>다수의 특성</a:t>
            </a:r>
            <a:r>
              <a:rPr lang="ko-KR" altLang="en-US" sz="2000" b="0" dirty="0"/>
              <a:t>을 다루는 데 우수해서 </a:t>
            </a:r>
            <a:endParaRPr lang="en-US" altLang="ko-KR" sz="2000" b="0" dirty="0"/>
          </a:p>
          <a:p>
            <a:pPr>
              <a:lnSpc>
                <a:spcPts val="2500"/>
              </a:lnSpc>
            </a:pPr>
            <a:r>
              <a:rPr lang="ko-KR" altLang="en-US" sz="2000" b="0" dirty="0"/>
              <a:t>상대적으로 </a:t>
            </a:r>
            <a:r>
              <a:rPr lang="ko-KR" altLang="en-US" dirty="0">
                <a:solidFill>
                  <a:schemeClr val="tx1"/>
                </a:solidFill>
              </a:rPr>
              <a:t>빠른 시간 내에 학습 및 예측이 가능</a:t>
            </a:r>
            <a:r>
              <a:rPr lang="ko-KR" altLang="en-US" sz="2000" b="0" dirty="0"/>
              <a:t>하다는 특징이 있음</a:t>
            </a:r>
            <a:r>
              <a:rPr lang="en-US" altLang="ko-KR" sz="2000" b="0" dirty="0"/>
              <a:t>.</a:t>
            </a:r>
            <a:endParaRPr lang="ko-KR" altLang="en-US" sz="2000" b="0" dirty="0"/>
          </a:p>
          <a:p>
            <a:pPr>
              <a:lnSpc>
                <a:spcPct val="110000"/>
              </a:lnSpc>
            </a:pPr>
            <a:endParaRPr lang="ko-KR" altLang="en-US" sz="2000" dirty="0"/>
          </a:p>
          <a:p>
            <a:pPr>
              <a:lnSpc>
                <a:spcPts val="2500"/>
              </a:lnSpc>
            </a:pPr>
            <a:r>
              <a:rPr lang="ko-KR" altLang="en-US" dirty="0">
                <a:solidFill>
                  <a:schemeClr val="tx1"/>
                </a:solidFill>
              </a:rPr>
              <a:t>주식 가격 예측과 같이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ts val="2500"/>
              </a:lnSpc>
            </a:pPr>
            <a:r>
              <a:rPr lang="ko-KR" altLang="en-US" dirty="0">
                <a:solidFill>
                  <a:schemeClr val="tx1"/>
                </a:solidFill>
              </a:rPr>
              <a:t>다양한 지표</a:t>
            </a:r>
            <a:r>
              <a:rPr lang="ko-KR" altLang="en-US" sz="2000" b="0" dirty="0"/>
              <a:t>들이</a:t>
            </a:r>
            <a:r>
              <a:rPr lang="ko-KR" altLang="en-US" sz="2000" dirty="0"/>
              <a:t> </a:t>
            </a:r>
            <a:r>
              <a:rPr lang="ko-KR" altLang="en-US" sz="2000" b="0" dirty="0"/>
              <a:t>관여하며</a:t>
            </a:r>
            <a:r>
              <a:rPr lang="ko-KR" altLang="en-US" sz="2000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미래 가격과의 관계</a:t>
            </a:r>
            <a:r>
              <a:rPr lang="ko-KR" altLang="en-US" b="0" dirty="0">
                <a:solidFill>
                  <a:schemeClr val="tx1"/>
                </a:solidFill>
              </a:rPr>
              <a:t>가 </a:t>
            </a:r>
            <a:r>
              <a:rPr lang="ko-KR" altLang="en-US" dirty="0">
                <a:solidFill>
                  <a:schemeClr val="tx1"/>
                </a:solidFill>
              </a:rPr>
              <a:t>선형적이지 않은 경우</a:t>
            </a:r>
            <a:r>
              <a:rPr lang="en-US" altLang="ko-KR" sz="2000" b="0" dirty="0"/>
              <a:t>, </a:t>
            </a:r>
          </a:p>
          <a:p>
            <a:pPr>
              <a:lnSpc>
                <a:spcPts val="2500"/>
              </a:lnSpc>
            </a:pPr>
            <a:r>
              <a:rPr lang="ko-KR" altLang="en-US" sz="2000" b="0" dirty="0"/>
              <a:t>즉 각 </a:t>
            </a:r>
            <a:r>
              <a:rPr lang="ko-KR" altLang="en-US" dirty="0">
                <a:solidFill>
                  <a:schemeClr val="tx1"/>
                </a:solidFill>
              </a:rPr>
              <a:t>특성들 간의 복잡하고 </a:t>
            </a:r>
            <a:r>
              <a:rPr lang="ko-KR" altLang="en-US" dirty="0" err="1">
                <a:solidFill>
                  <a:schemeClr val="tx1"/>
                </a:solidFill>
              </a:rPr>
              <a:t>비선형적인</a:t>
            </a:r>
            <a:r>
              <a:rPr lang="ko-KR" altLang="en-US" dirty="0">
                <a:solidFill>
                  <a:schemeClr val="tx1"/>
                </a:solidFill>
              </a:rPr>
              <a:t> 상호작용</a:t>
            </a:r>
            <a:r>
              <a:rPr lang="ko-KR" altLang="en-US" sz="2000" b="0" dirty="0"/>
              <a:t>이 예측에 영향을</a:t>
            </a:r>
            <a:endParaRPr lang="en-US" altLang="ko-KR" sz="2000" b="0" dirty="0"/>
          </a:p>
          <a:p>
            <a:pPr>
              <a:lnSpc>
                <a:spcPts val="2500"/>
              </a:lnSpc>
            </a:pPr>
            <a:r>
              <a:rPr lang="ko-KR" altLang="en-US" sz="2000" b="0" dirty="0"/>
              <a:t>미치는 경우에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적합함</a:t>
            </a:r>
            <a:r>
              <a:rPr lang="en-US" altLang="ko-KR" sz="2000" b="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7468B-FC13-0491-E548-59177AA7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4</a:t>
            </a:fld>
            <a:endParaRPr lang="x-none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00579-EC72-B9FA-601D-58EE7F9CF4C4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7747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0FB1-597F-2450-647A-799C9BE9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7468B-FC13-0491-E548-59177AA7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5</a:t>
            </a:fld>
            <a:endParaRPr lang="x-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0D848C-96CE-FF02-E583-956ACEE1ED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Sheet2 </a:t>
            </a:r>
            <a:r>
              <a:rPr lang="ko-KR" altLang="en-US" sz="2400" dirty="0"/>
              <a:t>정보의 처리 </a:t>
            </a:r>
            <a:endParaRPr lang="en-US" altLang="ko-KR" sz="2400" dirty="0"/>
          </a:p>
          <a:p>
            <a:r>
              <a:rPr lang="ko-KR" altLang="en-US" sz="2000" b="0" dirty="0"/>
              <a:t>재무 정보를 각 날짜에 맞게 배열하고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데이터 전 처리 과정을 통해 결측 값을 처리 후에 </a:t>
            </a:r>
            <a:endParaRPr lang="en-US" altLang="ko-KR" sz="2000" b="0" dirty="0"/>
          </a:p>
          <a:p>
            <a:r>
              <a:rPr lang="ko-KR" altLang="en-US" sz="2000" b="0" dirty="0"/>
              <a:t>각 해에 해당하는 재무 데이터를 원래의 주가 데이터와 </a:t>
            </a:r>
            <a:r>
              <a:rPr lang="en-US" altLang="ko-KR" sz="2000" b="0" dirty="0"/>
              <a:t>'Year' </a:t>
            </a:r>
            <a:r>
              <a:rPr lang="ko-KR" altLang="en-US" sz="2000" b="0" dirty="0"/>
              <a:t>열을 기준으로 병합</a:t>
            </a:r>
            <a:r>
              <a:rPr lang="en-US" altLang="ko-KR" sz="2000" b="0" dirty="0"/>
              <a:t>.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2FB83C-613A-9F0F-27DC-5D31B20A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5" y="3216187"/>
            <a:ext cx="3043451" cy="34989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16E197-2A9F-8508-C788-63551566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343" y="3216187"/>
            <a:ext cx="5418290" cy="3635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6E8153-728A-E9D3-CF66-1180F32624D2}"/>
              </a:ext>
            </a:extLst>
          </p:cNvPr>
          <p:cNvSpPr txBox="1"/>
          <p:nvPr/>
        </p:nvSpPr>
        <p:spPr>
          <a:xfrm>
            <a:off x="5567082" y="3837324"/>
            <a:ext cx="374102" cy="223688"/>
          </a:xfrm>
          <a:prstGeom prst="rect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9F8B5-0DA5-A8DD-AD49-9CBE37B83F0B}"/>
              </a:ext>
            </a:extLst>
          </p:cNvPr>
          <p:cNvSpPr txBox="1"/>
          <p:nvPr/>
        </p:nvSpPr>
        <p:spPr>
          <a:xfrm>
            <a:off x="4121621" y="4963720"/>
            <a:ext cx="2440544" cy="277540"/>
          </a:xfrm>
          <a:prstGeom prst="rect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915BE-AADC-C313-BA5F-2DEEDF39CB9B}"/>
              </a:ext>
            </a:extLst>
          </p:cNvPr>
          <p:cNvSpPr txBox="1"/>
          <p:nvPr/>
        </p:nvSpPr>
        <p:spPr>
          <a:xfrm>
            <a:off x="4121621" y="4180415"/>
            <a:ext cx="3260813" cy="729168"/>
          </a:xfrm>
          <a:prstGeom prst="rect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07EB7E-32C6-DC53-87F7-A3E73868E97B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3419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데이터 군집화 및 </a:t>
            </a:r>
            <a:r>
              <a:rPr lang="en-US" altLang="ko-KR" dirty="0"/>
              <a:t>Feature </a:t>
            </a:r>
            <a:r>
              <a:rPr lang="ko-KR" altLang="en-US" dirty="0"/>
              <a:t>추가 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86CB4B4D-7CA3-9044-876B-883B54F8677D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542568" y="3778250"/>
          <a:ext cx="2339300" cy="2502758"/>
        </p:xfrm>
        <a:graphic>
          <a:graphicData uri="http://schemas.openxmlformats.org/drawingml/2006/table">
            <a:tbl>
              <a:tblPr firstRow="1" bandRow="1"/>
              <a:tblGrid>
                <a:gridCol w="23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3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3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571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1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1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1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1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71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71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71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D50D3B2-655A-6455-AB48-79098FB91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" t="1347" r="1256" b="3026"/>
          <a:stretch/>
        </p:blipFill>
        <p:spPr>
          <a:xfrm>
            <a:off x="670305" y="3342511"/>
            <a:ext cx="5472114" cy="3822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23D0C1-9084-E479-0432-34A91AEDC455}"/>
              </a:ext>
            </a:extLst>
          </p:cNvPr>
          <p:cNvSpPr txBox="1"/>
          <p:nvPr/>
        </p:nvSpPr>
        <p:spPr>
          <a:xfrm>
            <a:off x="7667896" y="472623"/>
            <a:ext cx="2888343" cy="780723"/>
          </a:xfrm>
          <a:prstGeom prst="rect">
            <a:avLst/>
          </a:prstGeom>
          <a:solidFill>
            <a:schemeClr val="bg1"/>
          </a:soli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r>
              <a:rPr kumimoji="0" lang="ko-KR" altLang="en-US" sz="1300" b="1" i="0" u="none" strike="noStrike" cap="none" spc="0" normalizeH="0" baseline="0" dirty="0">
                <a:solidFill>
                  <a:srgbClr val="08386B"/>
                </a:solidFill>
                <a:effectLst/>
                <a:uFillTx/>
                <a:ea typeface="+mj-ea"/>
                <a:cs typeface="+mj-cs"/>
                <a:sym typeface="Helvetica"/>
              </a:rPr>
              <a:t>출처</a:t>
            </a:r>
            <a:r>
              <a:rPr kumimoji="0" lang="en-US" altLang="ko-KR" sz="1300" b="1" i="0" u="none" strike="noStrike" cap="none" spc="0" normalizeH="0" baseline="0" dirty="0">
                <a:solidFill>
                  <a:srgbClr val="08386B"/>
                </a:solidFill>
                <a:effectLst/>
                <a:uFillTx/>
                <a:ea typeface="+mj-ea"/>
                <a:cs typeface="+mj-cs"/>
                <a:sym typeface="Helvetica"/>
              </a:rPr>
              <a:t>: </a:t>
            </a:r>
            <a:r>
              <a:rPr lang="ko-KR" altLang="en-US" b="1" dirty="0" err="1">
                <a:solidFill>
                  <a:srgbClr val="08386B"/>
                </a:solidFill>
              </a:rPr>
              <a:t>머신러닝</a:t>
            </a:r>
            <a:r>
              <a:rPr lang="ko-KR" altLang="en-US" b="1" dirty="0">
                <a:solidFill>
                  <a:srgbClr val="08386B"/>
                </a:solidFill>
              </a:rPr>
              <a:t> </a:t>
            </a:r>
            <a:r>
              <a:rPr lang="en-US" altLang="ko-KR" b="1" dirty="0">
                <a:solidFill>
                  <a:srgbClr val="08386B"/>
                </a:solidFill>
              </a:rPr>
              <a:t>12</a:t>
            </a:r>
            <a:r>
              <a:rPr lang="ko-KR" altLang="en-US" b="1" dirty="0">
                <a:solidFill>
                  <a:srgbClr val="08386B"/>
                </a:solidFill>
              </a:rPr>
              <a:t>주차 강의자료 </a:t>
            </a:r>
            <a:r>
              <a:rPr lang="en-US" altLang="ko-KR" b="1" dirty="0">
                <a:solidFill>
                  <a:srgbClr val="08386B"/>
                </a:solidFill>
              </a:rPr>
              <a:t>from. </a:t>
            </a:r>
            <a:r>
              <a:rPr lang="ko-KR" altLang="en-US" b="1" dirty="0">
                <a:solidFill>
                  <a:srgbClr val="08386B"/>
                </a:solidFill>
              </a:rPr>
              <a:t>김지수교수님 </a:t>
            </a:r>
            <a:endParaRPr kumimoji="0" lang="ko-KR" altLang="en-US" sz="1300" b="1" i="0" u="none" strike="noStrike" cap="none" spc="0" normalizeH="0" baseline="0" dirty="0">
              <a:solidFill>
                <a:srgbClr val="08386B"/>
              </a:solidFill>
              <a:effectLst/>
              <a:uFillTx/>
              <a:ea typeface="+mj-ea"/>
              <a:cs typeface="+mj-cs"/>
              <a:sym typeface="Helvetic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B19EB9D-8A7D-FA02-965A-78C707EF94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025" y="1824138"/>
            <a:ext cx="9620188" cy="491797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K-</a:t>
            </a:r>
            <a:r>
              <a:rPr lang="ko-KR" altLang="en-US" sz="2400" dirty="0"/>
              <a:t>평균 클러스터링</a:t>
            </a:r>
            <a:r>
              <a:rPr lang="en-US" altLang="ko-KR" sz="2400" dirty="0"/>
              <a:t>: </a:t>
            </a:r>
            <a:r>
              <a:rPr lang="ko-KR" altLang="en-US" sz="2000" b="0" dirty="0"/>
              <a:t>데이터를 </a:t>
            </a:r>
            <a:r>
              <a:rPr lang="en-US" altLang="ko-KR" sz="2000" b="0" dirty="0"/>
              <a:t>K</a:t>
            </a:r>
            <a:r>
              <a:rPr lang="ko-KR" altLang="en-US" sz="2000" b="0" dirty="0"/>
              <a:t>개의 클러스터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군집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로 그룹화하는 방식</a:t>
            </a:r>
            <a:endParaRPr lang="en-US" altLang="ko-KR" sz="200" b="0" dirty="0"/>
          </a:p>
          <a:p>
            <a:pPr>
              <a:lnSpc>
                <a:spcPts val="2000"/>
              </a:lnSpc>
            </a:pPr>
            <a:r>
              <a:rPr lang="ko-KR" altLang="en-US" sz="2000" b="0" dirty="0"/>
              <a:t>시가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종가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등의 기본적인 데이터만으로는 숨어있는 패턴이나 추세를 찾기 어려우므로</a:t>
            </a:r>
            <a:endParaRPr lang="en-US" altLang="ko-KR" sz="2000" b="0" dirty="0"/>
          </a:p>
          <a:p>
            <a:pPr>
              <a:lnSpc>
                <a:spcPts val="2000"/>
              </a:lnSpc>
            </a:pPr>
            <a:r>
              <a:rPr lang="ko-KR" altLang="en-US" sz="2000" b="0" dirty="0"/>
              <a:t>새로 추가한 기술적 </a:t>
            </a:r>
            <a:r>
              <a:rPr lang="en-US" altLang="ko-KR" sz="2000" b="0" dirty="0"/>
              <a:t>Feature</a:t>
            </a:r>
            <a:r>
              <a:rPr lang="ko-KR" altLang="en-US" sz="2000" b="0" dirty="0"/>
              <a:t>인 </a:t>
            </a:r>
            <a:endParaRPr lang="en-US" altLang="ko-KR" sz="2000" b="0" dirty="0"/>
          </a:p>
          <a:p>
            <a:pPr>
              <a:lnSpc>
                <a:spcPts val="2000"/>
              </a:lnSpc>
            </a:pPr>
            <a:r>
              <a:rPr lang="en-US" altLang="ko-KR" sz="2000" dirty="0"/>
              <a:t>RSI, MACD, Price Rate Of Change, On Balance Volume</a:t>
            </a:r>
            <a:r>
              <a:rPr lang="ko-KR" altLang="en-US" sz="2000" b="0" dirty="0"/>
              <a:t>를 사용해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데이터를 군집화 함</a:t>
            </a:r>
            <a:r>
              <a:rPr lang="en-US" altLang="ko-KR" sz="2000" b="0" dirty="0"/>
              <a:t>.</a:t>
            </a:r>
          </a:p>
          <a:p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BD523-0484-34D4-2761-CE6C408E560F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0FB1-597F-2450-647A-799C9BE9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군집화 및 </a:t>
            </a:r>
            <a:r>
              <a:rPr lang="en-US" altLang="ko-KR" dirty="0"/>
              <a:t>Feature </a:t>
            </a:r>
            <a:r>
              <a:rPr lang="ko-KR" altLang="en-US" dirty="0"/>
              <a:t>추가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90F5C-A2DE-D564-2CF1-C983A08BE5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3971" y="6023255"/>
            <a:ext cx="9620188" cy="18293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각 클러스터의 수정 종가</a:t>
            </a:r>
            <a:r>
              <a:rPr lang="en-US" altLang="ko-KR" sz="2000" dirty="0"/>
              <a:t>(Adj Close)</a:t>
            </a:r>
            <a:r>
              <a:rPr lang="ko-KR" altLang="en-US" sz="2000" dirty="0"/>
              <a:t>값이 해당 클러스터 전체 데이터셋의 평균 대비 얼마나 높거나 낮은지를 나타내는 특성을 추가함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‘Adj Close' </a:t>
            </a:r>
            <a:r>
              <a:rPr lang="ko-KR" altLang="en-US" sz="2000" dirty="0"/>
              <a:t>값이 클러스터 평균보다 높다면 양수의 값이</a:t>
            </a:r>
            <a:r>
              <a:rPr lang="en-US" altLang="ko-KR" sz="2000" dirty="0"/>
              <a:t>, </a:t>
            </a:r>
            <a:r>
              <a:rPr lang="ko-KR" altLang="en-US" sz="2000" dirty="0"/>
              <a:t>낮다면 음수의 값이 도출됨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7468B-FC13-0491-E548-59177AA7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7</a:t>
            </a:fld>
            <a:endParaRPr lang="x-none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C6E7C52-07D1-9F0E-422E-0F5F38129654}"/>
              </a:ext>
            </a:extLst>
          </p:cNvPr>
          <p:cNvSpPr txBox="1">
            <a:spLocks/>
          </p:cNvSpPr>
          <p:nvPr/>
        </p:nvSpPr>
        <p:spPr>
          <a:xfrm>
            <a:off x="534020" y="4042482"/>
            <a:ext cx="9620188" cy="243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521437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lang="ko-KR" altLang="en-US" sz="2300" b="1" i="0" u="none" strike="noStrike" cap="none" spc="-100" normalizeH="0" baseline="0" dirty="0">
                <a:ln>
                  <a:noFill/>
                </a:ln>
                <a:solidFill>
                  <a:srgbClr val="2A8AE2"/>
                </a:solidFill>
                <a:effectLst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나눔스퀘어OTF Bold"/>
                <a:sym typeface="나눔스퀘어OTF Bold"/>
              </a:defRPr>
            </a:lvl1pPr>
            <a:lvl2pPr marL="180000" marR="0" indent="-180000" algn="l" defTabSz="521437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kumimoji="0" lang="en-US" altLang="en-US" sz="1800" b="1" i="0" u="none" strike="noStrike" cap="none" spc="-100" normalizeH="0" baseline="0">
                <a:ln>
                  <a:noFill/>
                </a:ln>
                <a:solidFill>
                  <a:srgbClr val="48688E"/>
                </a:solidFill>
                <a:effectLst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나눔스퀘어OTF Bold"/>
                <a:sym typeface="나눔스퀘어OTF Bold"/>
              </a:defRPr>
            </a:lvl2pPr>
            <a:lvl3pPr marL="540000" marR="0" indent="-180000" algn="l" defTabSz="521437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lang="en-US" altLang="en-US" sz="1800" b="0" i="0" u="none" strike="noStrike" cap="none" spc="-100" normalizeH="0" baseline="0">
                <a:ln>
                  <a:noFill/>
                </a:ln>
                <a:solidFill>
                  <a:srgbClr val="48688E"/>
                </a:solidFill>
                <a:effectLst/>
                <a:uFillTx/>
                <a:latin typeface="NanumSquare Light" panose="020B0600000101010101" pitchFamily="34" charset="-127"/>
                <a:ea typeface="NanumSquare Light" panose="020B0600000101010101" pitchFamily="34" charset="-127"/>
                <a:cs typeface="나눔스퀘어OTF Bold"/>
                <a:sym typeface="나눔스퀘어OTF Bold"/>
              </a:defRPr>
            </a:lvl3pPr>
            <a:lvl4pPr marL="1080000" marR="0" indent="-180000" algn="l" defTabSz="521437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kumimoji="0" lang="en-US" altLang="en-US" sz="1800" b="0" i="0" u="none" strike="noStrike" cap="none" spc="-100" normalizeH="0" baseline="0">
                <a:ln>
                  <a:noFill/>
                </a:ln>
                <a:solidFill>
                  <a:srgbClr val="48688E"/>
                </a:solidFill>
                <a:effectLst/>
                <a:uFillTx/>
                <a:latin typeface="NanumSquare Light" panose="020B0600000101010101" pitchFamily="34" charset="-127"/>
                <a:ea typeface="NanumSquare Light" panose="020B0600000101010101" pitchFamily="34" charset="-127"/>
                <a:cs typeface="나눔스퀘어OTF Bold"/>
                <a:sym typeface="나눔스퀘어OTF Bold"/>
              </a:defRPr>
            </a:lvl4pPr>
            <a:lvl5pPr marL="1620000" marR="0" indent="-180000" algn="l" defTabSz="521437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kumimoji="0" lang="x-none" altLang="en-US" sz="1800" b="0" i="0" u="none" strike="noStrike" cap="none" spc="-100" normalizeH="0" baseline="0">
                <a:ln>
                  <a:noFill/>
                </a:ln>
                <a:solidFill>
                  <a:srgbClr val="48688E"/>
                </a:solidFill>
                <a:effectLst/>
                <a:uFillTx/>
                <a:latin typeface="NanumSquare Light" panose="020B0600000101010101" pitchFamily="34" charset="-127"/>
                <a:ea typeface="NanumSquare Light" panose="020B0600000101010101" pitchFamily="34" charset="-127"/>
                <a:cs typeface="나눔스퀘어OTF Bold"/>
                <a:sym typeface="나눔스퀘어OTF Bold"/>
              </a:defRPr>
            </a:lvl5pPr>
            <a:lvl6pPr marL="2811222" marR="0" indent="-204040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6pPr>
            <a:lvl7pPr marL="3332660" marR="0" indent="-204040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7pPr>
            <a:lvl8pPr marL="3854096" marR="0" indent="-204039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8pPr>
            <a:lvl9pPr marL="4375532" marR="0" indent="-204039" algn="l" defTabSz="52143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4D96C5"/>
                </a:solidFill>
                <a:uFillTx/>
                <a:latin typeface="NanumSquareRound Bold"/>
                <a:ea typeface="NanumSquareRound Bold"/>
                <a:cs typeface="NanumSquareRound Bold"/>
                <a:sym typeface="NanumSquareRound Bold"/>
              </a:defRPr>
            </a:lvl9pPr>
          </a:lstStyle>
          <a:p>
            <a:pPr hangingPunct="1"/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0AD6FF-9475-87DB-7691-33F8F94F7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"/>
          <a:stretch/>
        </p:blipFill>
        <p:spPr>
          <a:xfrm>
            <a:off x="557170" y="4035484"/>
            <a:ext cx="8072635" cy="1958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EF0270-4918-05D2-B4C9-6FDE63B8D05C}"/>
              </a:ext>
            </a:extLst>
          </p:cNvPr>
          <p:cNvSpPr txBox="1"/>
          <p:nvPr/>
        </p:nvSpPr>
        <p:spPr>
          <a:xfrm>
            <a:off x="3993266" y="4484312"/>
            <a:ext cx="1111170" cy="19703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B99E32-7612-BF8E-4C29-30E69F095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0" t="-1382" r="-2050" b="34003"/>
          <a:stretch/>
        </p:blipFill>
        <p:spPr>
          <a:xfrm>
            <a:off x="563971" y="1736651"/>
            <a:ext cx="7171041" cy="2269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ED969-69F2-98AD-DC1D-5390777668CA}"/>
              </a:ext>
            </a:extLst>
          </p:cNvPr>
          <p:cNvSpPr txBox="1"/>
          <p:nvPr/>
        </p:nvSpPr>
        <p:spPr>
          <a:xfrm>
            <a:off x="2516127" y="2008406"/>
            <a:ext cx="4752773" cy="203200"/>
          </a:xfrm>
          <a:prstGeom prst="rect">
            <a:avLst/>
          </a:prstGeom>
          <a:noFill/>
          <a:ln w="38100" cap="flat">
            <a:solidFill>
              <a:schemeClr val="accent5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E179C9-E65F-81E0-DDCB-C4703E413213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8892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0FB1-597F-2450-647A-799C9BE9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유의미한 </a:t>
            </a:r>
            <a:r>
              <a:rPr lang="en-US" altLang="ko-KR" dirty="0"/>
              <a:t>Feature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90F5C-A2DE-D564-2CF1-C983A08BE5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7468B-FC13-0491-E548-59177AA7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8</a:t>
            </a:fld>
            <a:endParaRPr lang="x-none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8F1411-CD9F-8AD3-AF49-FB860FEB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5" y="1824138"/>
            <a:ext cx="8573243" cy="4000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97CB2E-B906-C91C-BDB0-B19176CCFB96}"/>
              </a:ext>
            </a:extLst>
          </p:cNvPr>
          <p:cNvSpPr txBox="1"/>
          <p:nvPr/>
        </p:nvSpPr>
        <p:spPr>
          <a:xfrm>
            <a:off x="1046480" y="3307102"/>
            <a:ext cx="680720" cy="325120"/>
          </a:xfrm>
          <a:prstGeom prst="rect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D032B-3B8B-6D92-5B75-A64F043A38FE}"/>
              </a:ext>
            </a:extLst>
          </p:cNvPr>
          <p:cNvSpPr txBox="1"/>
          <p:nvPr/>
        </p:nvSpPr>
        <p:spPr>
          <a:xfrm>
            <a:off x="1096792" y="4622800"/>
            <a:ext cx="680720" cy="325120"/>
          </a:xfrm>
          <a:prstGeom prst="rect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D5BBE-A91B-05A0-4D16-66DB224C47FB}"/>
              </a:ext>
            </a:extLst>
          </p:cNvPr>
          <p:cNvSpPr txBox="1"/>
          <p:nvPr/>
        </p:nvSpPr>
        <p:spPr>
          <a:xfrm>
            <a:off x="1096792" y="5511389"/>
            <a:ext cx="1615440" cy="277540"/>
          </a:xfrm>
          <a:prstGeom prst="rect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DF756-6BE3-16CF-BC38-04ACC46BD44F}"/>
              </a:ext>
            </a:extLst>
          </p:cNvPr>
          <p:cNvSpPr txBox="1"/>
          <p:nvPr/>
        </p:nvSpPr>
        <p:spPr>
          <a:xfrm>
            <a:off x="1096792" y="5059376"/>
            <a:ext cx="1808968" cy="325120"/>
          </a:xfrm>
          <a:prstGeom prst="rect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 dirty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F6BB21-CE85-653B-0CB9-D430C20BAE67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271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0FB1-597F-2450-647A-799C9BE9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유의미한 </a:t>
            </a:r>
            <a:r>
              <a:rPr lang="en-US" altLang="ko-KR" dirty="0"/>
              <a:t>Feature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90F5C-A2DE-D564-2CF1-C983A08BE5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024" y="1824137"/>
            <a:ext cx="9913513" cy="520368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600" dirty="0"/>
              <a:t>RSI(Relative Strength Index): </a:t>
            </a:r>
          </a:p>
          <a:p>
            <a:r>
              <a:rPr lang="en-US" altLang="ko-KR" sz="2000" b="0" dirty="0"/>
              <a:t>- </a:t>
            </a:r>
            <a:r>
              <a:rPr lang="ko-KR" altLang="en-US" sz="2000" b="0" dirty="0"/>
              <a:t>주식의 상대적 강도를 나타내는 지표로</a:t>
            </a:r>
            <a:r>
              <a:rPr lang="en-US" altLang="ko-KR" sz="2000" b="0" dirty="0"/>
              <a:t>, </a:t>
            </a:r>
          </a:p>
          <a:p>
            <a:r>
              <a:rPr lang="ko-KR" altLang="en-US" sz="2000" b="0" dirty="0"/>
              <a:t>일정 기간 동안 주가의 상승폭과 하락폭으로 비교해 </a:t>
            </a:r>
            <a:r>
              <a:rPr lang="ko-KR" altLang="en-US" sz="2000" b="0" dirty="0" err="1"/>
              <a:t>과매수</a:t>
            </a:r>
            <a:r>
              <a:rPr lang="ko-KR" altLang="en-US" sz="2000" b="0" dirty="0"/>
              <a:t> 또는 </a:t>
            </a:r>
            <a:r>
              <a:rPr lang="ko-KR" altLang="en-US" sz="2000" b="0" dirty="0" err="1"/>
              <a:t>과매도</a:t>
            </a:r>
            <a:r>
              <a:rPr lang="ko-KR" altLang="en-US" sz="2000" b="0" dirty="0"/>
              <a:t> 상태를 파악함</a:t>
            </a:r>
            <a:r>
              <a:rPr lang="en-US" altLang="ko-KR" sz="2000" b="0" dirty="0"/>
              <a:t>.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값이 높을수록 가격이 하락할 가능성이 높고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값이 낮을수록 가격이 상승할 가능성이 높음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>
              <a:lnSpc>
                <a:spcPts val="400"/>
              </a:lnSpc>
            </a:pPr>
            <a:endParaRPr lang="en-US" altLang="ko-KR" sz="2400" b="0" dirty="0"/>
          </a:p>
          <a:p>
            <a:r>
              <a:rPr lang="en-US" altLang="ko-KR" sz="2600" dirty="0"/>
              <a:t>MACD(Moving Average Convergence Divergence):</a:t>
            </a:r>
          </a:p>
          <a:p>
            <a:r>
              <a:rPr lang="en-US" altLang="ko-KR" sz="2000" b="0" dirty="0"/>
              <a:t>- </a:t>
            </a:r>
            <a:r>
              <a:rPr lang="ko-KR" altLang="en-US" sz="2000" b="0" dirty="0"/>
              <a:t>두 이동평균 간의 차이를 나타내는 지표로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추세의 방향과 강도를 파악함</a:t>
            </a:r>
            <a:r>
              <a:rPr lang="en-US" altLang="ko-KR" sz="2000" b="0" dirty="0"/>
              <a:t>.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값이 높을수록 가격이 상승할 가능성이 높음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>
              <a:lnSpc>
                <a:spcPts val="400"/>
              </a:lnSpc>
            </a:pPr>
            <a:endParaRPr lang="en-US" altLang="ko-KR" sz="2000" b="0" dirty="0"/>
          </a:p>
          <a:p>
            <a:r>
              <a:rPr lang="en-US" altLang="ko-KR" sz="2600" dirty="0"/>
              <a:t>Price Rate Of Change(</a:t>
            </a:r>
            <a:r>
              <a:rPr lang="ko-KR" altLang="en-US" sz="2600" dirty="0"/>
              <a:t>가격 변동률</a:t>
            </a:r>
            <a:r>
              <a:rPr lang="en-US" altLang="ko-KR" sz="2600" dirty="0"/>
              <a:t>):</a:t>
            </a:r>
          </a:p>
          <a:p>
            <a:r>
              <a:rPr lang="en-US" altLang="ko-KR" sz="2000" b="0" dirty="0"/>
              <a:t>- </a:t>
            </a:r>
            <a:r>
              <a:rPr lang="ko-KR" altLang="en-US" sz="2000" b="0" dirty="0"/>
              <a:t>일정 기간 동안 주가의 변동률을 나타내는 지표로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주가의 상승 또는 하락 속도를 파악함</a:t>
            </a:r>
            <a:r>
              <a:rPr lang="en-US" altLang="ko-KR" sz="2000" b="0" dirty="0"/>
              <a:t>.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주가가 상승하면 양의 값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감소하면 음의 값을 나타내고 변동의 크기는 그의 절댓값으로 나타남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ts val="400"/>
              </a:lnSpc>
            </a:pPr>
            <a:endParaRPr lang="en-US" altLang="ko-KR" sz="2000" b="0" dirty="0"/>
          </a:p>
          <a:p>
            <a:r>
              <a:rPr lang="en-US" altLang="ko-KR" sz="2600" dirty="0"/>
              <a:t>On Balance Volume(OBV,</a:t>
            </a:r>
            <a:r>
              <a:rPr lang="ko-KR" altLang="en-US" sz="2600" dirty="0"/>
              <a:t>누적 거래량</a:t>
            </a:r>
            <a:r>
              <a:rPr lang="en-US" altLang="ko-KR" sz="2600" dirty="0"/>
              <a:t>):</a:t>
            </a:r>
          </a:p>
          <a:p>
            <a:r>
              <a:rPr lang="en-US" altLang="ko-KR" sz="2000" b="0" dirty="0"/>
              <a:t>- </a:t>
            </a:r>
            <a:r>
              <a:rPr lang="ko-KR" altLang="en-US" sz="2000" b="0" dirty="0"/>
              <a:t>거래량의 누적을 나타내는 지표로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주가의 움직임과 거래량 간의 관계를 파악함</a:t>
            </a:r>
            <a:r>
              <a:rPr lang="en-US" altLang="ko-KR" sz="2000" b="0" dirty="0"/>
              <a:t>.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표준화된 </a:t>
            </a:r>
            <a:r>
              <a:rPr lang="en-US" altLang="ko-KR" sz="2000" dirty="0">
                <a:solidFill>
                  <a:srgbClr val="002060"/>
                </a:solidFill>
              </a:rPr>
              <a:t>OBV</a:t>
            </a:r>
            <a:r>
              <a:rPr lang="ko-KR" altLang="en-US" sz="2000" dirty="0">
                <a:solidFill>
                  <a:srgbClr val="002060"/>
                </a:solidFill>
              </a:rPr>
              <a:t>가 음수인 경우 </a:t>
            </a:r>
            <a:r>
              <a:rPr lang="en-US" altLang="ko-KR" sz="2000" dirty="0">
                <a:solidFill>
                  <a:srgbClr val="002060"/>
                </a:solidFill>
              </a:rPr>
              <a:t>[</a:t>
            </a:r>
            <a:r>
              <a:rPr lang="ko-KR" altLang="en-US" sz="2000" dirty="0" err="1">
                <a:solidFill>
                  <a:srgbClr val="002060"/>
                </a:solidFill>
              </a:rPr>
              <a:t>매도량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r>
              <a:rPr lang="ko-KR" altLang="en-US" sz="2000" dirty="0" err="1">
                <a:solidFill>
                  <a:srgbClr val="002060"/>
                </a:solidFill>
              </a:rPr>
              <a:t>매수량</a:t>
            </a:r>
            <a:r>
              <a:rPr lang="en-US" altLang="ko-KR" sz="2000" dirty="0">
                <a:solidFill>
                  <a:srgbClr val="002060"/>
                </a:solidFill>
              </a:rPr>
              <a:t>]</a:t>
            </a:r>
            <a:r>
              <a:rPr lang="ko-KR" altLang="en-US" sz="2000" dirty="0">
                <a:solidFill>
                  <a:srgbClr val="002060"/>
                </a:solidFill>
              </a:rPr>
              <a:t>인 경우를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양수인 경우 </a:t>
            </a:r>
            <a:r>
              <a:rPr lang="en-US" altLang="ko-KR" sz="2000" dirty="0">
                <a:solidFill>
                  <a:srgbClr val="002060"/>
                </a:solidFill>
              </a:rPr>
              <a:t>[</a:t>
            </a:r>
            <a:r>
              <a:rPr lang="ko-KR" altLang="en-US" sz="2000" dirty="0" err="1">
                <a:solidFill>
                  <a:srgbClr val="002060"/>
                </a:solidFill>
              </a:rPr>
              <a:t>매수량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r>
              <a:rPr lang="ko-KR" altLang="en-US" sz="2000" dirty="0" err="1">
                <a:solidFill>
                  <a:srgbClr val="002060"/>
                </a:solidFill>
              </a:rPr>
              <a:t>매도량</a:t>
            </a:r>
            <a:r>
              <a:rPr lang="en-US" altLang="ko-KR" sz="2000" dirty="0">
                <a:solidFill>
                  <a:srgbClr val="002060"/>
                </a:solidFill>
              </a:rPr>
              <a:t>]</a:t>
            </a:r>
            <a:r>
              <a:rPr lang="ko-KR" altLang="en-US" sz="2000" dirty="0">
                <a:solidFill>
                  <a:srgbClr val="002060"/>
                </a:solidFill>
              </a:rPr>
              <a:t>인 경우를  뜻함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7468B-FC13-0491-E548-59177AA7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x-none" smtClean="0"/>
              <a:pPr/>
              <a:t>9</a:t>
            </a:fld>
            <a:endParaRPr lang="x-none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9BBEDC-0B96-E701-DC7A-3C13D87B35A2}"/>
              </a:ext>
            </a:extLst>
          </p:cNvPr>
          <p:cNvSpPr/>
          <p:nvPr/>
        </p:nvSpPr>
        <p:spPr>
          <a:xfrm>
            <a:off x="10209213" y="7203440"/>
            <a:ext cx="347027" cy="2298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8" tIns="45718" rIns="45718" bIns="45718" rtlCol="0" anchor="ctr">
            <a:spAutoFit/>
          </a:bodyPr>
          <a:lstStyle/>
          <a:p>
            <a:pPr marL="0" marR="0" indent="0" algn="l" defTabSz="914400" rtl="0" latinLnBrk="0" hangingPunct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</a:pPr>
            <a:endParaRPr kumimoji="0" lang="ko-KR" altLang="en-US" sz="1300" b="0" i="0" u="none" strike="noStrike" cap="none" spc="0" normalizeH="0" baseline="0">
              <a:solidFill>
                <a:srgbClr val="08386B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2416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8386B"/>
      </a:dk1>
      <a:lt1>
        <a:srgbClr val="FFFFFF"/>
      </a:lt1>
      <a:dk2>
        <a:srgbClr val="A7A7A7"/>
      </a:dk2>
      <a:lt2>
        <a:srgbClr val="535353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NanumSquare">
      <a:majorFont>
        <a:latin typeface="NanumSquare Bold"/>
        <a:ea typeface="NanumSquare Bold"/>
        <a:cs typeface="Helvetica"/>
      </a:majorFont>
      <a:minorFont>
        <a:latin typeface="NanumSquare Light"/>
        <a:ea typeface="NanumSquare Light"/>
        <a:cs typeface="나눔고딕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vert="horz" wrap="square" lIns="45718" tIns="45718" rIns="45718" bIns="45718" anchor="ctr">
        <a:spAutoFit/>
      </a:bodyPr>
      <a:lstStyle>
        <a:defPPr marL="0" marR="0" lvl="0" indent="0" algn="l" defTabSz="914400" rtl="0" latinLnBrk="0" hangingPunct="0">
          <a:lnSpc>
            <a:spcPct val="140000"/>
          </a:lnSpc>
          <a:spcBef>
            <a:spcPts val="1000"/>
          </a:spcBef>
          <a:spcAft>
            <a:spcPts val="0"/>
          </a:spcAft>
          <a:buClrTx/>
          <a:buFontTx/>
          <a:buNone/>
          <a:defRPr kumimoji="0" sz="1300" b="0" i="0" u="none" strike="noStrike" cap="none" spc="0" normalizeH="0" baseline="0">
            <a:solidFill>
              <a:srgbClr val="08386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40000"/>
          </a:lnSpc>
          <a:spcBef>
            <a:spcPts val="1000"/>
          </a:spcBef>
          <a:spcAft>
            <a:spcPts val="0"/>
          </a:spcAft>
          <a:buClrTx/>
          <a:buFontTx/>
          <a:buNone/>
          <a:defRPr kumimoji="0" sz="1300" b="0" i="0" u="none" strike="noStrike" cap="none" spc="0" normalizeH="0" baseline="0">
            <a:solidFill>
              <a:srgbClr val="08386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나눔고딕 Light"/>
        <a:ea typeface="나눔고딕 Light"/>
        <a:cs typeface="나눔고딕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40000"/>
          </a:lnSpc>
          <a:spcBef>
            <a:spcPts val="1000"/>
          </a:spcBef>
          <a:spcAft>
            <a:spcPts val="0"/>
          </a:spcAft>
          <a:buClrTx/>
          <a:buFontTx/>
          <a:buNone/>
          <a:defRPr kumimoji="0" sz="1300" b="0" i="0" u="none" strike="noStrike" cap="none" spc="0" normalizeH="0" baseline="0">
            <a:solidFill>
              <a:srgbClr val="08386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40000"/>
          </a:lnSpc>
          <a:spcBef>
            <a:spcPts val="1000"/>
          </a:spcBef>
          <a:spcAft>
            <a:spcPts val="0"/>
          </a:spcAft>
          <a:buClrTx/>
          <a:buFontTx/>
          <a:buNone/>
          <a:defRPr kumimoji="0" sz="1300" b="0" i="0" u="none" strike="noStrike" cap="none" spc="0" normalizeH="0" baseline="0">
            <a:solidFill>
              <a:srgbClr val="08386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11554</TotalTime>
  <Words>582</Words>
  <Application>Microsoft Office PowerPoint</Application>
  <PresentationFormat>사용자 지정</PresentationFormat>
  <Paragraphs>96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NanumSquare Bold</vt:lpstr>
      <vt:lpstr>NanumSquare ExtraBold</vt:lpstr>
      <vt:lpstr>NanumSquare Light</vt:lpstr>
      <vt:lpstr>NanumSquareRound Bold</vt:lpstr>
      <vt:lpstr>NanumSquareRound Light</vt:lpstr>
      <vt:lpstr>NanumSquareRound Regular</vt:lpstr>
      <vt:lpstr>Pretendard</vt:lpstr>
      <vt:lpstr>Arial</vt:lpstr>
      <vt:lpstr>Wingdings</vt:lpstr>
      <vt:lpstr>Office Theme</vt:lpstr>
      <vt:lpstr>PowerPoint 프레젠테이션</vt:lpstr>
      <vt:lpstr>CONTENTS INDEXS</vt:lpstr>
      <vt:lpstr>기반 알고리즘</vt:lpstr>
      <vt:lpstr>기반 알고리즘 선정 이유</vt:lpstr>
      <vt:lpstr>데이터 처리</vt:lpstr>
      <vt:lpstr>데이터 군집화 및 Feature 추가 </vt:lpstr>
      <vt:lpstr>데이터 군집화 및 Feature 추가 </vt:lpstr>
      <vt:lpstr>유의미한 Feature 추가</vt:lpstr>
      <vt:lpstr>유의미한 Feature 추가</vt:lpstr>
      <vt:lpstr>유의미한 Feature 추가</vt:lpstr>
      <vt:lpstr>유의미한 Feature 추가</vt:lpstr>
      <vt:lpstr>최종 알고리즘 실행 결과</vt:lpstr>
      <vt:lpstr>최종 알고리즘 실행 결과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최효림</dc:creator>
  <cp:lastModifiedBy>Jason Lawson</cp:lastModifiedBy>
  <cp:revision>1978</cp:revision>
  <dcterms:modified xsi:type="dcterms:W3CDTF">2023-12-06T02:50:06Z</dcterms:modified>
  <cp:version/>
</cp:coreProperties>
</file>