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310" r:id="rId6"/>
    <p:sldId id="311" r:id="rId7"/>
    <p:sldId id="313" r:id="rId8"/>
    <p:sldId id="312" r:id="rId9"/>
    <p:sldId id="314" r:id="rId10"/>
    <p:sldId id="320" r:id="rId11"/>
    <p:sldId id="315" r:id="rId12"/>
    <p:sldId id="316" r:id="rId13"/>
    <p:sldId id="317" r:id="rId14"/>
    <p:sldId id="319" r:id="rId15"/>
    <p:sldId id="322" r:id="rId16"/>
  </p:sldIdLst>
  <p:sldSz cx="12188825" cy="6858000"/>
  <p:notesSz cx="6858000" cy="9144000"/>
  <p:custDataLst>
    <p:tags r:id="rId19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>
        <p:scale>
          <a:sx n="70" d="100"/>
          <a:sy n="70" d="100"/>
        </p:scale>
        <p:origin x="738" y="1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handoutMaster" Target="handoutMasters/handoutMaster1.xml" /><Relationship Id="rId3" Type="http://schemas.openxmlformats.org/officeDocument/2006/relationships/customXml" Target="../customXml/item3.xml" /><Relationship Id="rId21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notesMaster" Target="notesMasters/notes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ableStyles" Target="tableStyles.xml" /><Relationship Id="rId10" Type="http://schemas.openxmlformats.org/officeDocument/2006/relationships/slide" Target="slides/slide6.xml" /><Relationship Id="rId19" Type="http://schemas.openxmlformats.org/officeDocument/2006/relationships/tags" Target="tags/tag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13/06/2025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13/06/2025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E631-0B6D-4712-BEFD-FF38CEB37A4A}" type="datetime1">
              <a:rPr lang="pt-BR" noProof="0" smtClean="0"/>
              <a:pPr/>
              <a:t>13/06/2025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A96DE-A078-4676-8F38-EBC20B81DF35}" type="datetime1">
              <a:rPr lang="pt-BR" noProof="0" smtClean="0"/>
              <a:pPr/>
              <a:t>13/06/2025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11769B-D019-4A86-8334-0A9D6D419A60}" type="datetime1">
              <a:rPr lang="pt-BR" noProof="0" smtClean="0"/>
              <a:pPr/>
              <a:t>13/06/2025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EA5BE-0305-48F1-B45B-3F07AA1244A2}" type="datetime1">
              <a:rPr lang="pt-BR" noProof="0" smtClean="0"/>
              <a:pPr/>
              <a:t>13/06/2025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D1C76-DED1-4BE0-8F34-1641B8636BA4}" type="datetime1">
              <a:rPr lang="pt-BR" noProof="0" smtClean="0"/>
              <a:pPr/>
              <a:t>13/06/2025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pt-BR" noProof="0" smtClean="0"/>
              <a:pPr/>
              <a:t>‹#›</a:t>
            </a:fld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C98F49-77D6-4D48-BB68-E4DB33EE5B06}" type="datetime1">
              <a:rPr lang="pt-BR" noProof="0" smtClean="0"/>
              <a:pPr/>
              <a:t>13/06/2025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379B94-F7A6-4BC6-8A31-032F8D94B5BD}" type="datetime1">
              <a:rPr lang="pt-BR" noProof="0" smtClean="0"/>
              <a:pPr/>
              <a:t>13/06/2025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BF44-9F2F-4201-8CE2-C12E521BC56C}" type="datetime1">
              <a:rPr lang="pt-BR" noProof="0" smtClean="0"/>
              <a:pPr/>
              <a:t>13/06/2025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AD7B4B-23CA-4460-862D-E2D3E21E1E07}" type="datetime1">
              <a:rPr lang="pt-BR" noProof="0" smtClean="0"/>
              <a:pPr/>
              <a:t>13/06/2025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F45EDE-4BCD-4C98-AD18-04AAF5D19C9A}" type="datetime1">
              <a:rPr lang="pt-BR" noProof="0" smtClean="0"/>
              <a:pPr/>
              <a:t>13/06/2025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13/06/2025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23735" y="2564904"/>
            <a:ext cx="12071075" cy="388843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b="1" dirty="0">
                <a:solidFill>
                  <a:schemeClr val="tx2"/>
                </a:solidFill>
                <a:latin typeface="Arial Black" panose="020B0A04020102020204" pitchFamily="34" charset="0"/>
              </a:rPr>
              <a:t>TRABALHO A3</a:t>
            </a:r>
            <a:br>
              <a:rPr lang="pt-BR" dirty="0">
                <a:latin typeface="Arial Black" panose="020B0A04020102020204" pitchFamily="34" charset="0"/>
              </a:rPr>
            </a:br>
            <a:br>
              <a:rPr lang="pt-BR" dirty="0">
                <a:latin typeface="Arial Black" panose="020B0A04020102020204" pitchFamily="34" charset="0"/>
              </a:rPr>
            </a:br>
            <a:br>
              <a:rPr lang="pt-BR" dirty="0">
                <a:latin typeface="Arial Black" panose="020B0A04020102020204" pitchFamily="34" charset="0"/>
              </a:rPr>
            </a:br>
            <a:br>
              <a:rPr lang="pt-BR" dirty="0">
                <a:latin typeface="Arial Black" panose="020B0A04020102020204" pitchFamily="34" charset="0"/>
              </a:rPr>
            </a:br>
            <a:br>
              <a:rPr lang="pt-BR" dirty="0">
                <a:latin typeface="Arial Black" panose="020B0A04020102020204" pitchFamily="34" charset="0"/>
              </a:rPr>
            </a:br>
            <a:r>
              <a:rPr lang="pt-BR" b="1" dirty="0">
                <a:solidFill>
                  <a:schemeClr val="tx2"/>
                </a:solidFill>
                <a:latin typeface="Arial Black" panose="020B0A04020102020204" pitchFamily="34" charset="0"/>
              </a:rPr>
              <a:t>MODELAGEM DE SOFTWARE</a:t>
            </a:r>
            <a:endParaRPr lang="en-US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4065055" y="2934377"/>
            <a:ext cx="4176464" cy="1080120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pt-BR" sz="2500" b="1" dirty="0"/>
              <a:t>A P R E S E N T A Ç Ã O</a:t>
            </a:r>
          </a:p>
          <a:p>
            <a:pPr algn="ctr" rtl="0"/>
            <a:r>
              <a:rPr lang="pt-BR" sz="2500" b="1" dirty="0"/>
              <a:t>E M </a:t>
            </a:r>
          </a:p>
          <a:p>
            <a:pPr algn="ctr" rtl="0"/>
            <a:r>
              <a:rPr lang="pt-BR" sz="2500" b="1" dirty="0"/>
              <a:t>G R U P O</a:t>
            </a:r>
            <a:endParaRPr lang="it-IT" sz="2500" b="1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84098" y="2782669"/>
            <a:ext cx="5265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DIAGRAMA DE CLASSES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456" y="703767"/>
            <a:ext cx="4212350" cy="5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0" y="-685800"/>
            <a:ext cx="9144001" cy="1371600"/>
          </a:xfrm>
        </p:spPr>
        <p:txBody>
          <a:bodyPr/>
          <a:lstStyle/>
          <a:p>
            <a:r>
              <a:rPr lang="pt-BR" b="1" dirty="0"/>
              <a:t>BANCO DE DADOS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D916B-C0DE-83AF-8981-1DDDE3BCE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27" y="5449192"/>
            <a:ext cx="8730769" cy="10778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1F015E-1B2B-8883-C78D-F58B3AE19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23" y="2457300"/>
            <a:ext cx="6971175" cy="2609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2BF0AA-F59C-C6BF-7A75-DA84D40D3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53" y="1174388"/>
            <a:ext cx="10754720" cy="98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864F-30A5-A3A3-EABC-B709BF2A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718221"/>
            <a:ext cx="9144001" cy="1371600"/>
          </a:xfrm>
        </p:spPr>
        <p:txBody>
          <a:bodyPr/>
          <a:lstStyle/>
          <a:p>
            <a:pPr algn="ctr"/>
            <a:r>
              <a:rPr lang="en-US" b="1" dirty="0"/>
              <a:t>FIM DA APRESENTAÇÃO…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8BBE-D18D-E595-CA3A-658019E78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499" y="3035575"/>
            <a:ext cx="8761826" cy="17326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O </a:t>
            </a:r>
            <a:r>
              <a:rPr lang="en-US" sz="2800" b="1" dirty="0" err="1"/>
              <a:t>grupo</a:t>
            </a:r>
            <a:r>
              <a:rPr lang="en-US" sz="2800" b="1" dirty="0"/>
              <a:t> </a:t>
            </a:r>
            <a:r>
              <a:rPr lang="en-US" sz="2800" b="1" dirty="0" err="1"/>
              <a:t>agradece</a:t>
            </a:r>
            <a:r>
              <a:rPr lang="en-US" sz="2800" b="1" dirty="0"/>
              <a:t> pela </a:t>
            </a:r>
            <a:r>
              <a:rPr lang="en-US" sz="2800" b="1" dirty="0" err="1"/>
              <a:t>sua</a:t>
            </a:r>
            <a:r>
              <a:rPr lang="en-US" sz="2800" b="1" dirty="0"/>
              <a:t> </a:t>
            </a:r>
            <a:r>
              <a:rPr lang="en-US" sz="2800" b="1" dirty="0" err="1"/>
              <a:t>atenção</a:t>
            </a:r>
            <a:r>
              <a:rPr lang="en-US" sz="2800" b="1" dirty="0"/>
              <a:t> </a:t>
            </a:r>
            <a:r>
              <a:rPr lang="en-US" sz="2800" b="1" dirty="0" err="1"/>
              <a:t>até</a:t>
            </a:r>
            <a:r>
              <a:rPr lang="en-US" sz="2800" b="1" dirty="0"/>
              <a:t> </a:t>
            </a:r>
            <a:r>
              <a:rPr lang="en-US" sz="2800" b="1" dirty="0" err="1"/>
              <a:t>aqui</a:t>
            </a:r>
            <a:r>
              <a:rPr lang="en-US" sz="2800" b="1" dirty="0"/>
              <a:t>.</a:t>
            </a:r>
          </a:p>
          <a:p>
            <a:pPr marL="0" indent="0" algn="ctr">
              <a:buNone/>
            </a:pPr>
            <a:r>
              <a:rPr lang="en-US" sz="2800" b="1" dirty="0" err="1"/>
              <a:t>Muito</a:t>
            </a:r>
            <a:r>
              <a:rPr lang="en-US" sz="2800" b="1" dirty="0"/>
              <a:t> obrigado!</a:t>
            </a:r>
          </a:p>
        </p:txBody>
      </p:sp>
    </p:spTree>
    <p:extLst>
      <p:ext uri="{BB962C8B-B14F-4D97-AF65-F5344CB8AC3E}">
        <p14:creationId xmlns:p14="http://schemas.microsoft.com/office/powerpoint/2010/main" val="165818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0" y="-685800"/>
            <a:ext cx="9144001" cy="1371600"/>
          </a:xfrm>
        </p:spPr>
        <p:txBody>
          <a:bodyPr rtlCol="0"/>
          <a:lstStyle/>
          <a:p>
            <a:pPr rtl="0"/>
            <a:r>
              <a:rPr lang="pt-BR" b="1" dirty="0"/>
              <a:t>INTEGRANTES DO GRUPO</a:t>
            </a:r>
            <a:endParaRPr lang="en-US" b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454566" y="2276873"/>
            <a:ext cx="7845619" cy="3154152"/>
          </a:xfrm>
        </p:spPr>
        <p:txBody>
          <a:bodyPr rtlCol="0"/>
          <a:lstStyle/>
          <a:p>
            <a:r>
              <a:rPr lang="en-US" dirty="0"/>
              <a:t>GABRIEL GOMES FERREIRA.</a:t>
            </a:r>
          </a:p>
          <a:p>
            <a:r>
              <a:rPr lang="en-US" dirty="0"/>
              <a:t>ÍTALO EMANUEL PEREIRA AMORIM DOS REIS.</a:t>
            </a:r>
          </a:p>
          <a:p>
            <a:r>
              <a:rPr lang="en-US" dirty="0"/>
              <a:t>JEAN ALVES DE SOUZA MACIEL.</a:t>
            </a:r>
          </a:p>
          <a:p>
            <a:r>
              <a:rPr lang="en-US" dirty="0"/>
              <a:t>NICOLAS MARCONI DOS SANTOS SALGUEIRO.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0" y="-685800"/>
            <a:ext cx="9144001" cy="1371600"/>
          </a:xfrm>
        </p:spPr>
        <p:txBody>
          <a:bodyPr rtlCol="0"/>
          <a:lstStyle/>
          <a:p>
            <a:pPr rtl="0"/>
            <a:r>
              <a:rPr lang="pt-BR" b="1" dirty="0"/>
              <a:t>DESCRIÇÃO DO TRABALHO</a:t>
            </a:r>
            <a:endParaRPr lang="en-US" b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31129" y="1052736"/>
            <a:ext cx="9763472" cy="5328592"/>
          </a:xfrm>
        </p:spPr>
        <p:txBody>
          <a:bodyPr>
            <a:normAutofit/>
          </a:bodyPr>
          <a:lstStyle/>
          <a:p>
            <a:r>
              <a:rPr lang="en-US" dirty="0"/>
              <a:t>O objetivo do projeto é </a:t>
            </a:r>
            <a:r>
              <a:rPr lang="en-US" dirty="0" err="1"/>
              <a:t>fazer</a:t>
            </a:r>
            <a:r>
              <a:rPr lang="en-US" dirty="0"/>
              <a:t> o </a:t>
            </a:r>
            <a:r>
              <a:rPr lang="en-US" dirty="0" err="1"/>
              <a:t>desenvolvimento</a:t>
            </a:r>
            <a:r>
              <a:rPr lang="en-US" dirty="0"/>
              <a:t> de 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trazer</a:t>
            </a:r>
            <a:r>
              <a:rPr lang="en-US" dirty="0"/>
              <a:t> </a:t>
            </a:r>
            <a:r>
              <a:rPr lang="en-US" dirty="0" err="1"/>
              <a:t>mudanças</a:t>
            </a:r>
            <a:r>
              <a:rPr lang="en-US" dirty="0"/>
              <a:t> e </a:t>
            </a:r>
            <a:r>
              <a:rPr lang="en-US" dirty="0" err="1"/>
              <a:t>facilitar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para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neutralização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 e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falhas</a:t>
            </a:r>
            <a:r>
              <a:rPr lang="en-US" dirty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O </a:t>
            </a:r>
            <a:r>
              <a:rPr lang="en-US" b="1" dirty="0" err="1"/>
              <a:t>grupo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Selecionou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real. 
</a:t>
            </a:r>
            <a:r>
              <a:rPr lang="en-US" dirty="0" err="1"/>
              <a:t>Realizou</a:t>
            </a:r>
            <a:r>
              <a:rPr lang="en-US" dirty="0"/>
              <a:t> </a:t>
            </a:r>
            <a:r>
              <a:rPr lang="en-US" dirty="0" err="1"/>
              <a:t>entrevistas</a:t>
            </a:r>
            <a:r>
              <a:rPr lang="en-US" dirty="0"/>
              <a:t> com o/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responsáveis</a:t>
            </a:r>
            <a:r>
              <a:rPr lang="en-US" dirty="0"/>
              <a:t>.
</a:t>
            </a:r>
            <a:r>
              <a:rPr lang="en-US" dirty="0" err="1"/>
              <a:t>Levantou</a:t>
            </a:r>
            <a:r>
              <a:rPr lang="en-US" dirty="0"/>
              <a:t> as necessidades do negócio. 
</a:t>
            </a:r>
            <a:r>
              <a:rPr lang="en-US" dirty="0" err="1"/>
              <a:t>Criou</a:t>
            </a:r>
            <a:r>
              <a:rPr lang="en-US" dirty="0"/>
              <a:t> um projeto de sistema: (</a:t>
            </a:r>
            <a:r>
              <a:rPr lang="en-US" dirty="0" err="1"/>
              <a:t>levantamento</a:t>
            </a:r>
            <a:r>
              <a:rPr lang="en-US" dirty="0"/>
              <a:t> de requisitos, </a:t>
            </a:r>
            <a:r>
              <a:rPr lang="en-US" dirty="0" err="1"/>
              <a:t>modelagem</a:t>
            </a:r>
            <a:r>
              <a:rPr lang="en-US" dirty="0"/>
              <a:t> UML, </a:t>
            </a:r>
            <a:r>
              <a:rPr lang="en-US" dirty="0" err="1"/>
              <a:t>planejamento</a:t>
            </a:r>
            <a:r>
              <a:rPr lang="en-US" dirty="0"/>
              <a:t> de banco de dados e proposta de cronograma de </a:t>
            </a:r>
            <a:r>
              <a:rPr lang="en-US" dirty="0" err="1"/>
              <a:t>desenvolvimento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9309" y="-685800"/>
            <a:ext cx="9144001" cy="1371600"/>
          </a:xfrm>
        </p:spPr>
        <p:txBody>
          <a:bodyPr rtlCol="0"/>
          <a:lstStyle/>
          <a:p>
            <a:r>
              <a:rPr lang="en-US" b="1" dirty="0"/>
              <a:t>CRONOGRAMA DE DESENVOLVIMENTO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33353807"/>
              </p:ext>
            </p:extLst>
          </p:nvPr>
        </p:nvGraphicFramePr>
        <p:xfrm>
          <a:off x="1701924" y="2204864"/>
          <a:ext cx="8789032" cy="2684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latin typeface="+mj-lt"/>
                        </a:rPr>
                        <a:t>ATIVIDADE</a:t>
                      </a:r>
                      <a:r>
                        <a:rPr lang="en-US" b="1" baseline="0" dirty="0">
                          <a:latin typeface="+mj-lt"/>
                        </a:rPr>
                        <a:t> </a:t>
                      </a:r>
                      <a:endParaRPr lang="pt-BR" b="1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b="1" dirty="0">
                          <a:latin typeface="+mj-lt"/>
                        </a:rPr>
                        <a:t>PRAZO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36"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latin typeface="+mj-lt"/>
                        </a:rPr>
                        <a:t>Levantamento de requisitos</a:t>
                      </a:r>
                      <a:endParaRPr lang="pt-BR" b="1" dirty="0"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b="1" baseline="0" dirty="0">
                          <a:latin typeface="+mj-lt"/>
                        </a:rPr>
                        <a:t>01 semana</a:t>
                      </a:r>
                      <a:endParaRPr lang="pt-BR" b="1" dirty="0"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537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Modelagem e protótipo</a:t>
                      </a:r>
                      <a:endParaRPr lang="pt-BR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b="1" dirty="0">
                          <a:latin typeface="+mj-lt"/>
                        </a:rPr>
                        <a:t>01 semana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088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Desenvolvimento do sistema</a:t>
                      </a:r>
                      <a:endParaRPr lang="pt-BR" b="1" dirty="0"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b="1" dirty="0">
                          <a:latin typeface="+mj-lt"/>
                        </a:rPr>
                        <a:t>03 semanas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527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Testes com usuários simulados</a:t>
                      </a:r>
                      <a:endParaRPr lang="pt-BR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b="1" dirty="0">
                          <a:latin typeface="+mj-lt"/>
                        </a:rPr>
                        <a:t>01 semana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323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Ajustes finais e apresentação</a:t>
                      </a:r>
                      <a:endParaRPr lang="pt-BR" b="1" dirty="0"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b="1" dirty="0">
                          <a:latin typeface="+mj-lt"/>
                        </a:rPr>
                        <a:t>01 semana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0" y="-685800"/>
            <a:ext cx="9144001" cy="1371600"/>
          </a:xfrm>
        </p:spPr>
        <p:txBody>
          <a:bodyPr rtlCol="0"/>
          <a:lstStyle/>
          <a:p>
            <a:pPr rtl="0"/>
            <a:r>
              <a:rPr lang="en-US" b="1" dirty="0"/>
              <a:t>HISTORIA D</a:t>
            </a:r>
            <a:r>
              <a:rPr lang="pt-BR" b="1" dirty="0"/>
              <a:t>A EMPRESA…</a:t>
            </a:r>
            <a:r>
              <a:rPr lang="en-US" b="1" dirty="0"/>
              <a:t> </a:t>
            </a:r>
            <a:endParaRPr lang="pt-BR" b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33771" y="1340768"/>
            <a:ext cx="10652517" cy="4464496"/>
          </a:xfrm>
        </p:spPr>
        <p:txBody>
          <a:bodyPr>
            <a:normAutofit/>
          </a:bodyPr>
          <a:lstStyle/>
          <a:p>
            <a:r>
              <a:rPr lang="en-US" dirty="0"/>
              <a:t>NO NORTE DE MINAS, VALENTINE NOIVAS FOI </a:t>
            </a:r>
            <a:r>
              <a:rPr lang="pt-BR" dirty="0"/>
              <a:t>FUNDADA POR PATRÍCIA MAGALHÃES SILVA EM 2016</a:t>
            </a:r>
            <a:r>
              <a:rPr lang="en-US" dirty="0"/>
              <a:t>. O PEQUENO NEGOCIO QUE </a:t>
            </a:r>
            <a:r>
              <a:rPr lang="pt-BR" dirty="0"/>
              <a:t>COMEÇOU NO INTERIOR E TOMOU MAIORES PROPORÇÕES ATÉ QUE SE IN</a:t>
            </a:r>
            <a:r>
              <a:rPr lang="en-US" dirty="0"/>
              <a:t>STALOU</a:t>
            </a:r>
            <a:r>
              <a:rPr lang="pt-BR" dirty="0"/>
              <a:t> NA CIDADE DE VESPASIANO EM 2012, E CONTINU</a:t>
            </a:r>
            <a:r>
              <a:rPr lang="en-US" dirty="0"/>
              <a:t>A POR AQU</a:t>
            </a:r>
            <a:r>
              <a:rPr lang="pt-BR" dirty="0"/>
              <a:t>I ATÉ OS DIAS DE HOJE.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 COM O CRESCIMENTO DA EMPRESA CLARO QUE VIERAM OS </a:t>
            </a:r>
            <a:r>
              <a:rPr lang="en-US" dirty="0"/>
              <a:t>PROBLEMAS</a:t>
            </a:r>
            <a:r>
              <a:rPr lang="pt-BR" dirty="0"/>
              <a:t>, MAS NÃO HÁ NADA QU E NÃO POSSA SER RESOLVIDO.</a:t>
            </a:r>
          </a:p>
          <a:p>
            <a:pPr marL="0" indent="0">
              <a:buNone/>
            </a:pPr>
            <a:r>
              <a:rPr lang="pt-BR" dirty="0"/>
              <a:t> COM ISSO TRAZEMOS O DESENVOLVIMENTO DE UM SISTEMA...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59" y="-341012"/>
            <a:ext cx="11944705" cy="1295637"/>
          </a:xfrm>
        </p:spPr>
        <p:txBody>
          <a:bodyPr rtlCol="0"/>
          <a:lstStyle/>
          <a:p>
            <a:r>
              <a:rPr lang="en-US" b="1" dirty="0"/>
              <a:t>RELATÓRIO DE LEVANTAMENTOS…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4645" y="1160868"/>
            <a:ext cx="11319531" cy="4536263"/>
          </a:xfrm>
        </p:spPr>
        <p:txBody>
          <a:bodyPr rtlCol="0">
            <a:normAutofit fontScale="85000" lnSpcReduction="1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 proposta a seguir foi desenvolvida a partir da análise dos processos de uma empresa do ramo de preparação de noivas e convidados. Esse tipo de empresa atua com serviços especializados de maquiagem, cabelo e aluguel de vestidos.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Observamos que grande parte do controle desses processos é realizado de forma manual, assim gerando problemas de organização, falha de atendimento e perda ou confusão de clientes.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 objetivo é criar um sistema que automatize o agendamento de atendimento das clientes, organizando </a:t>
            </a:r>
            <a:r>
              <a:rPr lang="en-US" sz="1800" dirty="0" err="1">
                <a:solidFill>
                  <a:schemeClr val="tx1"/>
                </a:solidFill>
              </a:rPr>
              <a:t>os</a:t>
            </a:r>
            <a:r>
              <a:rPr lang="en-US" sz="1800" dirty="0">
                <a:solidFill>
                  <a:schemeClr val="tx1"/>
                </a:solidFill>
              </a:rPr>
              <a:t> dados, controle do calendário dos funcionários e disponibilizar os horários para </a:t>
            </a:r>
            <a:r>
              <a:rPr lang="en-US" sz="1800" dirty="0" err="1">
                <a:solidFill>
                  <a:schemeClr val="tx1"/>
                </a:solidFill>
              </a:rPr>
              <a:t>clientes</a:t>
            </a:r>
            <a:r>
              <a:rPr lang="en-US" sz="1800" dirty="0">
                <a:solidFill>
                  <a:schemeClr val="tx1"/>
                </a:solidFill>
              </a:rPr>
              <a:t>, assim melhorando a comunicação entre cliente e funcionário.</a:t>
            </a:r>
          </a:p>
          <a:p>
            <a:r>
              <a:rPr lang="en-US" sz="1800" dirty="0">
                <a:solidFill>
                  <a:schemeClr val="tx1"/>
                </a:solidFill>
              </a:rPr>
              <a:t>
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ausência de um </a:t>
            </a:r>
            <a:r>
              <a:rPr lang="en-US" sz="1800" dirty="0" err="1">
                <a:solidFill>
                  <a:schemeClr val="tx1"/>
                </a:solidFill>
              </a:rPr>
              <a:t>sistema</a:t>
            </a:r>
            <a:r>
              <a:rPr lang="en-US" sz="1800" dirty="0">
                <a:solidFill>
                  <a:schemeClr val="tx1"/>
                </a:solidFill>
              </a:rPr>
              <a:t> para organizar os </a:t>
            </a:r>
            <a:r>
              <a:rPr lang="en-US" sz="1800" dirty="0" err="1">
                <a:solidFill>
                  <a:schemeClr val="tx1"/>
                </a:solidFill>
              </a:rPr>
              <a:t>serviços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oferecidos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PELa</a:t>
            </a:r>
            <a:r>
              <a:rPr lang="en-US" sz="1800" dirty="0">
                <a:solidFill>
                  <a:schemeClr val="tx1"/>
                </a:solidFill>
              </a:rPr>
              <a:t> empresa resulta </a:t>
            </a:r>
            <a:r>
              <a:rPr lang="en-US" sz="1800" dirty="0" err="1">
                <a:solidFill>
                  <a:schemeClr val="tx1"/>
                </a:solidFill>
              </a:rPr>
              <a:t>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eficiência</a:t>
            </a:r>
            <a:r>
              <a:rPr lang="en-US" sz="1800" dirty="0">
                <a:solidFill>
                  <a:schemeClr val="tx1"/>
                </a:solidFill>
              </a:rPr>
              <a:t>, assim gerando dificuldades de </a:t>
            </a:r>
            <a:r>
              <a:rPr lang="en-US" sz="1800" dirty="0" err="1">
                <a:solidFill>
                  <a:schemeClr val="tx1"/>
                </a:solidFill>
              </a:rPr>
              <a:t>expansão</a:t>
            </a:r>
            <a:r>
              <a:rPr lang="en-US" sz="1800" dirty="0">
                <a:solidFill>
                  <a:schemeClr val="tx1"/>
                </a:solidFill>
              </a:rPr>
              <a:t> do negócio. Um sistema digital </a:t>
            </a:r>
            <a:r>
              <a:rPr lang="en-US" sz="1800" dirty="0" err="1">
                <a:solidFill>
                  <a:schemeClr val="tx1"/>
                </a:solidFill>
              </a:rPr>
              <a:t>permitirá</a:t>
            </a:r>
            <a:r>
              <a:rPr lang="en-US" sz="1800" dirty="0">
                <a:solidFill>
                  <a:schemeClr val="tx1"/>
                </a:solidFill>
              </a:rPr>
              <a:t> que a empresa atenda seus clientes com </a:t>
            </a:r>
            <a:r>
              <a:rPr lang="en-US" sz="1800" dirty="0" err="1">
                <a:solidFill>
                  <a:schemeClr val="tx1"/>
                </a:solidFill>
              </a:rPr>
              <a:t>mais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eficácia</a:t>
            </a:r>
            <a:r>
              <a:rPr lang="en-US" sz="1800" dirty="0">
                <a:solidFill>
                  <a:schemeClr val="tx1"/>
                </a:solidFill>
              </a:rPr>
              <a:t>, oferecendo </a:t>
            </a:r>
            <a:r>
              <a:rPr lang="en-US" sz="1800" dirty="0" err="1">
                <a:solidFill>
                  <a:schemeClr val="tx1"/>
                </a:solidFill>
              </a:rPr>
              <a:t>uma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experiência</a:t>
            </a:r>
            <a:r>
              <a:rPr lang="en-US" sz="1800" dirty="0">
                <a:solidFill>
                  <a:schemeClr val="tx1"/>
                </a:solidFill>
              </a:rPr>
              <a:t> organizada e duradoura, e reduzindo erros humanos.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
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Os usuários do sistema serão a gestora do negócio e possivelmente uma atendente caso tenha alguma dúvida ou questão muito específica, pois a gestora do negócio, deseja o atendimento 100% online por WhatsApp/site.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6" y="-685800"/>
            <a:ext cx="9144001" cy="1371600"/>
          </a:xfrm>
        </p:spPr>
        <p:txBody>
          <a:bodyPr/>
          <a:lstStyle/>
          <a:p>
            <a:r>
              <a:rPr lang="pt-BR" b="1" dirty="0"/>
              <a:t>O SISTEMA INCLUIRÁ...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8701" y="1708819"/>
            <a:ext cx="9134391" cy="4114801"/>
          </a:xfrm>
        </p:spPr>
        <p:txBody>
          <a:bodyPr>
            <a:normAutofit/>
          </a:bodyPr>
          <a:lstStyle/>
          <a:p>
            <a:r>
              <a:rPr lang="en-US" dirty="0"/>
              <a:t>Cadastro de noivas e histórico de atendimentos.
Calendário compartilhado com a equipe.</a:t>
            </a:r>
          </a:p>
          <a:p>
            <a:r>
              <a:rPr lang="en-US" dirty="0"/>
              <a:t>Geração de relatórios (clientes atendidas, serviços mais solicitados, etc.)
Painel administrativo para controle geral.</a:t>
            </a:r>
          </a:p>
          <a:p>
            <a:r>
              <a:rPr lang="en-US" dirty="0"/>
              <a:t>As tecnologias utilizadas serão as linguagem Java.</a:t>
            </a:r>
          </a:p>
          <a:p>
            <a:r>
              <a:rPr lang="en-US" dirty="0"/>
              <a:t>Para o desenvolvimento do Banco de Dados, foram usados o MySQL e Trello.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28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71400"/>
            <a:ext cx="3923927" cy="1319808"/>
          </a:xfrm>
        </p:spPr>
        <p:txBody>
          <a:bodyPr rtlCol="0"/>
          <a:lstStyle/>
          <a:p>
            <a:r>
              <a:rPr lang="en-US" b="1" dirty="0"/>
              <a:t>MODELAGEM DE REQUISITOS…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02680" y="1149622"/>
            <a:ext cx="4528493" cy="585192"/>
          </a:xfrm>
        </p:spPr>
        <p:txBody>
          <a:bodyPr rtlCol="0"/>
          <a:lstStyle/>
          <a:p>
            <a:pPr rtl="0"/>
            <a:r>
              <a:rPr lang="pt-BR" b="1" dirty="0"/>
              <a:t>QUAIS SÃO AS NECESSIDADES?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706889"/>
            <a:ext cx="4320766" cy="2766392"/>
          </a:xfrm>
        </p:spPr>
        <p:txBody>
          <a:bodyPr rtlCol="0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NECESSIDADES</a:t>
            </a:r>
            <a:endParaRPr lang="en-US" dirty="0"/>
          </a:p>
          <a:p>
            <a:r>
              <a:rPr lang="en-US" sz="2200" b="1" dirty="0"/>
              <a:t>NE001:</a:t>
            </a:r>
            <a:r>
              <a:rPr lang="en-US" sz="2200" dirty="0"/>
              <a:t>  A empresa precisa de um relatorio dos </a:t>
            </a:r>
            <a:r>
              <a:rPr lang="en-US" sz="2200" dirty="0" err="1"/>
              <a:t>serviços</a:t>
            </a:r>
            <a:r>
              <a:rPr lang="en-US" sz="2200" dirty="0"/>
              <a:t> </a:t>
            </a:r>
            <a:r>
              <a:rPr lang="en-US" sz="2200" dirty="0" err="1"/>
              <a:t>mais</a:t>
            </a:r>
            <a:r>
              <a:rPr lang="en-US" sz="2200" dirty="0"/>
              <a:t> contratados.
</a:t>
            </a:r>
            <a:r>
              <a:rPr lang="en-US" sz="2200" b="1" dirty="0"/>
              <a:t>NE002:</a:t>
            </a:r>
            <a:r>
              <a:rPr lang="en-US" sz="2200" dirty="0"/>
              <a:t>  A empresa precisa de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maior</a:t>
            </a:r>
            <a:r>
              <a:rPr lang="en-US" sz="2200" dirty="0"/>
              <a:t> </a:t>
            </a:r>
            <a:r>
              <a:rPr lang="en-US" sz="2200" dirty="0" err="1"/>
              <a:t>segurança</a:t>
            </a:r>
            <a:r>
              <a:rPr lang="en-US" sz="2200" dirty="0"/>
              <a:t> com </a:t>
            </a:r>
            <a:r>
              <a:rPr lang="en-US" sz="2200" dirty="0" err="1"/>
              <a:t>os</a:t>
            </a:r>
            <a:r>
              <a:rPr lang="en-US" sz="2200" dirty="0"/>
              <a:t> dados dos </a:t>
            </a:r>
            <a:r>
              <a:rPr lang="en-US" sz="2200" dirty="0" err="1"/>
              <a:t>clientes</a:t>
            </a:r>
            <a:r>
              <a:rPr lang="en-US" sz="2200" dirty="0"/>
              <a:t>.
</a:t>
            </a:r>
            <a:r>
              <a:rPr lang="en-US" sz="2200" b="1" dirty="0"/>
              <a:t>NE004:</a:t>
            </a:r>
            <a:r>
              <a:rPr lang="en-US" sz="2200" dirty="0"/>
              <a:t>  A empresa precisa de um </a:t>
            </a:r>
            <a:r>
              <a:rPr lang="en-US" sz="2200" dirty="0" err="1"/>
              <a:t>processo</a:t>
            </a:r>
            <a:r>
              <a:rPr lang="en-US" sz="2200" dirty="0"/>
              <a:t> de </a:t>
            </a:r>
            <a:r>
              <a:rPr lang="en-US" sz="2200" dirty="0" err="1"/>
              <a:t>agendamento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.</a:t>
            </a:r>
          </a:p>
          <a:p>
            <a:r>
              <a:rPr lang="en-US" sz="2200" b="1" dirty="0"/>
              <a:t>NE005:</a:t>
            </a:r>
            <a:r>
              <a:rPr lang="en-US" sz="2200" dirty="0"/>
              <a:t>  A empresa precisa de midias de contato para realizar agendamento.</a:t>
            </a:r>
          </a:p>
          <a:p>
            <a:pPr rtl="0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58650" y="4336013"/>
            <a:ext cx="4416552" cy="762000"/>
          </a:xfrm>
        </p:spPr>
        <p:txBody>
          <a:bodyPr rtlCol="0"/>
          <a:lstStyle/>
          <a:p>
            <a:pPr rtl="0"/>
            <a:r>
              <a:rPr lang="pt-BR" b="1" dirty="0"/>
              <a:t>QUAIS SÃO AS REGRAS DE NEGÓCIO?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32682" y="5220804"/>
            <a:ext cx="4356548" cy="1254224"/>
          </a:xfrm>
        </p:spPr>
        <p:txBody>
          <a:bodyPr rtlCol="0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REGRAS DE NEGÓCIO</a:t>
            </a:r>
          </a:p>
          <a:p>
            <a:r>
              <a:rPr lang="en-US" b="1" dirty="0"/>
              <a:t>RN001:</a:t>
            </a:r>
            <a:r>
              <a:rPr lang="en-US" dirty="0"/>
              <a:t> As noivas tem o dia dedicado exclusivamente para ela e suas convidadas próximas.</a:t>
            </a:r>
          </a:p>
          <a:p>
            <a:r>
              <a:rPr lang="en-US" b="1" dirty="0"/>
              <a:t>RN002:</a:t>
            </a:r>
            <a:r>
              <a:rPr lang="en-US" dirty="0"/>
              <a:t>  A loja funciona tem o período de funcionamento de segunda á sábado.</a:t>
            </a:r>
          </a:p>
          <a:p>
            <a:pPr rtl="0"/>
            <a:endParaRPr lang="pt-BR" dirty="0"/>
          </a:p>
        </p:txBody>
      </p:sp>
      <p:sp>
        <p:nvSpPr>
          <p:cNvPr id="7" name="Espaço Reservado para Texto 4"/>
          <p:cNvSpPr txBox="1">
            <a:spLocks/>
          </p:cNvSpPr>
          <p:nvPr/>
        </p:nvSpPr>
        <p:spPr>
          <a:xfrm>
            <a:off x="7404785" y="3702048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QUAIS SÃO OS REQUSITOS NÃO-FUNCIONAIS?</a:t>
            </a:r>
          </a:p>
        </p:txBody>
      </p:sp>
      <p:sp>
        <p:nvSpPr>
          <p:cNvPr id="9" name="Retângulo 8"/>
          <p:cNvSpPr/>
          <p:nvPr/>
        </p:nvSpPr>
        <p:spPr>
          <a:xfrm>
            <a:off x="6815516" y="4717013"/>
            <a:ext cx="530723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REQUISITOS NÃO-FUNCIONAIS</a:t>
            </a:r>
            <a:endParaRPr lang="pt-BR" sz="1400" dirty="0"/>
          </a:p>
          <a:p>
            <a:endParaRPr lang="pt-B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RNF001:</a:t>
            </a:r>
            <a:r>
              <a:rPr lang="en-US" sz="1400" dirty="0"/>
              <a:t> O sistema deve agendar um horário por data e hora.
</a:t>
            </a:r>
            <a:r>
              <a:rPr lang="en-US" sz="1400" b="1" dirty="0"/>
              <a:t>RNF002:</a:t>
            </a:r>
            <a:r>
              <a:rPr lang="en-US" sz="1400" dirty="0"/>
              <a:t> O sistema deve gerar um histórico de atendimento a clientes.
</a:t>
            </a:r>
            <a:r>
              <a:rPr lang="en-US" sz="1400" b="1" dirty="0"/>
              <a:t>RNF003: </a:t>
            </a:r>
            <a:r>
              <a:rPr lang="en-US" sz="1400" dirty="0"/>
              <a:t>O sistema deve integrar whatsapp, telefone e site.
</a:t>
            </a:r>
            <a:r>
              <a:rPr lang="en-US" sz="1400" b="1" dirty="0"/>
              <a:t>RNF004: </a:t>
            </a:r>
            <a:r>
              <a:rPr lang="en-US" sz="1400" dirty="0"/>
              <a:t>O atendimento deve ser automático e online</a:t>
            </a:r>
            <a:endParaRPr lang="en-US" sz="1400" b="1" dirty="0"/>
          </a:p>
        </p:txBody>
      </p:sp>
      <p:sp>
        <p:nvSpPr>
          <p:cNvPr id="12" name="Espaço Reservado para Texto 4"/>
          <p:cNvSpPr txBox="1">
            <a:spLocks/>
          </p:cNvSpPr>
          <p:nvPr/>
        </p:nvSpPr>
        <p:spPr>
          <a:xfrm>
            <a:off x="7588144" y="216219"/>
            <a:ext cx="3840488" cy="646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QUAIS SÃO OS REQUSITOS FUNCIONAIS?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894024" y="1094593"/>
            <a:ext cx="52287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REQUISITOS FUNCIONAIS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RF001: O sistema deve mostrar quais os horários disponíveis.
RF002: O sistema deve permitir que o cliente realize o agendamento 100% online.
RF003: O sistema deve enviar um lembrete no dia anterior do horário marcado.
RF004: O sistema deve gerar um relatório semanal/mensal.
RF005: O sistema deve permitir que o cliente tenha interações humanas.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833" y="2743200"/>
            <a:ext cx="9144001" cy="1371600"/>
          </a:xfrm>
        </p:spPr>
        <p:txBody>
          <a:bodyPr rtlCol="0"/>
          <a:lstStyle/>
          <a:p>
            <a:r>
              <a:rPr lang="en-US" b="1" dirty="0"/>
              <a:t>DIAGRAMA DE </a:t>
            </a:r>
            <a:br>
              <a:rPr lang="en-US" b="1" dirty="0"/>
            </a:br>
            <a:r>
              <a:rPr lang="en-US" b="1" dirty="0"/>
              <a:t>CASOS DE USO…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703" y="755656"/>
            <a:ext cx="7265289" cy="534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" id="{9D3A0BA5-9BA3-4FF2-8DE9-02F032876D36}" vid="{5A33D4DE-F3FB-447A-BC59-822AF5AB6DE9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túnel azul digital (widescreen)</Template>
  <TotalTime>0</TotalTime>
  <Words>505</Words>
  <Application>Microsoft Office PowerPoint</Application>
  <PresentationFormat>Custom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Túnel Azul Digital 16X9</vt:lpstr>
      <vt:lpstr>TRABALHO A3     MODELAGEM DE SOFTWARE</vt:lpstr>
      <vt:lpstr>INTEGRANTES DO GRUPO</vt:lpstr>
      <vt:lpstr>DESCRIÇÃO DO TRABALHO</vt:lpstr>
      <vt:lpstr>CRONOGRAMA DE DESENVOLVIMENTO</vt:lpstr>
      <vt:lpstr>HISTORIA DA EMPRESA… </vt:lpstr>
      <vt:lpstr>RELATÓRIO DE LEVANTAMENTOS…</vt:lpstr>
      <vt:lpstr>O SISTEMA INCLUIRÁ...</vt:lpstr>
      <vt:lpstr>MODELAGEM DE REQUISITOS…</vt:lpstr>
      <vt:lpstr>DIAGRAMA DE  CASOS DE USO…</vt:lpstr>
      <vt:lpstr>PowerPoint Presentation</vt:lpstr>
      <vt:lpstr>BANCO DE DADOS</vt:lpstr>
      <vt:lpstr>FIM DA APRESENTAÇÃO…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A3     MODELAGEM DE SOFTWARE</dc:title>
  <dc:creator/>
  <cp:lastModifiedBy>Jean Alves</cp:lastModifiedBy>
  <cp:revision>5</cp:revision>
  <dcterms:created xsi:type="dcterms:W3CDTF">2025-06-12T16:34:09Z</dcterms:created>
  <dcterms:modified xsi:type="dcterms:W3CDTF">2025-06-13T22:54:53Z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