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91" r:id="rId4"/>
    <p:sldId id="292" r:id="rId5"/>
    <p:sldId id="293" r:id="rId6"/>
    <p:sldId id="294" r:id="rId7"/>
    <p:sldId id="295" r:id="rId8"/>
    <p:sldId id="277" r:id="rId9"/>
    <p:sldId id="261" r:id="rId10"/>
    <p:sldId id="290" r:id="rId11"/>
    <p:sldId id="274" r:id="rId12"/>
    <p:sldId id="296" r:id="rId13"/>
    <p:sldId id="297" r:id="rId14"/>
    <p:sldId id="298" r:id="rId15"/>
    <p:sldId id="299" r:id="rId16"/>
    <p:sldId id="300" r:id="rId17"/>
    <p:sldId id="264" r:id="rId18"/>
    <p:sldId id="272"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3" autoAdjust="0"/>
    <p:restoredTop sz="94058" autoAdjust="0"/>
  </p:normalViewPr>
  <p:slideViewPr>
    <p:cSldViewPr>
      <p:cViewPr varScale="1">
        <p:scale>
          <a:sx n="64" d="100"/>
          <a:sy n="64" d="100"/>
        </p:scale>
        <p:origin x="181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1D2A0-DB01-4D34-8CAE-9FC48249522A}" type="datetimeFigureOut">
              <a:rPr lang="en-IN" smtClean="0"/>
              <a:pPr/>
              <a:t>17-04-2024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12753-EB78-41A5-9134-1B87922E0407}" type="slidenum">
              <a:rPr lang="en-IN" smtClean="0"/>
              <a:pPr/>
              <a:t>‹#›</a:t>
            </a:fld>
            <a:endParaRPr lang="en-IN"/>
          </a:p>
        </p:txBody>
      </p:sp>
    </p:spTree>
    <p:extLst>
      <p:ext uri="{BB962C8B-B14F-4D97-AF65-F5344CB8AC3E}">
        <p14:creationId xmlns:p14="http://schemas.microsoft.com/office/powerpoint/2010/main" val="341151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F12753-EB78-41A5-9134-1B87922E040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F12753-EB78-41A5-9134-1B87922E0407}" type="slidenum">
              <a:rPr lang="en-IN" smtClean="0"/>
              <a:pPr/>
              <a:t>9</a:t>
            </a:fld>
            <a:endParaRPr lang="en-IN"/>
          </a:p>
        </p:txBody>
      </p:sp>
    </p:spTree>
    <p:extLst>
      <p:ext uri="{BB962C8B-B14F-4D97-AF65-F5344CB8AC3E}">
        <p14:creationId xmlns:p14="http://schemas.microsoft.com/office/powerpoint/2010/main" val="2864463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3CDB933-0DE9-40B0-98FD-4439FF00562A}" type="datetimeFigureOut">
              <a:rPr lang="en-US" smtClean="0"/>
              <a:pPr/>
              <a:t>4/17/2024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B42BB-82BB-4395-97F1-AB434A7A3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3CDB933-0DE9-40B0-98FD-4439FF00562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B42BB-82BB-4395-97F1-AB434A7A30F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CDB933-0DE9-40B0-98FD-4439FF00562A}"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CDB933-0DE9-40B0-98FD-4439FF00562A}"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B42BB-82BB-4395-97F1-AB434A7A30F3}"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B933-0DE9-40B0-98FD-4439FF00562A}"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B42BB-82BB-4395-97F1-AB434A7A3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B42BB-82BB-4395-97F1-AB434A7A30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3CDB933-0DE9-40B0-98FD-4439FF00562A}" type="datetimeFigureOut">
              <a:rPr lang="en-US" smtClean="0"/>
              <a:pPr/>
              <a:t>4/17/2024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E5B42BB-82BB-4395-97F1-AB434A7A30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3CDB933-0DE9-40B0-98FD-4439FF00562A}" type="datetimeFigureOut">
              <a:rPr lang="en-US" smtClean="0"/>
              <a:pPr/>
              <a:t>4/17/2024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E5B42BB-82BB-4395-97F1-AB434A7A3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237" y="1071546"/>
            <a:ext cx="7273155" cy="1754326"/>
          </a:xfrm>
          <a:prstGeom prst="rect">
            <a:avLst/>
          </a:prstGeom>
          <a:noFill/>
        </p:spPr>
        <p:txBody>
          <a:bodyPr wrap="square" lIns="91440" tIns="45720" rIns="91440" bIns="45720">
            <a:spAutoFit/>
          </a:bodyPr>
          <a:lstStyle/>
          <a:p>
            <a:pPr marL="677545" marR="0" indent="-525780">
              <a:spcBef>
                <a:spcPts val="1525"/>
              </a:spcBef>
              <a:spcAft>
                <a:spcPts val="0"/>
              </a:spcAft>
            </a:pPr>
            <a:r>
              <a:rPr lang="en-US" sz="3000" b="1" dirty="0">
                <a:solidFill>
                  <a:srgbClr val="0D0D0D"/>
                </a:solidFill>
                <a:effectLst/>
                <a:latin typeface="Times New Roman" panose="02020603050405020304" pitchFamily="18" charset="0"/>
                <a:ea typeface="Times New Roman" panose="02020603050405020304" pitchFamily="18" charset="0"/>
              </a:rPr>
              <a:t>Optimizing</a:t>
            </a:r>
            <a:r>
              <a:rPr lang="en-US" sz="3000" b="1" spc="-45" dirty="0">
                <a:solidFill>
                  <a:srgbClr val="0D0D0D"/>
                </a:solidFill>
                <a:effectLst/>
                <a:latin typeface="Times New Roman" panose="02020603050405020304" pitchFamily="18" charset="0"/>
                <a:ea typeface="Times New Roman" panose="02020603050405020304" pitchFamily="18" charset="0"/>
              </a:rPr>
              <a:t> </a:t>
            </a:r>
            <a:r>
              <a:rPr lang="en-US" sz="3000" b="1" dirty="0">
                <a:solidFill>
                  <a:srgbClr val="0D0D0D"/>
                </a:solidFill>
                <a:effectLst/>
                <a:latin typeface="Times New Roman" panose="02020603050405020304" pitchFamily="18" charset="0"/>
                <a:ea typeface="Times New Roman" panose="02020603050405020304" pitchFamily="18" charset="0"/>
              </a:rPr>
              <a:t>Revenue</a:t>
            </a:r>
            <a:r>
              <a:rPr lang="en-US" sz="3000" b="1" spc="-45" dirty="0">
                <a:solidFill>
                  <a:srgbClr val="0D0D0D"/>
                </a:solidFill>
                <a:effectLst/>
                <a:latin typeface="Times New Roman" panose="02020603050405020304" pitchFamily="18" charset="0"/>
                <a:ea typeface="Times New Roman" panose="02020603050405020304" pitchFamily="18" charset="0"/>
              </a:rPr>
              <a:t> </a:t>
            </a:r>
            <a:r>
              <a:rPr lang="en-US" sz="3000" b="1" dirty="0">
                <a:solidFill>
                  <a:srgbClr val="0D0D0D"/>
                </a:solidFill>
                <a:effectLst/>
                <a:latin typeface="Times New Roman" panose="02020603050405020304" pitchFamily="18" charset="0"/>
                <a:ea typeface="Times New Roman" panose="02020603050405020304" pitchFamily="18" charset="0"/>
              </a:rPr>
              <a:t>Streams:</a:t>
            </a:r>
            <a:r>
              <a:rPr lang="en-US" sz="3000" b="1" spc="-55" dirty="0">
                <a:solidFill>
                  <a:srgbClr val="0D0D0D"/>
                </a:solidFill>
                <a:effectLst/>
                <a:latin typeface="Times New Roman" panose="02020603050405020304" pitchFamily="18" charset="0"/>
                <a:ea typeface="Times New Roman" panose="02020603050405020304" pitchFamily="18" charset="0"/>
              </a:rPr>
              <a:t> </a:t>
            </a:r>
            <a:r>
              <a:rPr lang="en-US" sz="3000" b="1" dirty="0">
                <a:solidFill>
                  <a:srgbClr val="0D0D0D"/>
                </a:solidFill>
                <a:effectLst/>
                <a:latin typeface="Times New Roman" panose="02020603050405020304" pitchFamily="18" charset="0"/>
                <a:ea typeface="Times New Roman" panose="02020603050405020304" pitchFamily="18" charset="0"/>
              </a:rPr>
              <a:t>Leveraging</a:t>
            </a:r>
            <a:r>
              <a:rPr lang="en-US" sz="3000" b="1" spc="-45" dirty="0">
                <a:solidFill>
                  <a:srgbClr val="0D0D0D"/>
                </a:solidFill>
                <a:latin typeface="Times New Roman" panose="02020603050405020304" pitchFamily="18" charset="0"/>
                <a:ea typeface="Times New Roman" panose="02020603050405020304" pitchFamily="18" charset="0"/>
              </a:rPr>
              <a:t>   </a:t>
            </a:r>
            <a:r>
              <a:rPr lang="en-US" sz="3000" b="1" dirty="0">
                <a:solidFill>
                  <a:srgbClr val="0D0D0D"/>
                </a:solidFill>
                <a:effectLst/>
                <a:latin typeface="Times New Roman" panose="02020603050405020304" pitchFamily="18" charset="0"/>
                <a:ea typeface="Times New Roman" panose="02020603050405020304" pitchFamily="18" charset="0"/>
              </a:rPr>
              <a:t>Neural Networks in Market-driven E-commerce</a:t>
            </a:r>
            <a:endParaRPr lang="en-US" sz="30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4" name="Subtitle 2">
            <a:extLst>
              <a:ext uri="{FF2B5EF4-FFF2-40B4-BE49-F238E27FC236}">
                <a16:creationId xmlns:a16="http://schemas.microsoft.com/office/drawing/2014/main" id="{E1DED516-4385-4D8C-8410-488E9870A031}"/>
              </a:ext>
            </a:extLst>
          </p:cNvPr>
          <p:cNvSpPr txBox="1">
            <a:spLocks/>
          </p:cNvSpPr>
          <p:nvPr/>
        </p:nvSpPr>
        <p:spPr>
          <a:xfrm>
            <a:off x="571472" y="3714752"/>
            <a:ext cx="4233168" cy="1765339"/>
          </a:xfrm>
          <a:prstGeom prst="rect">
            <a:avLst/>
          </a:prstGeom>
        </p:spPr>
        <p:txBody>
          <a:bodyPr vert="horz" lIns="91440" tIns="45720" rIns="91440" bIns="45720" rtlCol="0">
            <a:normAutofit/>
          </a:bodyPr>
          <a:lstStyle>
            <a:lvl1pPr marL="0" indent="0" algn="ctr" defTabSz="914400" rtl="0" eaLnBrk="1" latinLnBrk="0" hangingPunct="1">
              <a:spcBef>
                <a:spcPct val="20000"/>
              </a:spcBef>
              <a:spcAft>
                <a:spcPts val="0"/>
              </a:spcAft>
              <a:buClr>
                <a:schemeClr val="accent1"/>
              </a:buClr>
              <a:buSzPct val="68000"/>
              <a:buFont typeface="Arial" panose="020B0604020202020204" pitchFamily="34" charset="0"/>
              <a:buNone/>
              <a:defRPr kumimoji="0"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1"/>
              </a:buClr>
              <a:buFont typeface="Arial" panose="020B0604020202020204" pitchFamily="34" charset="0"/>
              <a:buNone/>
              <a:defRPr kumimoji="0"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2"/>
              </a:buClr>
              <a:buSzPct val="100000"/>
              <a:buFont typeface="Arial" panose="020B0604020202020204" pitchFamily="34" charset="0"/>
              <a:buNone/>
              <a:defRPr kumimoji="0"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2"/>
              </a:buClr>
              <a:buFont typeface="Arial" panose="020B0604020202020204" pitchFamily="34" charset="0"/>
              <a:buNone/>
              <a:defRPr kumimoji="0"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anose="020B0604020202020204" pitchFamily="34" charset="0"/>
              <a:buNone/>
              <a:defRPr kumimoji="0"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3"/>
              </a:buClr>
              <a:buFont typeface="Arial" panose="020B0604020202020204" pitchFamily="34" charset="0"/>
              <a:buNone/>
              <a:defRPr kumimoji="0" sz="2000" kern="1200" baseline="0">
                <a:solidFill>
                  <a:schemeClr val="tx1">
                    <a:tint val="75000"/>
                  </a:schemeClr>
                </a:solidFill>
                <a:latin typeface="+mn-lt"/>
                <a:ea typeface="+mn-ea"/>
                <a:cs typeface="+mn-cs"/>
              </a:defRPr>
            </a:lvl9pPr>
            <a:extLst/>
          </a:lstStyle>
          <a:p>
            <a:pPr algn="just"/>
            <a:r>
              <a:rPr lang="en-US" sz="1700" b="1" dirty="0">
                <a:solidFill>
                  <a:schemeClr val="tx1"/>
                </a:solidFill>
                <a:latin typeface="Times New Roman" pitchFamily="18" charset="0"/>
                <a:cs typeface="Times New Roman" pitchFamily="18" charset="0"/>
              </a:rPr>
              <a:t>                                                           </a:t>
            </a:r>
          </a:p>
          <a:p>
            <a:pPr algn="just">
              <a:spcBef>
                <a:spcPts val="0"/>
              </a:spcBef>
            </a:pPr>
            <a:r>
              <a:rPr lang="en-US" sz="1600" dirty="0">
                <a:solidFill>
                  <a:schemeClr val="tx1"/>
                </a:solidFill>
                <a:latin typeface="Times New Roman" pitchFamily="18" charset="0"/>
                <a:cs typeface="Times New Roman" pitchFamily="18" charset="0"/>
              </a:rPr>
              <a:t>	</a:t>
            </a:r>
            <a:r>
              <a:rPr lang="en-US" sz="1800" dirty="0">
                <a:solidFill>
                  <a:schemeClr val="tx1"/>
                </a:solidFill>
                <a:latin typeface="Calibri" pitchFamily="34" charset="0"/>
                <a:cs typeface="Calibri" pitchFamily="34" charset="0"/>
              </a:rPr>
              <a:t>			 </a:t>
            </a:r>
          </a:p>
          <a:p>
            <a:pPr algn="l"/>
            <a:endParaRPr lang="en-US" sz="2000" dirty="0">
              <a:solidFill>
                <a:schemeClr val="tx1"/>
              </a:solidFill>
              <a:latin typeface="Calibri" pitchFamily="34" charset="0"/>
              <a:cs typeface="Calibri" pitchFamily="34" charset="0"/>
            </a:endParaRPr>
          </a:p>
        </p:txBody>
      </p:sp>
      <p:sp>
        <p:nvSpPr>
          <p:cNvPr id="2" name="Text Box 2">
            <a:extLst>
              <a:ext uri="{FF2B5EF4-FFF2-40B4-BE49-F238E27FC236}">
                <a16:creationId xmlns:a16="http://schemas.microsoft.com/office/drawing/2014/main" id="{D0B784AC-AB09-4838-9781-35FB8AD97EAA}"/>
              </a:ext>
            </a:extLst>
          </p:cNvPr>
          <p:cNvSpPr txBox="1"/>
          <p:nvPr/>
        </p:nvSpPr>
        <p:spPr>
          <a:xfrm>
            <a:off x="5286380" y="3643314"/>
            <a:ext cx="3460976" cy="1600438"/>
          </a:xfrm>
          <a:prstGeom prst="rect">
            <a:avLst/>
          </a:prstGeom>
          <a:noFill/>
        </p:spPr>
        <p:txBody>
          <a:bodyPr wrap="square" rtlCol="0">
            <a:spAutoFit/>
          </a:bodyPr>
          <a:lstStyle/>
          <a:p>
            <a:pPr fontAlgn="auto">
              <a:lnSpc>
                <a:spcPct val="100000"/>
              </a:lnSpc>
            </a:pPr>
            <a:r>
              <a:rPr lang="en-US" sz="1600" b="1" dirty="0">
                <a:latin typeface="Times New Roman" pitchFamily="18" charset="0"/>
                <a:cs typeface="Times New Roman" pitchFamily="18" charset="0"/>
                <a:sym typeface="+mn-ea"/>
              </a:rPr>
              <a:t>PRESENTED BY :</a:t>
            </a:r>
          </a:p>
          <a:p>
            <a:pPr fontAlgn="auto">
              <a:lnSpc>
                <a:spcPct val="100000"/>
              </a:lnSpc>
            </a:pPr>
            <a:r>
              <a:rPr lang="en-US" sz="1600" b="1" dirty="0">
                <a:latin typeface="Times New Roman" pitchFamily="18" charset="0"/>
                <a:cs typeface="Times New Roman" pitchFamily="18" charset="0"/>
                <a:sym typeface="+mn-ea"/>
              </a:rPr>
              <a:t>SRUTHI BAGAM</a:t>
            </a:r>
          </a:p>
          <a:p>
            <a:pPr fontAlgn="auto">
              <a:lnSpc>
                <a:spcPct val="100000"/>
              </a:lnSpc>
            </a:pPr>
            <a:r>
              <a:rPr lang="en-US" sz="1600" b="1" dirty="0">
                <a:latin typeface="Times New Roman" pitchFamily="18" charset="0"/>
                <a:cs typeface="Times New Roman" pitchFamily="18" charset="0"/>
                <a:sym typeface="+mn-ea"/>
              </a:rPr>
              <a:t>PRIYABANDHAVI SUKKA</a:t>
            </a:r>
          </a:p>
          <a:p>
            <a:pPr fontAlgn="auto">
              <a:lnSpc>
                <a:spcPct val="100000"/>
              </a:lnSpc>
            </a:pPr>
            <a:r>
              <a:rPr lang="en-US" sz="1600" b="1" dirty="0">
                <a:latin typeface="Times New Roman" pitchFamily="18" charset="0"/>
                <a:cs typeface="Times New Roman" pitchFamily="18" charset="0"/>
                <a:sym typeface="+mn-ea"/>
              </a:rPr>
              <a:t>PRAVEEN KUMAR BODDUPALLI</a:t>
            </a:r>
          </a:p>
          <a:p>
            <a:pPr fontAlgn="auto">
              <a:lnSpc>
                <a:spcPct val="100000"/>
              </a:lnSpc>
            </a:pPr>
            <a:r>
              <a:rPr lang="en-US" sz="1600" b="1" dirty="0">
                <a:latin typeface="Times New Roman" pitchFamily="18" charset="0"/>
                <a:cs typeface="Times New Roman" pitchFamily="18" charset="0"/>
                <a:sym typeface="+mn-ea"/>
              </a:rPr>
              <a:t>NAVEEN MALOTHU</a:t>
            </a:r>
          </a:p>
          <a:p>
            <a:pPr algn="just"/>
            <a:endParaRPr lang="en-IN" altLang="en-US"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HIGH Performance </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Good Accuracy level.</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Increase in profit ratio</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Can predict the top level selling items in market</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2249744" y="428604"/>
            <a:ext cx="5867120"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ADVANTAGES </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OF 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3590746"/>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pre-processing is applied to the dataset where all the noisy data are removed and the image is reshaped as per the mapping of 255pixel.</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708920"/>
            <a:ext cx="32004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80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products are categorized based on the product ID with respect to the number of sales items in the market dataset.</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3068960"/>
            <a:ext cx="59531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35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image dataset is divided into testing and training to pass in to the neural network model.</a:t>
            </a:r>
          </a:p>
          <a:p>
            <a:pPr algn="just" fontAlgn="base">
              <a:lnSpc>
                <a:spcPct val="200000"/>
              </a:lnSpc>
              <a:buClrTx/>
              <a:buSzPct val="75000"/>
              <a:buFont typeface="Wingdings" pitchFamily="2" charset="2"/>
              <a:buChar char="§"/>
              <a:tabLst>
                <a:tab pos="5551170" algn="l"/>
              </a:tabLst>
            </a:pPr>
            <a:endParaRPr lang="en-US" sz="1400" dirty="0">
              <a:latin typeface="Calibri" pitchFamily="34" charset="0"/>
              <a:cs typeface="Calibri" pitchFamily="34"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52936"/>
            <a:ext cx="5478462"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517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1371607"/>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Convolutional Neural Networks algorithm is applied with creating the sequential model. The output of the sequential model with layers is displayed.</a:t>
            </a:r>
            <a:endParaRPr lang="en-US" sz="1400" dirty="0">
              <a:latin typeface="Calibri" pitchFamily="34" charset="0"/>
              <a:cs typeface="Calibri" pitchFamily="34" charset="0"/>
            </a:endParaRPr>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160" y="2852936"/>
            <a:ext cx="4521941"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Experimental results</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
              <a:tabLst>
                <a:tab pos="5551170" algn="l"/>
              </a:tabLst>
            </a:pPr>
            <a:r>
              <a:rPr lang="en-IN" sz="1800" dirty="0">
                <a:latin typeface="Times New Roman" pitchFamily="18" charset="0"/>
                <a:cs typeface="Times New Roman" pitchFamily="18" charset="0"/>
              </a:rPr>
              <a:t>The final results based on the similarity and top utility items based on the profit are displayed.</a:t>
            </a: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
              <a:tabLst>
                <a:tab pos="5551170" algn="l"/>
              </a:tabLst>
            </a:pPr>
            <a:endParaRPr lang="en-IN" sz="1800" dirty="0">
              <a:latin typeface="Times New Roman" pitchFamily="18" charset="0"/>
              <a:cs typeface="Times New Roman" pitchFamily="18" charset="0"/>
            </a:endParaRPr>
          </a:p>
          <a:p>
            <a:pPr marL="109728" indent="0" algn="just" fontAlgn="base">
              <a:lnSpc>
                <a:spcPct val="200000"/>
              </a:lnSpc>
              <a:buClrTx/>
              <a:buSzPct val="75000"/>
              <a:buNone/>
              <a:tabLst>
                <a:tab pos="5551170" algn="l"/>
              </a:tabLst>
            </a:pPr>
            <a:endParaRPr lang="en-US" sz="1800" dirty="0">
              <a:latin typeface="Calibri" pitchFamily="34" charset="0"/>
              <a:cs typeface="Calibri" pitchFamily="34" charset="0"/>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6525" algn="l" defTabSz="914400" rtl="0" eaLnBrk="1" fontAlgn="base" latinLnBrk="0" hangingPunct="1">
              <a:lnSpc>
                <a:spcPct val="100000"/>
              </a:lnSpc>
              <a:spcBef>
                <a:spcPct val="0"/>
              </a:spcBef>
              <a:spcAft>
                <a:spcPct val="0"/>
              </a:spcAft>
              <a:buClrTx/>
              <a:buSzTx/>
              <a:buFontTx/>
              <a:buNone/>
              <a:tabLst/>
            </a:pPr>
            <a:r>
              <a:rPr kumimoji="0" lang="en-AU" altLang="zh-CN" sz="1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final results based on the similarity and top utility items based on the profit are displayed.</a:t>
            </a:r>
            <a:endParaRPr kumimoji="0" lang="en-AU" altLang="zh-CN" sz="800" b="0" i="0" u="none" strike="noStrike" cap="none" normalizeH="0" baseline="0">
              <a:ln>
                <a:noFill/>
              </a:ln>
              <a:solidFill>
                <a:schemeClr val="tx1"/>
              </a:solidFill>
              <a:effectLst/>
              <a:latin typeface="Arial" pitchFamily="34" charset="0"/>
              <a:cs typeface="Arial" pitchFamily="34" charset="0"/>
            </a:endParaRPr>
          </a:p>
          <a:p>
            <a:pPr marL="0" marR="0" lvl="0" indent="136525" algn="l" defTabSz="914400" rtl="0" eaLnBrk="0" fontAlgn="base" latinLnBrk="0" hangingPunct="0">
              <a:lnSpc>
                <a:spcPct val="100000"/>
              </a:lnSpc>
              <a:spcBef>
                <a:spcPct val="0"/>
              </a:spcBef>
              <a:spcAft>
                <a:spcPct val="0"/>
              </a:spcAft>
              <a:buClrTx/>
              <a:buSzTx/>
              <a:buFontTx/>
              <a:buNone/>
              <a:tabLst/>
            </a:pPr>
            <a:endParaRPr kumimoji="0" lang="en-AU" altLang="zh-CN" sz="1800" b="0" i="0" u="none" strike="noStrike" cap="none" normalizeH="0" baseline="0">
              <a:ln>
                <a:noFill/>
              </a:ln>
              <a:solidFill>
                <a:schemeClr val="tx1"/>
              </a:solidFill>
              <a:effectLst/>
              <a:latin typeface="Arial" pitchFamily="34" charset="0"/>
              <a:cs typeface="Arial" pitchFamily="34" charset="0"/>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25502"/>
            <a:ext cx="4684449" cy="171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9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DD9410-18FC-44C3-9018-4DAAE700B933}"/>
              </a:ext>
            </a:extLst>
          </p:cNvPr>
          <p:cNvSpPr/>
          <p:nvPr/>
        </p:nvSpPr>
        <p:spPr>
          <a:xfrm>
            <a:off x="2483768" y="730874"/>
            <a:ext cx="5400600" cy="461665"/>
          </a:xfrm>
          <a:prstGeom prst="rect">
            <a:avLst/>
          </a:prstGeom>
          <a:noFill/>
        </p:spPr>
        <p:txBody>
          <a:bodyPr wrap="squar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CONCLUSION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903F253-9E3C-4F1B-B6C7-6314F6421956}"/>
              </a:ext>
            </a:extLst>
          </p:cNvPr>
          <p:cNvSpPr/>
          <p:nvPr/>
        </p:nvSpPr>
        <p:spPr>
          <a:xfrm>
            <a:off x="2693296" y="4365104"/>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1"/>
          <p:cNvSpPr txBox="1">
            <a:spLocks/>
          </p:cNvSpPr>
          <p:nvPr/>
        </p:nvSpPr>
        <p:spPr>
          <a:xfrm>
            <a:off x="457200" y="1481329"/>
            <a:ext cx="8229600" cy="685803"/>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The convolutional neural network calculations are applied to figure out the top high utility item things from the amazon dataset.</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  Future work in this field can include, a distributed and dynamic method. It generates complete set of high utility item sets from large databases. </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r>
              <a:rPr lang="en-IN" sz="1800" dirty="0">
                <a:latin typeface="Times New Roman" pitchFamily="18" charset="0"/>
                <a:cs typeface="Times New Roman" pitchFamily="18" charset="0"/>
              </a:rPr>
              <a:t>Mining high utility item sets from databases refers to finding the item sets with high profit</a:t>
            </a:r>
          </a:p>
          <a:p>
            <a:pPr algn="just" fontAlgn="base">
              <a:lnSpc>
                <a:spcPct val="200000"/>
              </a:lnSpc>
              <a:buClrTx/>
              <a:buSzPct val="75000"/>
              <a:buFont typeface="Wingdings" pitchFamily="2" charset="2"/>
              <a:buChar char="Ø"/>
              <a:tabLst>
                <a:tab pos="5551170" algn="l"/>
              </a:tabLst>
            </a:pPr>
            <a:endParaRPr lang="en-IN" sz="1800" dirty="0">
              <a:latin typeface="Times New Roman" pitchFamily="18" charset="0"/>
              <a:cs typeface="Times New Roman" pitchFamily="18" charset="0"/>
            </a:endParaRPr>
          </a:p>
          <a:p>
            <a:pPr algn="just" fontAlgn="base">
              <a:lnSpc>
                <a:spcPct val="200000"/>
              </a:lnSpc>
              <a:buClrTx/>
              <a:buSzPct val="75000"/>
              <a:buFont typeface="Wingdings" pitchFamily="2" charset="2"/>
              <a:buChar char="Ø"/>
              <a:tabLst>
                <a:tab pos="5551170" algn="l"/>
              </a:tabLst>
            </a:pP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251578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39552" y="1268760"/>
            <a:ext cx="7992888" cy="4524315"/>
          </a:xfrm>
          <a:prstGeom prst="rect">
            <a:avLst/>
          </a:prstGeom>
        </p:spPr>
        <p:txBody>
          <a:bodyPr wrap="square">
            <a:spAutoFit/>
          </a:bodyPr>
          <a:lstStyle/>
          <a:p>
            <a:pPr lvl="0"/>
            <a:r>
              <a:rPr lang="en-US" dirty="0">
                <a:latin typeface="Times New Roman" pitchFamily="18" charset="0"/>
                <a:cs typeface="Times New Roman" pitchFamily="18" charset="0"/>
              </a:rPr>
              <a:t>[1] T. </a:t>
            </a:r>
            <a:r>
              <a:rPr lang="en-US" dirty="0" err="1">
                <a:latin typeface="Times New Roman" pitchFamily="18" charset="0"/>
                <a:cs typeface="Times New Roman" pitchFamily="18" charset="0"/>
              </a:rPr>
              <a:t>Hamrouni</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Yahia</a:t>
            </a:r>
            <a:r>
              <a:rPr lang="en-US" dirty="0">
                <a:latin typeface="Times New Roman" pitchFamily="18" charset="0"/>
                <a:cs typeface="Times New Roman" pitchFamily="18" charset="0"/>
              </a:rPr>
              <a:t>, and E. M. </a:t>
            </a:r>
            <a:r>
              <a:rPr lang="en-US" dirty="0" err="1">
                <a:latin typeface="Times New Roman" pitchFamily="18" charset="0"/>
                <a:cs typeface="Times New Roman" pitchFamily="18" charset="0"/>
              </a:rPr>
              <a:t>Nguifo</a:t>
            </a:r>
            <a:r>
              <a:rPr lang="en-US" dirty="0">
                <a:latin typeface="Times New Roman" pitchFamily="18" charset="0"/>
                <a:cs typeface="Times New Roman" pitchFamily="18" charset="0"/>
              </a:rPr>
              <a:t>, “Sweeping the disjunctive search space towards mining new exact concise representations of frequent item sets ,” Data </a:t>
            </a:r>
            <a:r>
              <a:rPr lang="en-US" dirty="0" err="1">
                <a:latin typeface="Times New Roman" pitchFamily="18" charset="0"/>
                <a:cs typeface="Times New Roman" pitchFamily="18" charset="0"/>
              </a:rPr>
              <a:t>Knowl</a:t>
            </a:r>
            <a:r>
              <a:rPr lang="en-US" dirty="0">
                <a:latin typeface="Times New Roman" pitchFamily="18" charset="0"/>
                <a:cs typeface="Times New Roman" pitchFamily="18" charset="0"/>
              </a:rPr>
              <a:t>. Eng., vol. 68, no. 10, pp. 1091–1111, 2009.</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[2] B.-E. </a:t>
            </a:r>
            <a:r>
              <a:rPr lang="en-US" dirty="0" err="1">
                <a:latin typeface="Times New Roman" pitchFamily="18" charset="0"/>
                <a:cs typeface="Times New Roman" pitchFamily="18" charset="0"/>
              </a:rPr>
              <a:t>Shie</a:t>
            </a:r>
            <a:r>
              <a:rPr lang="en-US" dirty="0">
                <a:latin typeface="Times New Roman" pitchFamily="18" charset="0"/>
                <a:cs typeface="Times New Roman" pitchFamily="18" charset="0"/>
              </a:rPr>
              <a:t>, H.-F. Hsiao, V. S. Tseng, and P. S. Yu, “Mining high utility mobile sequential patterns in mobile commerce environments,” in Proc. Int. Conf. Database Syst. Adv. Appl., 2011, vol. 6587, pp. 224–238..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Y.Liu</a:t>
            </a:r>
            <a:r>
              <a:rPr lang="en-US" dirty="0">
                <a:latin typeface="Times New Roman" pitchFamily="18" charset="0"/>
                <a:cs typeface="Times New Roman" pitchFamily="18" charset="0"/>
              </a:rPr>
              <a:t>, W.K. Liao and A. </a:t>
            </a:r>
            <a:r>
              <a:rPr lang="en-US" dirty="0" err="1">
                <a:latin typeface="Times New Roman" pitchFamily="18" charset="0"/>
                <a:cs typeface="Times New Roman" pitchFamily="18" charset="0"/>
              </a:rPr>
              <a:t>Choudhary</a:t>
            </a:r>
            <a:r>
              <a:rPr lang="en-US" dirty="0">
                <a:latin typeface="Times New Roman" pitchFamily="18" charset="0"/>
                <a:cs typeface="Times New Roman" pitchFamily="18" charset="0"/>
              </a:rPr>
              <a:t>, ―A two phase algorithm for fast discovery of high utility </a:t>
            </a:r>
            <a:r>
              <a:rPr lang="en-US" dirty="0" err="1">
                <a:latin typeface="Times New Roman" pitchFamily="18" charset="0"/>
                <a:cs typeface="Times New Roman" pitchFamily="18" charset="0"/>
              </a:rPr>
              <a:t>itemset</a:t>
            </a:r>
            <a:r>
              <a:rPr lang="en-US" dirty="0">
                <a:latin typeface="Times New Roman" pitchFamily="18" charset="0"/>
                <a:cs typeface="Times New Roman" pitchFamily="18" charset="0"/>
              </a:rPr>
              <a:t>‖, Cheng, D. and Liu. H. PAKDD, LNCS. PP: 689-695, 2005.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J.Hu</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Mojsilovic</a:t>
            </a:r>
            <a:r>
              <a:rPr lang="en-US" dirty="0">
                <a:latin typeface="Times New Roman" pitchFamily="18" charset="0"/>
                <a:cs typeface="Times New Roman" pitchFamily="18" charset="0"/>
              </a:rPr>
              <a:t>, ―High utility pattern mining: A method for discovery of high utility </a:t>
            </a:r>
            <a:r>
              <a:rPr lang="en-US" dirty="0" err="1">
                <a:latin typeface="Times New Roman" pitchFamily="18" charset="0"/>
                <a:cs typeface="Times New Roman" pitchFamily="18" charset="0"/>
              </a:rPr>
              <a:t>itemssets</a:t>
            </a:r>
            <a:r>
              <a:rPr lang="en-US" dirty="0">
                <a:latin typeface="Times New Roman" pitchFamily="18" charset="0"/>
                <a:cs typeface="Times New Roman" pitchFamily="18" charset="0"/>
              </a:rPr>
              <a:t>‖, in: pattern recognition. PP: 3317-3324, 2007.</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[5]  Y.-C. </a:t>
            </a:r>
            <a:r>
              <a:rPr lang="en-US" dirty="0" err="1">
                <a:latin typeface="Times New Roman" pitchFamily="18" charset="0"/>
                <a:cs typeface="Times New Roman" pitchFamily="18" charset="0"/>
              </a:rPr>
              <a:t>Li,j</a:t>
            </a:r>
            <a:r>
              <a:rPr lang="en-US" dirty="0">
                <a:latin typeface="Times New Roman" pitchFamily="18" charset="0"/>
                <a:cs typeface="Times New Roman" pitchFamily="18" charset="0"/>
              </a:rPr>
              <a:t>,-s. </a:t>
            </a:r>
            <a:r>
              <a:rPr lang="en-US" dirty="0" err="1">
                <a:latin typeface="Times New Roman" pitchFamily="18" charset="0"/>
                <a:cs typeface="Times New Roman" pitchFamily="18" charset="0"/>
              </a:rPr>
              <a:t>Yeh</a:t>
            </a:r>
            <a:r>
              <a:rPr lang="en-US" dirty="0">
                <a:latin typeface="Times New Roman" pitchFamily="18" charset="0"/>
                <a:cs typeface="Times New Roman" pitchFamily="18" charset="0"/>
              </a:rPr>
              <a:t>, and C.-C. Chang, ―Isolated Items Discarding Strategy for Discovering High Utility Item sets ,‖ Data and Knowledge </a:t>
            </a:r>
            <a:r>
              <a:rPr lang="en-US" dirty="0" err="1">
                <a:latin typeface="Times New Roman" pitchFamily="18" charset="0"/>
                <a:cs typeface="Times New Roman" pitchFamily="18" charset="0"/>
              </a:rPr>
              <a:t>engg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198-217, 2008. </a:t>
            </a:r>
            <a:endParaRPr lang="en-IN"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3306" y="500042"/>
            <a:ext cx="2084225"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REFERENCE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2" name="Rectangle 1"/>
          <p:cNvSpPr/>
          <p:nvPr/>
        </p:nvSpPr>
        <p:spPr>
          <a:xfrm>
            <a:off x="472950" y="1052736"/>
            <a:ext cx="8424936" cy="4801314"/>
          </a:xfrm>
          <a:prstGeom prst="rect">
            <a:avLst/>
          </a:prstGeom>
        </p:spPr>
        <p:txBody>
          <a:bodyPr wrap="square">
            <a:spAutoFit/>
          </a:bodyPr>
          <a:lstStyle/>
          <a:p>
            <a:pPr lvl="0"/>
            <a:r>
              <a:rPr lang="en-US" dirty="0">
                <a:latin typeface="Times New Roman" pitchFamily="18" charset="0"/>
                <a:cs typeface="Times New Roman" pitchFamily="18" charset="0"/>
              </a:rPr>
              <a:t> [7] Liu </a:t>
            </a:r>
            <a:r>
              <a:rPr lang="en-US" dirty="0" err="1">
                <a:latin typeface="Times New Roman" pitchFamily="18" charset="0"/>
                <a:cs typeface="Times New Roman" pitchFamily="18" charset="0"/>
              </a:rPr>
              <a:t>Jian</a:t>
            </a:r>
            <a:r>
              <a:rPr lang="en-US" dirty="0">
                <a:latin typeface="Times New Roman" pitchFamily="18" charset="0"/>
                <a:cs typeface="Times New Roman" pitchFamily="18" charset="0"/>
              </a:rPr>
              <a:t>-Ping, Wang Ying Fan-Ding, ‖UP- Growth Mining algorithm Pre-FP in Association Rule Based on FP-tree‖, Networking and Distributed Computing, International Conference, </a:t>
            </a:r>
            <a:r>
              <a:rPr lang="en-US" dirty="0" err="1">
                <a:latin typeface="Times New Roman" pitchFamily="18" charset="0"/>
                <a:cs typeface="Times New Roman" pitchFamily="18" charset="0"/>
              </a:rPr>
              <a:t>pp</a:t>
            </a:r>
            <a:r>
              <a:rPr lang="en-US" dirty="0">
                <a:latin typeface="Times New Roman" pitchFamily="18" charset="0"/>
                <a:cs typeface="Times New Roman" pitchFamily="18" charset="0"/>
              </a:rPr>
              <a:t>: 199-203, 2010.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[8] Ahmed </a:t>
            </a:r>
            <a:r>
              <a:rPr lang="en-US" dirty="0" err="1">
                <a:latin typeface="Times New Roman" pitchFamily="18" charset="0"/>
                <a:cs typeface="Times New Roman" pitchFamily="18" charset="0"/>
              </a:rPr>
              <a:t>CF,Tanbeer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SK,Jeong</a:t>
            </a:r>
            <a:r>
              <a:rPr lang="en-US" dirty="0">
                <a:latin typeface="Times New Roman" pitchFamily="18" charset="0"/>
                <a:cs typeface="Times New Roman" pitchFamily="18" charset="0"/>
              </a:rPr>
              <a:t> B-S, Lee Y-K (2011) ―HUC-Prune: An Efficient Candidate Pruning Technique to mine high utility patterns‖ </a:t>
            </a:r>
            <a:r>
              <a:rPr lang="en-US" dirty="0" err="1">
                <a:latin typeface="Times New Roman" pitchFamily="18" charset="0"/>
                <a:cs typeface="Times New Roman" pitchFamily="18" charset="0"/>
              </a:rPr>
              <a:t>Appl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Intell</a:t>
            </a:r>
            <a:r>
              <a:rPr lang="en-US" dirty="0">
                <a:latin typeface="Times New Roman" pitchFamily="18" charset="0"/>
                <a:cs typeface="Times New Roman" pitchFamily="18" charset="0"/>
              </a:rPr>
              <a:t> PP: 181–198, 2011.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[9] Shih-Sheng Chen, Tony Cheng-</a:t>
            </a:r>
            <a:r>
              <a:rPr lang="en-US" dirty="0" err="1">
                <a:latin typeface="Times New Roman" pitchFamily="18" charset="0"/>
                <a:cs typeface="Times New Roman" pitchFamily="18" charset="0"/>
              </a:rPr>
              <a:t>Kui</a:t>
            </a:r>
            <a:r>
              <a:rPr lang="en-US" dirty="0">
                <a:latin typeface="Times New Roman" pitchFamily="18" charset="0"/>
                <a:cs typeface="Times New Roman" pitchFamily="18" charset="0"/>
              </a:rPr>
              <a:t> Huang, </a:t>
            </a:r>
            <a:r>
              <a:rPr lang="en-US" dirty="0" err="1">
                <a:latin typeface="Times New Roman" pitchFamily="18" charset="0"/>
                <a:cs typeface="Times New Roman" pitchFamily="18" charset="0"/>
              </a:rPr>
              <a:t>Zhe</a:t>
            </a:r>
            <a:r>
              <a:rPr lang="en-US" dirty="0">
                <a:latin typeface="Times New Roman" pitchFamily="18" charset="0"/>
                <a:cs typeface="Times New Roman" pitchFamily="18" charset="0"/>
              </a:rPr>
              <a:t>-Min Lin, ―New and efficient knowledge discovery of partial periodic patterns with multiple minimum supports‖, The Journal of Systems and Software 84, pp. 1638–1651, 2011, ELSEVIER. </a:t>
            </a:r>
          </a:p>
          <a:p>
            <a:pPr lvl="0"/>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Chowdhury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Farhan</a:t>
            </a:r>
            <a:r>
              <a:rPr lang="en-US" dirty="0">
                <a:latin typeface="Times New Roman" pitchFamily="18" charset="0"/>
                <a:cs typeface="Times New Roman" pitchFamily="18" charset="0"/>
              </a:rPr>
              <a:t> Ahmed, Syed </a:t>
            </a:r>
            <a:r>
              <a:rPr lang="en-US" dirty="0" err="1">
                <a:latin typeface="Times New Roman" pitchFamily="18" charset="0"/>
                <a:cs typeface="Times New Roman" pitchFamily="18" charset="0"/>
              </a:rPr>
              <a:t>Khairuzzaman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Tanbeer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Byeong-Soo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Jeong</a:t>
            </a:r>
            <a:r>
              <a:rPr lang="en-US" dirty="0">
                <a:latin typeface="Times New Roman" pitchFamily="18" charset="0"/>
                <a:cs typeface="Times New Roman" pitchFamily="18" charset="0"/>
              </a:rPr>
              <a:t>, Young-Koo Lee </a:t>
            </a:r>
            <a:r>
              <a:rPr lang="en-US" dirty="0" err="1">
                <a:latin typeface="Times New Roman" pitchFamily="18" charset="0"/>
                <a:cs typeface="Times New Roman" pitchFamily="18" charset="0"/>
              </a:rPr>
              <a:t>a,Ho</a:t>
            </a:r>
            <a:r>
              <a:rPr lang="en-US" dirty="0">
                <a:latin typeface="Times New Roman" pitchFamily="18" charset="0"/>
                <a:cs typeface="Times New Roman" pitchFamily="18" charset="0"/>
              </a:rPr>
              <a:t>-Jin Choi(2012) ―Single-pass UP- Growth and interactive mining for weighted frequent patterns‖, Expert Systems with Applications 39 pp.7976– 7994, ELSEVIER 2012.</a:t>
            </a:r>
            <a:endParaRPr lang="en-IN" dirty="0">
              <a:latin typeface="Times New Roman" pitchFamily="18" charset="0"/>
              <a:cs typeface="Times New Roman" pitchFamily="18" charset="0"/>
            </a:endParaRPr>
          </a:p>
          <a:p>
            <a:pPr lvl="0"/>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254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0430" y="2714620"/>
            <a:ext cx="2069926" cy="400110"/>
          </a:xfrm>
          <a:prstGeom prst="rect">
            <a:avLst/>
          </a:prstGeom>
          <a:noFill/>
        </p:spPr>
        <p:txBody>
          <a:bodyPr wrap="none" lIns="91440" tIns="45720" rIns="91440" bIns="45720">
            <a:spAutoFit/>
          </a:bodyPr>
          <a:lstStyle/>
          <a:p>
            <a:pPr algn="ctr"/>
            <a:r>
              <a:rPr lang="en-IN" sz="2000" b="1" cap="all" spc="0" dirty="0" err="1">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THANk</a:t>
            </a:r>
            <a:r>
              <a:rPr lang="en-IN" sz="2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rPr>
              <a:t> YOU !!!</a:t>
            </a:r>
            <a:endParaRPr lang="en-US" sz="2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532" y="571480"/>
            <a:ext cx="2209259"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Motivation</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412776"/>
            <a:ext cx="8014693" cy="5214974"/>
          </a:xfrm>
          <a:prstGeom prst="rect">
            <a:avLst/>
          </a:prstGeom>
        </p:spPr>
        <p:txBody>
          <a:bodyPr>
            <a:noAutofit/>
          </a:bodyPr>
          <a:lstStyle/>
          <a:p>
            <a:pPr marL="285750" indent="-285750">
              <a:buFont typeface="Wingdings" pitchFamily="2" charset="2"/>
              <a:buChar char="Ø"/>
            </a:pPr>
            <a:r>
              <a:rPr lang="en-AU" dirty="0">
                <a:latin typeface="Times New Roman" pitchFamily="18" charset="0"/>
                <a:cs typeface="Times New Roman" pitchFamily="18" charset="0"/>
              </a:rPr>
              <a:t>The primary motivation of market based </a:t>
            </a:r>
            <a:r>
              <a:rPr lang="en-AU" dirty="0" err="1">
                <a:latin typeface="Times New Roman" pitchFamily="18" charset="0"/>
                <a:cs typeface="Times New Roman" pitchFamily="18" charset="0"/>
              </a:rPr>
              <a:t>ecom</a:t>
            </a:r>
            <a:r>
              <a:rPr lang="en-AU" dirty="0">
                <a:latin typeface="Times New Roman" pitchFamily="18" charset="0"/>
                <a:cs typeface="Times New Roman" pitchFamily="18" charset="0"/>
              </a:rPr>
              <a:t> analysis with Deep Learning on Neural Networks is to detect the find out the highly sold product in the market. </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In this work, the dataset containing the online sales will be taken into consideration. </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The pre-processing will be applied in to the dataset and the noisy and null value data will be removed from the dataset.</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After the data will be analysed and visualized for further processing. </a:t>
            </a:r>
          </a:p>
          <a:p>
            <a:pPr marL="285750" indent="-285750">
              <a:buFont typeface="Wingdings" pitchFamily="2" charset="2"/>
              <a:buChar char="Ø"/>
            </a:pPr>
            <a:endParaRPr lang="en-AU" dirty="0">
              <a:latin typeface="Times New Roman" pitchFamily="18" charset="0"/>
              <a:cs typeface="Times New Roman" pitchFamily="18" charset="0"/>
            </a:endParaRPr>
          </a:p>
          <a:p>
            <a:pPr marL="285750" indent="-285750">
              <a:buFont typeface="Wingdings" pitchFamily="2" charset="2"/>
              <a:buChar char="Ø"/>
            </a:pPr>
            <a:r>
              <a:rPr lang="en-AU" dirty="0">
                <a:latin typeface="Times New Roman" pitchFamily="18" charset="0"/>
                <a:cs typeface="Times New Roman" pitchFamily="18" charset="0"/>
              </a:rPr>
              <a:t>The Convolutional Neural Networks algorithm will be chosen to make the market based prediction of highest sales of group of products</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342900" indent="-342900" algn="just">
              <a:lnSpc>
                <a:spcPct val="150000"/>
              </a:lnSpc>
              <a:spcBef>
                <a:spcPct val="20000"/>
              </a:spcBef>
              <a:buFont typeface="Wingdings" pitchFamily="2" charset="2"/>
              <a:buChar char="§"/>
            </a:pPr>
            <a:r>
              <a:rPr lang="en-US" dirty="0">
                <a:latin typeface="Times New Roman" pitchFamily="18" charset="0"/>
                <a:cs typeface="Times New Roman" pitchFamily="18" charset="0"/>
              </a:rPr>
              <a:t>.</a:t>
            </a: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9163" y="571480"/>
            <a:ext cx="1964000"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OBJECTIVE</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The objective of market based </a:t>
            </a:r>
            <a:r>
              <a:rPr lang="en-IN" dirty="0" err="1">
                <a:latin typeface="Times New Roman" pitchFamily="18" charset="0"/>
                <a:cs typeface="Times New Roman" pitchFamily="18" charset="0"/>
              </a:rPr>
              <a:t>ecom</a:t>
            </a:r>
            <a:r>
              <a:rPr lang="en-IN" dirty="0">
                <a:latin typeface="Times New Roman" pitchFamily="18" charset="0"/>
                <a:cs typeface="Times New Roman" pitchFamily="18" charset="0"/>
              </a:rPr>
              <a:t> analysis with machine learning is to detect the find out the highly sold product in the market.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this work, the dataset containing the online sales will be taken into consideration.</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primary contribution is to apply the deep learning to find out the top selling profit items.</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pre-processing will be applied in to the dataset and the noisy and null value data will be removed from the dataset.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After the data will be analysed and visualized for further processing.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Deep Learning neural network algorithm will be chosen to make the market based prediction of highest sales of group of products.</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It will be helpful in all the </a:t>
            </a:r>
            <a:r>
              <a:rPr lang="en-IN" dirty="0" err="1">
                <a:latin typeface="Times New Roman" pitchFamily="18" charset="0"/>
                <a:cs typeface="Times New Roman" pitchFamily="18" charset="0"/>
              </a:rPr>
              <a:t>ecom</a:t>
            </a:r>
            <a:r>
              <a:rPr lang="en-IN" dirty="0">
                <a:latin typeface="Times New Roman" pitchFamily="18" charset="0"/>
                <a:cs typeface="Times New Roman" pitchFamily="18" charset="0"/>
              </a:rPr>
              <a:t> online sales web applications to find out the highest sales of the products.</a:t>
            </a:r>
          </a:p>
          <a:p>
            <a:pPr marL="285750" indent="-285750">
              <a:buFont typeface="Wingdings" pitchFamily="2" charset="2"/>
              <a:buChar char="Ø"/>
            </a:pPr>
            <a:endParaRPr lang="en-IN" dirty="0">
              <a:latin typeface="Times New Roman" pitchFamily="18" charset="0"/>
              <a:cs typeface="Times New Roman" pitchFamily="18" charset="0"/>
            </a:endParaRPr>
          </a:p>
          <a:p>
            <a:pPr marL="342900" indent="-342900" algn="just">
              <a:lnSpc>
                <a:spcPct val="150000"/>
              </a:lnSpc>
              <a:spcBef>
                <a:spcPct val="20000"/>
              </a:spcBef>
              <a:buFont typeface="Wingdings" pitchFamily="2" charset="2"/>
              <a:buChar char="§"/>
            </a:pPr>
            <a:r>
              <a:rPr lang="en-US" dirty="0">
                <a:latin typeface="Times New Roman" pitchFamily="18" charset="0"/>
                <a:cs typeface="Times New Roman" pitchFamily="18" charset="0"/>
              </a:rPr>
              <a:t>.</a:t>
            </a: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73794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The author </a:t>
            </a:r>
            <a:r>
              <a:rPr lang="en-IN" dirty="0" err="1">
                <a:latin typeface="Times New Roman" pitchFamily="18" charset="0"/>
                <a:cs typeface="Times New Roman" pitchFamily="18" charset="0"/>
              </a:rPr>
              <a:t>Hamrouni</a:t>
            </a:r>
            <a:r>
              <a:rPr lang="en-IN" dirty="0">
                <a:latin typeface="Times New Roman" pitchFamily="18" charset="0"/>
                <a:cs typeface="Times New Roman" pitchFamily="18" charset="0"/>
              </a:rPr>
              <a:t>[1] fostered a calculation for mining affiliation rules between sets of things in enormous data sets.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Affiliation rule mining is an in the event that/proclamation that assists with revealing connections between apparently irrelevant information in a social data set or other data vault. Affiliation rule mining strategy utilizes a two stage process.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initial step is to recognize all the continuous item sets in view of the help count worth of the item sets. It utilizes the download conclusion property of item sets to eliminate the rare item sets.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subsequent step is the age of affiliation rules from the continuous item sets utilizing the help and certainty.</a:t>
            </a:r>
          </a:p>
          <a:p>
            <a:pPr algn="just">
              <a:lnSpc>
                <a:spcPct val="150000"/>
              </a:lnSpc>
              <a:spcBef>
                <a:spcPct val="20000"/>
              </a:spcBef>
            </a:pPr>
            <a:endParaRPr lang="en-US" dirty="0">
              <a:latin typeface="Times New Roman" pitchFamily="18" charset="0"/>
              <a:cs typeface="Times New Roman" pitchFamily="18" charset="0"/>
            </a:endParaRPr>
          </a:p>
          <a:p>
            <a:pPr marL="342900" lvl="0" indent="-342900" algn="just">
              <a:lnSpc>
                <a:spcPct val="150000"/>
              </a:lnSpc>
              <a:spcBef>
                <a:spcPct val="20000"/>
              </a:spcBef>
              <a:buFont typeface="Wingdings" pitchFamily="2" charset="2"/>
              <a:buChar char="§"/>
            </a:pP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5141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B.-E. </a:t>
            </a:r>
            <a:r>
              <a:rPr lang="en-IN" dirty="0" err="1">
                <a:latin typeface="Times New Roman" pitchFamily="18" charset="0"/>
                <a:cs typeface="Times New Roman" pitchFamily="18" charset="0"/>
              </a:rPr>
              <a:t>Shie</a:t>
            </a:r>
            <a:r>
              <a:rPr lang="en-IN" dirty="0">
                <a:latin typeface="Times New Roman" pitchFamily="18" charset="0"/>
                <a:cs typeface="Times New Roman" pitchFamily="18" charset="0"/>
              </a:rPr>
              <a:t>, H.-F. Hsiao[2] fostered a calculation for mining successive examples without lower and higher threshold value.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this system of successive item set mining, the significance of things, benefit and bought amounts of things are not thought of.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Successive item set in mobile may just contribute a little piece to the general benefit, and non-continuous item set may contribute an enormous part to the benefit. </a:t>
            </a:r>
            <a:endParaRPr lang="en-US" dirty="0">
              <a:latin typeface="Times New Roman" pitchFamily="18" charset="0"/>
              <a:cs typeface="Times New Roman" pitchFamily="18" charset="0"/>
            </a:endParaRPr>
          </a:p>
          <a:p>
            <a:pPr marL="342900" lvl="0" indent="-342900" algn="just">
              <a:lnSpc>
                <a:spcPct val="150000"/>
              </a:lnSpc>
              <a:spcBef>
                <a:spcPct val="20000"/>
              </a:spcBef>
              <a:buFont typeface="Wingdings" pitchFamily="2" charset="2"/>
              <a:buChar char="§"/>
            </a:pPr>
            <a:r>
              <a:rPr lang="en-IN" sz="1600" dirty="0">
                <a:latin typeface="Calibri" pitchFamily="34" charset="0"/>
                <a:cs typeface="Calibri" pitchFamily="34" charset="0"/>
              </a:rPr>
              <a:t>The data mining development works on the proficiency of incessant mining as it doesn't produce applicant item sets during the mining system.</a:t>
            </a:r>
          </a:p>
          <a:p>
            <a:pPr marL="342900" lvl="0" indent="-342900" algn="just">
              <a:lnSpc>
                <a:spcPct val="150000"/>
              </a:lnSpc>
              <a:spcBef>
                <a:spcPct val="20000"/>
              </a:spcBef>
              <a:buFont typeface="Wingdings" pitchFamily="2" charset="2"/>
              <a:buChar char="§"/>
            </a:pPr>
            <a:endParaRPr lang="en-IN" sz="1600" dirty="0">
              <a:latin typeface="Calibri" pitchFamily="34" charset="0"/>
              <a:cs typeface="Calibri" pitchFamily="34" charset="0"/>
            </a:endParaRPr>
          </a:p>
          <a:p>
            <a:pPr marL="342900" lvl="0" indent="-342900" algn="just">
              <a:lnSpc>
                <a:spcPct val="150000"/>
              </a:lnSpc>
              <a:spcBef>
                <a:spcPct val="20000"/>
              </a:spcBef>
              <a:buFont typeface="Wingdings" pitchFamily="2" charset="2"/>
              <a:buChar char="§"/>
            </a:pPr>
            <a:r>
              <a:rPr lang="en-IN" sz="1600" dirty="0">
                <a:latin typeface="Calibri" pitchFamily="34" charset="0"/>
                <a:cs typeface="Calibri" pitchFamily="34" charset="0"/>
              </a:rPr>
              <a:t>The downside of this approach is that it considers just the significant things in the continuous market </a:t>
            </a:r>
            <a:r>
              <a:rPr lang="en-IN" sz="1600" dirty="0" err="1">
                <a:latin typeface="Calibri" pitchFamily="34" charset="0"/>
                <a:cs typeface="Calibri" pitchFamily="34" charset="0"/>
              </a:rPr>
              <a:t>anlayis</a:t>
            </a:r>
            <a:r>
              <a:rPr lang="en-IN" sz="1600" dirty="0">
                <a:latin typeface="Calibri" pitchFamily="34" charset="0"/>
                <a:cs typeface="Calibri" pitchFamily="34" charset="0"/>
              </a:rPr>
              <a:t>.</a:t>
            </a:r>
            <a:endParaRPr lang="en-US" sz="1600" dirty="0">
              <a:latin typeface="Calibri" pitchFamily="34" charset="0"/>
              <a:cs typeface="Calibri" pitchFamily="34" charset="0"/>
            </a:endParaRPr>
          </a:p>
          <a:p>
            <a:pPr lvl="0" algn="just">
              <a:lnSpc>
                <a:spcPct val="150000"/>
              </a:lnSpc>
              <a:spcBef>
                <a:spcPct val="20000"/>
              </a:spcBef>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79803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5824" y="571480"/>
            <a:ext cx="2730684"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RELATED WORK</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err="1">
                <a:latin typeface="Times New Roman" pitchFamily="18" charset="0"/>
                <a:cs typeface="Times New Roman" pitchFamily="18" charset="0"/>
              </a:rPr>
              <a:t>Y.Liu</a:t>
            </a:r>
            <a:r>
              <a:rPr lang="en-IN" dirty="0">
                <a:latin typeface="Times New Roman" pitchFamily="18" charset="0"/>
                <a:cs typeface="Times New Roman" pitchFamily="18" charset="0"/>
              </a:rPr>
              <a:t>, W.K. Liao and A. </a:t>
            </a:r>
            <a:r>
              <a:rPr lang="en-IN" dirty="0" err="1">
                <a:latin typeface="Times New Roman" pitchFamily="18" charset="0"/>
                <a:cs typeface="Times New Roman" pitchFamily="18" charset="0"/>
              </a:rPr>
              <a:t>Choudhary</a:t>
            </a:r>
            <a:r>
              <a:rPr lang="en-IN" dirty="0">
                <a:latin typeface="Times New Roman" pitchFamily="18" charset="0"/>
                <a:cs typeface="Times New Roman" pitchFamily="18" charset="0"/>
              </a:rPr>
              <a:t>[3] proposed a two stage calculation which was created to find high utility item sets, utilizing the download conclusion property of </a:t>
            </a:r>
            <a:r>
              <a:rPr lang="en-IN" dirty="0" err="1">
                <a:latin typeface="Times New Roman" pitchFamily="18" charset="0"/>
                <a:cs typeface="Times New Roman" pitchFamily="18" charset="0"/>
              </a:rPr>
              <a:t>apriori</a:t>
            </a:r>
            <a:r>
              <a:rPr lang="en-IN" dirty="0">
                <a:latin typeface="Times New Roman" pitchFamily="18" charset="0"/>
                <a:cs typeface="Times New Roman" pitchFamily="18" charset="0"/>
              </a:rPr>
              <a:t>.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calculations have characterized the exchange weighted usage while keeping up with the download conclusion property.</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principal data set check, the calculation finds all the one element exchange weighted use item sets and its outcomes structure the reason for two component exchange weighted usage item sets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subsequent data set filter, the calculation finds all the two component exchange weighted use item sets and it brings about three component exchange weighted use item sets.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44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59124" y="571480"/>
            <a:ext cx="3704091" cy="461665"/>
          </a:xfrm>
          <a:prstGeom prst="rect">
            <a:avLst/>
          </a:prstGeom>
          <a:noFill/>
        </p:spPr>
        <p:txBody>
          <a:bodyPr wrap="none" lIns="91440" tIns="45720" rIns="91440" bIns="45720">
            <a:spAutoFit/>
          </a:bodyPr>
          <a:lstStyle/>
          <a:p>
            <a:pPr algn="ct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PROBLEM STATEMENT</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517747" y="1093110"/>
            <a:ext cx="8014693" cy="5214974"/>
          </a:xfrm>
          <a:prstGeom prst="rect">
            <a:avLst/>
          </a:prstGeom>
        </p:spPr>
        <p:txBody>
          <a:bodyPr>
            <a:noAutofit/>
          </a:bodyPr>
          <a:lstStyle/>
          <a:p>
            <a:pPr marL="285750" indent="-285750">
              <a:buFont typeface="Wingdings" pitchFamily="2" charset="2"/>
              <a:buChar char="Ø"/>
            </a:pPr>
            <a:r>
              <a:rPr lang="en-IN" dirty="0">
                <a:latin typeface="Times New Roman" pitchFamily="18" charset="0"/>
                <a:cs typeface="Times New Roman" pitchFamily="18" charset="0"/>
              </a:rPr>
              <a:t>Finding the top utility item which produce high profit in the online applications is very tedious as the size of the dataset is increasing regularly. </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user rating and the user opinion of the particular product while purchasing is different based on the variety of product items in the market.</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The exact prediction of the most needed product in the market strategy analysis is most difficult.</a:t>
            </a:r>
          </a:p>
          <a:p>
            <a:pPr marL="285750" indent="-285750">
              <a:buFont typeface="Wingdings" pitchFamily="2" charset="2"/>
              <a:buChar char="Ø"/>
            </a:pPr>
            <a:endParaRPr lang="en-IN" dirty="0">
              <a:latin typeface="Times New Roman" pitchFamily="18" charset="0"/>
              <a:cs typeface="Times New Roman" pitchFamily="18" charset="0"/>
            </a:endParaRPr>
          </a:p>
          <a:p>
            <a:pPr marL="285750" indent="-285750">
              <a:buFont typeface="Wingdings" pitchFamily="2" charset="2"/>
              <a:buChar char="Ø"/>
            </a:pPr>
            <a:r>
              <a:rPr lang="en-IN" dirty="0">
                <a:latin typeface="Times New Roman" pitchFamily="18" charset="0"/>
                <a:cs typeface="Times New Roman" pitchFamily="18" charset="0"/>
              </a:rPr>
              <a:t>In the large dataset the accuracy level identification is also very difficult to </a:t>
            </a:r>
            <a:r>
              <a:rPr lang="en-IN" dirty="0" err="1">
                <a:latin typeface="Times New Roman" pitchFamily="18" charset="0"/>
                <a:cs typeface="Times New Roman" pitchFamily="18" charset="0"/>
              </a:rPr>
              <a:t>calcuate</a:t>
            </a: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884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590746"/>
          </a:xfrm>
        </p:spPr>
        <p:txBody>
          <a:bodyPr>
            <a:normAutofit/>
          </a:bodyPr>
          <a:lstStyle/>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Less Performance </a:t>
            </a:r>
          </a:p>
          <a:p>
            <a:pPr algn="just" defTabSz="914400" fontAlgn="base">
              <a:lnSpc>
                <a:spcPct val="200000"/>
              </a:lnSpc>
              <a:buClrTx/>
              <a:buSzPct val="75000"/>
              <a:buFont typeface="Wingdings" pitchFamily="2" charset="2"/>
              <a:buChar char="§"/>
              <a:tabLst>
                <a:tab pos="5551170" algn="l"/>
              </a:tabLst>
            </a:pPr>
            <a:r>
              <a:rPr lang="en-US" sz="1800" dirty="0">
                <a:latin typeface="Times New Roman" pitchFamily="18" charset="0"/>
                <a:cs typeface="Times New Roman" pitchFamily="18" charset="0"/>
              </a:rPr>
              <a:t>Uses more resources.</a:t>
            </a:r>
          </a:p>
          <a:p>
            <a:endParaRPr lang="en-US" sz="1400" dirty="0">
              <a:latin typeface="Calibri" pitchFamily="34" charset="0"/>
              <a:cs typeface="Calibri" pitchFamily="34" charset="0"/>
            </a:endParaRPr>
          </a:p>
        </p:txBody>
      </p:sp>
      <p:sp>
        <p:nvSpPr>
          <p:cNvPr id="4" name="Rectangle 3">
            <a:extLst>
              <a:ext uri="{FF2B5EF4-FFF2-40B4-BE49-F238E27FC236}">
                <a16:creationId xmlns:a16="http://schemas.microsoft.com/office/drawing/2014/main" id="{5A70140D-851E-4DE4-89FF-405DC01B8669}"/>
              </a:ext>
            </a:extLst>
          </p:cNvPr>
          <p:cNvSpPr/>
          <p:nvPr/>
        </p:nvSpPr>
        <p:spPr>
          <a:xfrm>
            <a:off x="2428860" y="428604"/>
            <a:ext cx="5508879" cy="461665"/>
          </a:xfrm>
          <a:prstGeom prst="rect">
            <a:avLst/>
          </a:prstGeom>
          <a:noFill/>
        </p:spPr>
        <p:txBody>
          <a:bodyPr wrap="none" lIns="91440" tIns="45720" rIns="91440" bIns="45720">
            <a:spAutoFit/>
          </a:bodyPr>
          <a:lstStyle/>
          <a:p>
            <a:pPr algn="ctr"/>
            <a:r>
              <a:rPr lang="en-US"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L</a:t>
            </a:r>
            <a:r>
              <a:rPr lang="en-IN" sz="2400" b="1" cap="all"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IMITATION OF EXISTING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8523" y="500042"/>
            <a:ext cx="3203121" cy="461665"/>
          </a:xfrm>
          <a:prstGeom prst="rect">
            <a:avLst/>
          </a:prstGeom>
          <a:noFill/>
        </p:spPr>
        <p:txBody>
          <a:bodyPr wrap="none" lIns="91440" tIns="45720" rIns="91440" bIns="45720">
            <a:spAutoFit/>
          </a:bodyPr>
          <a:lstStyle/>
          <a:p>
            <a:pPr algn="ctr"/>
            <a:r>
              <a:rPr lang="en-IN"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PROPOSED system</a:t>
            </a:r>
            <a:endParaRPr lang="en-US" sz="2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9552" y="1221364"/>
            <a:ext cx="7992888" cy="5643602"/>
          </a:xfrm>
          <a:prstGeom prst="rect">
            <a:avLst/>
          </a:prstGeom>
        </p:spPr>
        <p:txBody>
          <a:bodyPr>
            <a:noAutofit/>
          </a:bodyPr>
          <a:lstStyle/>
          <a:p>
            <a:pPr marL="285750" indent="-285750" algn="just">
              <a:buFont typeface="Wingdings" pitchFamily="2" charset="2"/>
              <a:buChar char="Ø"/>
            </a:pPr>
            <a:r>
              <a:rPr lang="en-IN" dirty="0">
                <a:latin typeface="Times New Roman" pitchFamily="18" charset="0"/>
                <a:cs typeface="Times New Roman" pitchFamily="18" charset="0"/>
              </a:rPr>
              <a:t>The proposed methods aim to find the top profit selling items in the market dataset. The accuracy levels of the identification of the products will be improved with the proposed system. </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The deep learning on neural network will provide the better solution to solve the problem of identification of the profit selling products in the real world data.</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 The Convolutional Neural Network algorithm will check the data in more compact with training and testing the data. </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It will provide more accuracy as compared with the other type of techniques. </a:t>
            </a:r>
          </a:p>
          <a:p>
            <a:pPr marL="285750" indent="-285750" algn="just">
              <a:buFont typeface="Wingdings" pitchFamily="2" charset="2"/>
              <a:buChar char="Ø"/>
            </a:pPr>
            <a:endParaRPr lang="en-IN" dirty="0">
              <a:latin typeface="Times New Roman" pitchFamily="18" charset="0"/>
              <a:cs typeface="Times New Roman" pitchFamily="18" charset="0"/>
            </a:endParaRPr>
          </a:p>
          <a:p>
            <a:pPr marL="285750" indent="-285750" algn="just">
              <a:buFont typeface="Wingdings" pitchFamily="2" charset="2"/>
              <a:buChar char="Ø"/>
            </a:pPr>
            <a:r>
              <a:rPr lang="en-IN" dirty="0">
                <a:latin typeface="Times New Roman" pitchFamily="18" charset="0"/>
                <a:cs typeface="Times New Roman" pitchFamily="18" charset="0"/>
              </a:rPr>
              <a:t>The online ecommerce dataset will be taken as the input to the application and the dataset will be passed into the Convolutional Neural Network algorithm and the data will be analysed with the different visual graphs</a:t>
            </a:r>
            <a:r>
              <a:rPr lang="en-IN" dirty="0"/>
              <a:t>.</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4821</TotalTime>
  <Words>1529</Words>
  <Application>Microsoft Office PowerPoint</Application>
  <PresentationFormat>On-screen Show (4:3)</PresentationFormat>
  <Paragraphs>128</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Ananyaa M</dc:creator>
  <cp:lastModifiedBy>Sruthi Bagam</cp:lastModifiedBy>
  <cp:revision>228</cp:revision>
  <dcterms:created xsi:type="dcterms:W3CDTF">2020-08-27T15:54:55Z</dcterms:created>
  <dcterms:modified xsi:type="dcterms:W3CDTF">2024-04-17T18:06:52Z</dcterms:modified>
</cp:coreProperties>
</file>