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Canva Sans" panose="020B0604020202020204" charset="0"/>
      <p:regular r:id="rId5"/>
    </p:embeddedFont>
    <p:embeddedFont>
      <p:font typeface="Canva Sans Bold" panose="020B0604020202020204" charset="0"/>
      <p:regular r:id="rId6"/>
    </p:embeddedFont>
    <p:embeddedFont>
      <p:font typeface="Lato" panose="020F0502020204030203" pitchFamily="34" charset="0"/>
      <p:regular r:id="rId7"/>
    </p:embeddedFont>
    <p:embeddedFont>
      <p:font typeface="Lato Bold" panose="020F0502020204030203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415342" y="4233509"/>
            <a:ext cx="9457316" cy="1353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7899">
                <a:solidFill>
                  <a:srgbClr val="2E2E2E"/>
                </a:solidFill>
                <a:latin typeface="Lato Bold"/>
              </a:rPr>
              <a:t>Team Laxmi Auto</a:t>
            </a:r>
          </a:p>
        </p:txBody>
      </p:sp>
      <p:grpSp>
        <p:nvGrpSpPr>
          <p:cNvPr id="6" name="Group 6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0" name="AutoShape 30"/>
          <p:cNvSpPr/>
          <p:nvPr/>
        </p:nvSpPr>
        <p:spPr>
          <a:xfrm>
            <a:off x="8911345" y="6100989"/>
            <a:ext cx="46531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1" name="TextBox 31"/>
          <p:cNvSpPr txBox="1"/>
          <p:nvPr/>
        </p:nvSpPr>
        <p:spPr>
          <a:xfrm>
            <a:off x="4727773" y="6549958"/>
            <a:ext cx="8832454" cy="552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1"/>
              </a:lnSpc>
            </a:pPr>
            <a:r>
              <a:rPr lang="en-US" sz="3194">
                <a:solidFill>
                  <a:srgbClr val="4D4D4D"/>
                </a:solidFill>
                <a:latin typeface="Lato"/>
              </a:rPr>
              <a:t>Pune Institute of Computer Technology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6368859" y="7333673"/>
            <a:ext cx="5550282" cy="382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4D4D4D"/>
                </a:solidFill>
                <a:latin typeface="Lato"/>
              </a:rPr>
              <a:t>Chinmay Patil, Nimish Mishra, Tejas Thorat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220410" y="6813081"/>
            <a:ext cx="3415811" cy="2793039"/>
          </a:xfrm>
          <a:custGeom>
            <a:avLst/>
            <a:gdLst/>
            <a:ahLst/>
            <a:cxnLst/>
            <a:rect l="l" t="t" r="r" b="b"/>
            <a:pathLst>
              <a:path w="3415811" h="2793039">
                <a:moveTo>
                  <a:pt x="0" y="0"/>
                </a:moveTo>
                <a:lnTo>
                  <a:pt x="3415811" y="0"/>
                </a:lnTo>
                <a:lnTo>
                  <a:pt x="3415811" y="2793039"/>
                </a:lnTo>
                <a:lnTo>
                  <a:pt x="0" y="27930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4636221" y="6813081"/>
            <a:ext cx="3083415" cy="2793039"/>
          </a:xfrm>
          <a:custGeom>
            <a:avLst/>
            <a:gdLst/>
            <a:ahLst/>
            <a:cxnLst/>
            <a:rect l="l" t="t" r="r" b="b"/>
            <a:pathLst>
              <a:path w="3083415" h="2793039">
                <a:moveTo>
                  <a:pt x="0" y="0"/>
                </a:moveTo>
                <a:lnTo>
                  <a:pt x="3083415" y="0"/>
                </a:lnTo>
                <a:lnTo>
                  <a:pt x="3083415" y="2793039"/>
                </a:lnTo>
                <a:lnTo>
                  <a:pt x="0" y="27930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772" r="-977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4947707" y="105137"/>
            <a:ext cx="2367456" cy="2392858"/>
          </a:xfrm>
          <a:custGeom>
            <a:avLst/>
            <a:gdLst/>
            <a:ahLst/>
            <a:cxnLst/>
            <a:rect l="l" t="t" r="r" b="b"/>
            <a:pathLst>
              <a:path w="2367456" h="2392858">
                <a:moveTo>
                  <a:pt x="0" y="0"/>
                </a:moveTo>
                <a:lnTo>
                  <a:pt x="2367456" y="0"/>
                </a:lnTo>
                <a:lnTo>
                  <a:pt x="2367456" y="2392859"/>
                </a:lnTo>
                <a:lnTo>
                  <a:pt x="0" y="23928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1220410" y="2991760"/>
            <a:ext cx="6499226" cy="3393331"/>
          </a:xfrm>
          <a:custGeom>
            <a:avLst/>
            <a:gdLst/>
            <a:ahLst/>
            <a:cxnLst/>
            <a:rect l="l" t="t" r="r" b="b"/>
            <a:pathLst>
              <a:path w="6499226" h="3393331">
                <a:moveTo>
                  <a:pt x="0" y="0"/>
                </a:moveTo>
                <a:lnTo>
                  <a:pt x="6499226" y="0"/>
                </a:lnTo>
                <a:lnTo>
                  <a:pt x="6499226" y="3393331"/>
                </a:lnTo>
                <a:lnTo>
                  <a:pt x="0" y="33933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5690" b="-5690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1761093" y="208107"/>
            <a:ext cx="1108983" cy="1108983"/>
          </a:xfrm>
          <a:custGeom>
            <a:avLst/>
            <a:gdLst/>
            <a:ahLst/>
            <a:cxnLst/>
            <a:rect l="l" t="t" r="r" b="b"/>
            <a:pathLst>
              <a:path w="1108983" h="1108983">
                <a:moveTo>
                  <a:pt x="0" y="0"/>
                </a:moveTo>
                <a:lnTo>
                  <a:pt x="1108982" y="0"/>
                </a:lnTo>
                <a:lnTo>
                  <a:pt x="1108982" y="1108983"/>
                </a:lnTo>
                <a:lnTo>
                  <a:pt x="0" y="11089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3023165" y="105137"/>
            <a:ext cx="1446858" cy="1298685"/>
          </a:xfrm>
          <a:custGeom>
            <a:avLst/>
            <a:gdLst/>
            <a:ahLst/>
            <a:cxnLst/>
            <a:rect l="l" t="t" r="r" b="b"/>
            <a:pathLst>
              <a:path w="1446858" h="1298685">
                <a:moveTo>
                  <a:pt x="0" y="0"/>
                </a:moveTo>
                <a:lnTo>
                  <a:pt x="1446858" y="0"/>
                </a:lnTo>
                <a:lnTo>
                  <a:pt x="1446858" y="1298686"/>
                </a:lnTo>
                <a:lnTo>
                  <a:pt x="0" y="12986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1761093" y="1403823"/>
            <a:ext cx="1262072" cy="1115743"/>
          </a:xfrm>
          <a:custGeom>
            <a:avLst/>
            <a:gdLst/>
            <a:ahLst/>
            <a:cxnLst/>
            <a:rect l="l" t="t" r="r" b="b"/>
            <a:pathLst>
              <a:path w="1262072" h="1115743">
                <a:moveTo>
                  <a:pt x="0" y="0"/>
                </a:moveTo>
                <a:lnTo>
                  <a:pt x="1262072" y="0"/>
                </a:lnTo>
                <a:lnTo>
                  <a:pt x="1262072" y="1115742"/>
                </a:lnTo>
                <a:lnTo>
                  <a:pt x="0" y="111574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r="-17180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320726" y="185317"/>
            <a:ext cx="10518683" cy="9597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00"/>
              </a:lnSpc>
            </a:pPr>
            <a:r>
              <a:rPr lang="en-US" sz="2428" dirty="0">
                <a:solidFill>
                  <a:srgbClr val="000000"/>
                </a:solidFill>
                <a:latin typeface="Canva Sans Bold"/>
              </a:rPr>
              <a:t>Design Overview:</a:t>
            </a:r>
          </a:p>
          <a:p>
            <a:pPr>
              <a:lnSpc>
                <a:spcPts val="2518"/>
              </a:lnSpc>
            </a:pPr>
            <a:r>
              <a:rPr lang="en-US" sz="1799" dirty="0">
                <a:solidFill>
                  <a:srgbClr val="000000"/>
                </a:solidFill>
                <a:latin typeface="Canva Sans"/>
              </a:rPr>
              <a:t>The proposed solution utilizes two VL53L0X Time-of-Flight (TOF) based LIDAR sensors mounted on a rotating servo motor to create a 300-degree point cloud around the two-wheeler. This point cloud data is then processed to detect obstacles, and haptic and audio alerts are provided to the rider accordingly.</a:t>
            </a:r>
          </a:p>
          <a:p>
            <a:pPr>
              <a:lnSpc>
                <a:spcPts val="3282"/>
              </a:lnSpc>
            </a:pPr>
            <a:endParaRPr lang="en-US" sz="1799" dirty="0">
              <a:solidFill>
                <a:srgbClr val="000000"/>
              </a:solidFill>
              <a:latin typeface="Canva Sans"/>
            </a:endParaRPr>
          </a:p>
          <a:p>
            <a:pPr>
              <a:lnSpc>
                <a:spcPts val="3408"/>
              </a:lnSpc>
            </a:pPr>
            <a:r>
              <a:rPr lang="en-US" sz="2434" dirty="0">
                <a:solidFill>
                  <a:srgbClr val="000000"/>
                </a:solidFill>
                <a:latin typeface="Canva Sans Bold"/>
              </a:rPr>
              <a:t>Major Components:</a:t>
            </a:r>
          </a:p>
          <a:p>
            <a:pPr>
              <a:lnSpc>
                <a:spcPts val="2518"/>
              </a:lnSpc>
            </a:pPr>
            <a:r>
              <a:rPr lang="en-US" sz="1799" dirty="0">
                <a:solidFill>
                  <a:srgbClr val="000000"/>
                </a:solidFill>
                <a:latin typeface="Canva Sans"/>
              </a:rPr>
              <a:t>1)Two VL53L0X TOF-based LIDAR sensors</a:t>
            </a:r>
          </a:p>
          <a:p>
            <a:pPr>
              <a:lnSpc>
                <a:spcPts val="2518"/>
              </a:lnSpc>
            </a:pPr>
            <a:r>
              <a:rPr lang="en-US" sz="1799" dirty="0">
                <a:solidFill>
                  <a:srgbClr val="000000"/>
                </a:solidFill>
                <a:latin typeface="Canva Sans"/>
              </a:rPr>
              <a:t>2)ESP32 microcontroller</a:t>
            </a:r>
          </a:p>
          <a:p>
            <a:pPr>
              <a:lnSpc>
                <a:spcPts val="2518"/>
              </a:lnSpc>
            </a:pPr>
            <a:r>
              <a:rPr lang="en-US" sz="1799" dirty="0">
                <a:solidFill>
                  <a:srgbClr val="000000"/>
                </a:solidFill>
                <a:latin typeface="Canva Sans"/>
              </a:rPr>
              <a:t>3)Servo motor</a:t>
            </a:r>
          </a:p>
          <a:p>
            <a:pPr>
              <a:lnSpc>
                <a:spcPts val="3408"/>
              </a:lnSpc>
            </a:pPr>
            <a:endParaRPr lang="en-US" sz="1799" dirty="0">
              <a:solidFill>
                <a:srgbClr val="000000"/>
              </a:solidFill>
              <a:latin typeface="Canva Sans"/>
            </a:endParaRPr>
          </a:p>
          <a:p>
            <a:pPr>
              <a:lnSpc>
                <a:spcPts val="3408"/>
              </a:lnSpc>
            </a:pPr>
            <a:r>
              <a:rPr lang="en-US" sz="2434" dirty="0">
                <a:solidFill>
                  <a:srgbClr val="000000"/>
                </a:solidFill>
                <a:latin typeface="Canva Sans Bold"/>
              </a:rPr>
              <a:t>Hardware Interface:</a:t>
            </a:r>
          </a:p>
          <a:p>
            <a:pPr>
              <a:lnSpc>
                <a:spcPts val="2518"/>
              </a:lnSpc>
            </a:pPr>
            <a:r>
              <a:rPr lang="en-US" sz="1799" dirty="0">
                <a:solidFill>
                  <a:srgbClr val="000000"/>
                </a:solidFill>
                <a:latin typeface="Canva Sans Bold"/>
              </a:rPr>
              <a:t>1)</a:t>
            </a:r>
            <a:r>
              <a:rPr lang="en-US" sz="1799" dirty="0">
                <a:solidFill>
                  <a:srgbClr val="000000"/>
                </a:solidFill>
                <a:latin typeface="Canva Sans"/>
              </a:rPr>
              <a:t>Connection of the LIDAR sensors and servo motor to the ESP-32 ensuring proper power supply and signal connections using soldiered jumper cables.</a:t>
            </a:r>
          </a:p>
          <a:p>
            <a:pPr>
              <a:lnSpc>
                <a:spcPts val="2518"/>
              </a:lnSpc>
            </a:pPr>
            <a:r>
              <a:rPr lang="en-US" sz="1799" dirty="0">
                <a:solidFill>
                  <a:srgbClr val="000000"/>
                </a:solidFill>
                <a:latin typeface="Canva Sans Bold"/>
              </a:rPr>
              <a:t>2)</a:t>
            </a:r>
            <a:r>
              <a:rPr lang="en-US" sz="1799" dirty="0">
                <a:solidFill>
                  <a:srgbClr val="000000"/>
                </a:solidFill>
                <a:latin typeface="Canva Sans"/>
              </a:rPr>
              <a:t>Setting of fixed PWM output to control the servo motor's rotation angle and speed to obtain optimal results.</a:t>
            </a:r>
          </a:p>
          <a:p>
            <a:pPr>
              <a:lnSpc>
                <a:spcPts val="2518"/>
              </a:lnSpc>
            </a:pPr>
            <a:endParaRPr lang="en-US" sz="1799" dirty="0">
              <a:solidFill>
                <a:srgbClr val="000000"/>
              </a:solidFill>
              <a:latin typeface="Canva Sans"/>
            </a:endParaRPr>
          </a:p>
          <a:p>
            <a:pPr>
              <a:lnSpc>
                <a:spcPts val="3403"/>
              </a:lnSpc>
            </a:pPr>
            <a:r>
              <a:rPr lang="en-US" sz="2431" dirty="0">
                <a:solidFill>
                  <a:srgbClr val="000000"/>
                </a:solidFill>
                <a:latin typeface="Canva Sans Bold"/>
              </a:rPr>
              <a:t>Point Cloud Generation:</a:t>
            </a:r>
          </a:p>
          <a:p>
            <a:pPr>
              <a:lnSpc>
                <a:spcPts val="2518"/>
              </a:lnSpc>
            </a:pPr>
            <a:r>
              <a:rPr lang="en-US" sz="1799" dirty="0">
                <a:solidFill>
                  <a:srgbClr val="000000"/>
                </a:solidFill>
                <a:latin typeface="Canva Sans Bold"/>
              </a:rPr>
              <a:t>1)</a:t>
            </a:r>
            <a:r>
              <a:rPr lang="en-US" sz="1799" dirty="0">
                <a:solidFill>
                  <a:srgbClr val="000000"/>
                </a:solidFill>
                <a:latin typeface="Canva Sans"/>
              </a:rPr>
              <a:t>Rotation of the servo motor in fixed increments and collect distance measurements from both TOF sensors at each angle in real-time.</a:t>
            </a:r>
          </a:p>
          <a:p>
            <a:pPr>
              <a:lnSpc>
                <a:spcPts val="2518"/>
              </a:lnSpc>
            </a:pPr>
            <a:r>
              <a:rPr lang="en-US" sz="1799" dirty="0">
                <a:solidFill>
                  <a:srgbClr val="000000"/>
                </a:solidFill>
                <a:latin typeface="Canva Sans Bold"/>
              </a:rPr>
              <a:t>2)</a:t>
            </a:r>
            <a:r>
              <a:rPr lang="en-US" sz="1799" dirty="0">
                <a:solidFill>
                  <a:srgbClr val="000000"/>
                </a:solidFill>
                <a:latin typeface="Canva Sans"/>
              </a:rPr>
              <a:t>Combining the distance measurements from both sensors we can create a 300-degree point cloud representation of the surrounding environment.</a:t>
            </a:r>
          </a:p>
          <a:p>
            <a:pPr>
              <a:lnSpc>
                <a:spcPts val="2518"/>
              </a:lnSpc>
            </a:pPr>
            <a:endParaRPr lang="en-US" sz="1799" dirty="0">
              <a:solidFill>
                <a:srgbClr val="000000"/>
              </a:solidFill>
              <a:latin typeface="Canva Sans"/>
            </a:endParaRPr>
          </a:p>
          <a:p>
            <a:pPr>
              <a:lnSpc>
                <a:spcPts val="3397"/>
              </a:lnSpc>
            </a:pPr>
            <a:r>
              <a:rPr lang="en-US" sz="2427" dirty="0">
                <a:solidFill>
                  <a:srgbClr val="000000"/>
                </a:solidFill>
                <a:latin typeface="Canva Sans Bold"/>
              </a:rPr>
              <a:t>Alert Mechanisms:</a:t>
            </a:r>
          </a:p>
          <a:p>
            <a:pPr>
              <a:lnSpc>
                <a:spcPts val="2518"/>
              </a:lnSpc>
            </a:pPr>
            <a:r>
              <a:rPr lang="en-US" sz="1799" dirty="0">
                <a:solidFill>
                  <a:srgbClr val="000000"/>
                </a:solidFill>
                <a:latin typeface="Canva Sans Bold"/>
              </a:rPr>
              <a:t>1)</a:t>
            </a:r>
            <a:r>
              <a:rPr lang="en-US" sz="1799" dirty="0">
                <a:solidFill>
                  <a:srgbClr val="000000"/>
                </a:solidFill>
                <a:latin typeface="Canva Sans"/>
              </a:rPr>
              <a:t>Haptic Feedback: Activation of the vibration motor to provide haptic alerts to the rider when obstacles are detected. Vibration intensity will be proportional to the proximity of the obstacle.</a:t>
            </a:r>
          </a:p>
          <a:p>
            <a:pPr algn="l">
              <a:lnSpc>
                <a:spcPts val="2518"/>
              </a:lnSpc>
              <a:spcBef>
                <a:spcPct val="0"/>
              </a:spcBef>
            </a:pPr>
            <a:r>
              <a:rPr lang="en-US" sz="1799" dirty="0">
                <a:solidFill>
                  <a:srgbClr val="000000"/>
                </a:solidFill>
                <a:latin typeface="Canva Sans Bold"/>
              </a:rPr>
              <a:t>2)</a:t>
            </a:r>
            <a:r>
              <a:rPr lang="en-US" sz="1799" dirty="0">
                <a:solidFill>
                  <a:srgbClr val="000000"/>
                </a:solidFill>
                <a:latin typeface="Canva Sans"/>
              </a:rPr>
              <a:t>Audio Alerts: Using a buzzer or speaker to emit audible alerts, indicating the presence and location of obstacles using surround sound.</a:t>
            </a:r>
          </a:p>
        </p:txBody>
      </p:sp>
      <p:sp>
        <p:nvSpPr>
          <p:cNvPr id="10" name="Freeform 10"/>
          <p:cNvSpPr/>
          <p:nvPr/>
        </p:nvSpPr>
        <p:spPr>
          <a:xfrm>
            <a:off x="13050874" y="1403822"/>
            <a:ext cx="1446858" cy="1115743"/>
          </a:xfrm>
          <a:custGeom>
            <a:avLst/>
            <a:gdLst/>
            <a:ahLst/>
            <a:cxnLst/>
            <a:rect l="l" t="t" r="r" b="b"/>
            <a:pathLst>
              <a:path w="1446858" h="1115743">
                <a:moveTo>
                  <a:pt x="0" y="0"/>
                </a:moveTo>
                <a:lnTo>
                  <a:pt x="1446858" y="0"/>
                </a:lnTo>
                <a:lnTo>
                  <a:pt x="1446858" y="1115742"/>
                </a:lnTo>
                <a:lnTo>
                  <a:pt x="0" y="111574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10161" b="-1951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13094513" y="9782670"/>
            <a:ext cx="3083415" cy="3225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 dirty="0">
                <a:solidFill>
                  <a:srgbClr val="000000"/>
                </a:solidFill>
                <a:latin typeface="Canva Sans Bold"/>
              </a:rPr>
              <a:t>Mounting Configuration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947707" y="2591757"/>
            <a:ext cx="2460443" cy="254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8"/>
              </a:lnSpc>
              <a:spcBef>
                <a:spcPct val="0"/>
              </a:spcBef>
            </a:pPr>
            <a:r>
              <a:rPr lang="en-US" sz="1506">
                <a:solidFill>
                  <a:srgbClr val="000000"/>
                </a:solidFill>
                <a:latin typeface="Canva Sans Bold"/>
              </a:rPr>
              <a:t>Point Cloud Generation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323570" y="6434652"/>
            <a:ext cx="2292906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 dirty="0">
                <a:solidFill>
                  <a:srgbClr val="000000"/>
                </a:solidFill>
                <a:latin typeface="Canva Sans Bold"/>
              </a:rPr>
              <a:t>Hardware Interface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792943" y="2613327"/>
            <a:ext cx="2460443" cy="254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8"/>
              </a:lnSpc>
              <a:spcBef>
                <a:spcPct val="0"/>
              </a:spcBef>
            </a:pPr>
            <a:r>
              <a:rPr lang="en-US" sz="1506">
                <a:solidFill>
                  <a:srgbClr val="000000"/>
                </a:solidFill>
                <a:latin typeface="Canva Sans Bold"/>
              </a:rPr>
              <a:t>Major Components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210060" y="996862"/>
            <a:ext cx="3698402" cy="2618931"/>
          </a:xfrm>
          <a:custGeom>
            <a:avLst/>
            <a:gdLst/>
            <a:ahLst/>
            <a:cxnLst/>
            <a:rect l="l" t="t" r="r" b="b"/>
            <a:pathLst>
              <a:path w="3698402" h="2618931">
                <a:moveTo>
                  <a:pt x="0" y="0"/>
                </a:moveTo>
                <a:lnTo>
                  <a:pt x="3698402" y="0"/>
                </a:lnTo>
                <a:lnTo>
                  <a:pt x="3698402" y="2618931"/>
                </a:lnTo>
                <a:lnTo>
                  <a:pt x="0" y="26189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0600139" y="1094268"/>
            <a:ext cx="3157668" cy="2521524"/>
          </a:xfrm>
          <a:custGeom>
            <a:avLst/>
            <a:gdLst/>
            <a:ahLst/>
            <a:cxnLst/>
            <a:rect l="l" t="t" r="r" b="b"/>
            <a:pathLst>
              <a:path w="3157668" h="2521524">
                <a:moveTo>
                  <a:pt x="0" y="0"/>
                </a:moveTo>
                <a:lnTo>
                  <a:pt x="3157668" y="0"/>
                </a:lnTo>
                <a:lnTo>
                  <a:pt x="3157668" y="2521525"/>
                </a:lnTo>
                <a:lnTo>
                  <a:pt x="0" y="25215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1190596" y="4970438"/>
            <a:ext cx="6038929" cy="4287862"/>
          </a:xfrm>
          <a:custGeom>
            <a:avLst/>
            <a:gdLst/>
            <a:ahLst/>
            <a:cxnLst/>
            <a:rect l="l" t="t" r="r" b="b"/>
            <a:pathLst>
              <a:path w="6038929" h="4287862">
                <a:moveTo>
                  <a:pt x="0" y="0"/>
                </a:moveTo>
                <a:lnTo>
                  <a:pt x="6038929" y="0"/>
                </a:lnTo>
                <a:lnTo>
                  <a:pt x="6038929" y="4287862"/>
                </a:lnTo>
                <a:lnTo>
                  <a:pt x="0" y="42878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3393" b="-339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327208" y="920662"/>
            <a:ext cx="10272931" cy="9046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11"/>
              </a:lnSpc>
            </a:pPr>
            <a:r>
              <a:rPr lang="en-US" sz="3865" dirty="0">
                <a:solidFill>
                  <a:srgbClr val="000000"/>
                </a:solidFill>
                <a:latin typeface="Canva Sans Bold"/>
              </a:rPr>
              <a:t>Concept :</a:t>
            </a:r>
          </a:p>
          <a:p>
            <a:pPr marL="617473" lvl="1" indent="-308737">
              <a:lnSpc>
                <a:spcPts val="4003"/>
              </a:lnSpc>
              <a:buAutoNum type="arabicPeriod"/>
            </a:pPr>
            <a:r>
              <a:rPr lang="en-US" sz="2859" dirty="0">
                <a:solidFill>
                  <a:srgbClr val="000000"/>
                </a:solidFill>
                <a:latin typeface="Canva Sans"/>
              </a:rPr>
              <a:t>Asynchronous Reading of array of ultrasonic sensor data using pin change interrupt </a:t>
            </a:r>
          </a:p>
          <a:p>
            <a:pPr marL="617473" lvl="1" indent="-308737">
              <a:lnSpc>
                <a:spcPts val="4003"/>
              </a:lnSpc>
              <a:buAutoNum type="arabicPeriod"/>
            </a:pPr>
            <a:r>
              <a:rPr lang="en-US" sz="2859" dirty="0">
                <a:solidFill>
                  <a:srgbClr val="000000"/>
                </a:solidFill>
                <a:latin typeface="Canva Sans"/>
              </a:rPr>
              <a:t>Detects multiple objects in range</a:t>
            </a:r>
          </a:p>
          <a:p>
            <a:pPr marL="617473" lvl="1" indent="-308737">
              <a:lnSpc>
                <a:spcPts val="4003"/>
              </a:lnSpc>
              <a:buAutoNum type="arabicPeriod"/>
            </a:pPr>
            <a:r>
              <a:rPr lang="en-US" sz="2859" dirty="0">
                <a:solidFill>
                  <a:srgbClr val="000000"/>
                </a:solidFill>
                <a:latin typeface="Canva Sans"/>
              </a:rPr>
              <a:t>Enhanced Visual Feedback on rider’s dashboard</a:t>
            </a:r>
          </a:p>
          <a:p>
            <a:pPr marL="617473" lvl="1" indent="-308737">
              <a:lnSpc>
                <a:spcPts val="4003"/>
              </a:lnSpc>
              <a:buAutoNum type="arabicPeriod"/>
            </a:pPr>
            <a:r>
              <a:rPr lang="en-US" sz="2859" dirty="0">
                <a:solidFill>
                  <a:srgbClr val="000000"/>
                </a:solidFill>
                <a:latin typeface="Canva Sans"/>
              </a:rPr>
              <a:t>Exact Calculation of Range and blind spots of ultrasonic sensors</a:t>
            </a:r>
          </a:p>
          <a:p>
            <a:pPr>
              <a:lnSpc>
                <a:spcPts val="4008"/>
              </a:lnSpc>
            </a:pPr>
            <a:endParaRPr lang="en-US" sz="2859" dirty="0">
              <a:solidFill>
                <a:srgbClr val="000000"/>
              </a:solidFill>
              <a:latin typeface="Canva Sans"/>
            </a:endParaRPr>
          </a:p>
          <a:p>
            <a:pPr>
              <a:lnSpc>
                <a:spcPts val="5411"/>
              </a:lnSpc>
            </a:pPr>
            <a:r>
              <a:rPr lang="en-US" sz="3865" dirty="0">
                <a:solidFill>
                  <a:srgbClr val="000000"/>
                </a:solidFill>
                <a:latin typeface="Canva Sans Bold"/>
              </a:rPr>
              <a:t>Surround awareness :</a:t>
            </a:r>
          </a:p>
          <a:p>
            <a:pPr marL="618123" lvl="1" indent="-309061">
              <a:lnSpc>
                <a:spcPts val="4008"/>
              </a:lnSpc>
              <a:buFont typeface="Arial"/>
              <a:buChar char="•"/>
            </a:pPr>
            <a:r>
              <a:rPr lang="en-US" sz="2863" dirty="0">
                <a:solidFill>
                  <a:srgbClr val="000000"/>
                </a:solidFill>
                <a:latin typeface="Canva Sans Bold"/>
              </a:rPr>
              <a:t>Positive Use Case: </a:t>
            </a:r>
          </a:p>
          <a:p>
            <a:pPr marL="1280612" lvl="2" indent="-514350">
              <a:lnSpc>
                <a:spcPts val="4008"/>
              </a:lnSpc>
              <a:buFont typeface="+mj-lt"/>
              <a:buAutoNum type="arabicPeriod"/>
            </a:pPr>
            <a:r>
              <a:rPr lang="en-US" sz="2863" dirty="0">
                <a:solidFill>
                  <a:srgbClr val="000000"/>
                </a:solidFill>
                <a:latin typeface="Canva Sans Bold"/>
              </a:rPr>
              <a:t> </a:t>
            </a:r>
            <a:r>
              <a:rPr lang="en-US" sz="2863" dirty="0">
                <a:solidFill>
                  <a:srgbClr val="000000"/>
                </a:solidFill>
                <a:latin typeface="Canva Sans"/>
              </a:rPr>
              <a:t>A rider intends to change lanes but is unaware of a vehicle in their blind spot.</a:t>
            </a:r>
          </a:p>
          <a:p>
            <a:pPr marL="1280612" lvl="2" indent="-514350">
              <a:lnSpc>
                <a:spcPts val="4008"/>
              </a:lnSpc>
              <a:buFont typeface="+mj-lt"/>
              <a:buAutoNum type="arabicPeriod"/>
            </a:pPr>
            <a:r>
              <a:rPr lang="en-US" sz="2863" dirty="0">
                <a:solidFill>
                  <a:srgbClr val="000000"/>
                </a:solidFill>
                <a:latin typeface="Canva Sans"/>
              </a:rPr>
              <a:t>Low Visibility Conditions : Fog, heavy rain, or other adverse weather conditions or road with less lights.</a:t>
            </a:r>
          </a:p>
          <a:p>
            <a:pPr marL="618123" lvl="1" indent="-309061">
              <a:lnSpc>
                <a:spcPts val="4008"/>
              </a:lnSpc>
              <a:buFont typeface="Arial"/>
              <a:buChar char="•"/>
            </a:pPr>
            <a:r>
              <a:rPr lang="en-US" sz="2863" dirty="0">
                <a:solidFill>
                  <a:srgbClr val="000000"/>
                </a:solidFill>
                <a:latin typeface="Canva Sans Bold"/>
              </a:rPr>
              <a:t>Failsafe Scenario:</a:t>
            </a:r>
          </a:p>
          <a:p>
            <a:pPr lvl="1">
              <a:lnSpc>
                <a:spcPts val="4008"/>
              </a:lnSpc>
            </a:pPr>
            <a:r>
              <a:rPr lang="en-US" sz="2863" dirty="0">
                <a:solidFill>
                  <a:srgbClr val="000000"/>
                </a:solidFill>
                <a:latin typeface="Canva Sans Bold"/>
              </a:rPr>
              <a:t>    </a:t>
            </a:r>
            <a:r>
              <a:rPr lang="en-US" sz="2863" dirty="0">
                <a:solidFill>
                  <a:srgbClr val="000000"/>
                </a:solidFill>
                <a:latin typeface="Canva Sans"/>
              </a:rPr>
              <a:t>1. Too small objects in blind spots</a:t>
            </a:r>
          </a:p>
          <a:p>
            <a:pPr>
              <a:lnSpc>
                <a:spcPts val="4008"/>
              </a:lnSpc>
              <a:spcBef>
                <a:spcPct val="0"/>
              </a:spcBef>
            </a:pPr>
            <a:endParaRPr lang="en-US" sz="2863" dirty="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736114" y="3913665"/>
            <a:ext cx="2885718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 Bold"/>
              </a:rPr>
              <a:t>Ranging and Blind spots</a:t>
            </a:r>
            <a:r>
              <a:rPr lang="en-US" sz="1899">
                <a:solidFill>
                  <a:srgbClr val="000000"/>
                </a:solidFill>
                <a:latin typeface="Canva Sans"/>
              </a:rPr>
              <a:t>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327200" y="3913665"/>
            <a:ext cx="3464123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 Bold"/>
              </a:rPr>
              <a:t>Display on Rider’s Dashboard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220371" y="9498125"/>
            <a:ext cx="6038929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 Bold"/>
              </a:rPr>
              <a:t>Product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361</Words>
  <Application>Microsoft Office PowerPoint</Application>
  <PresentationFormat>Custom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Lato Bold</vt:lpstr>
      <vt:lpstr>Lato</vt:lpstr>
      <vt:lpstr>Calibri</vt:lpstr>
      <vt:lpstr>Canva Sans</vt:lpstr>
      <vt:lpstr>Canva Sans 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LAXMI AUTO_BOROSA HACKATHON</dc:title>
  <cp:lastModifiedBy>33148_NIMISH_23_24</cp:lastModifiedBy>
  <cp:revision>4</cp:revision>
  <dcterms:created xsi:type="dcterms:W3CDTF">2006-08-16T00:00:00Z</dcterms:created>
  <dcterms:modified xsi:type="dcterms:W3CDTF">2024-04-03T09:50:35Z</dcterms:modified>
  <dc:identifier>DAGBR_yoqoo</dc:identifier>
</cp:coreProperties>
</file>