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6" r:id="rId6"/>
    <p:sldId id="335" r:id="rId7"/>
    <p:sldId id="29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8"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B066-5049-77B7-7F67-AD47F8B7F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C11033-2FDC-4D19-045A-D253602A8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424F08-836D-FE2C-142F-5110323B3A65}"/>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5" name="Footer Placeholder 4">
            <a:extLst>
              <a:ext uri="{FF2B5EF4-FFF2-40B4-BE49-F238E27FC236}">
                <a16:creationId xmlns:a16="http://schemas.microsoft.com/office/drawing/2014/main" id="{1C9A2904-1C7F-7724-DE08-14A9A01CF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63146-960A-F0E6-51BA-E8688C70F907}"/>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415322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9C4D-4A89-8119-581B-3A7BA50449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E726AA-69CD-E69E-A4DB-7ADE5640C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A686C-CB27-6A12-A59C-29862DA9EB33}"/>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5" name="Footer Placeholder 4">
            <a:extLst>
              <a:ext uri="{FF2B5EF4-FFF2-40B4-BE49-F238E27FC236}">
                <a16:creationId xmlns:a16="http://schemas.microsoft.com/office/drawing/2014/main" id="{B1FB30FF-5834-C419-44ED-0E163691B6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80FEB-5E40-A2CB-9BBF-053B599B1651}"/>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207402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1514F8-6EA6-F439-2631-1AB2B9CD93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02EC67-D745-F711-1726-27290E54B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A6EAD-5886-FD7C-A850-CE39D0B65799}"/>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5" name="Footer Placeholder 4">
            <a:extLst>
              <a:ext uri="{FF2B5EF4-FFF2-40B4-BE49-F238E27FC236}">
                <a16:creationId xmlns:a16="http://schemas.microsoft.com/office/drawing/2014/main" id="{56960AED-535F-7DD3-7B75-EA5AC0E6E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C82403-F797-C7CA-751C-DCDD6CDC76FB}"/>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505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63F9-A557-C1C2-A181-C49D59CFEF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9AF9A-E055-55BF-C875-7E8C28A20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694B48-1D4D-2B51-19C2-E1399F8D84DD}"/>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5" name="Footer Placeholder 4">
            <a:extLst>
              <a:ext uri="{FF2B5EF4-FFF2-40B4-BE49-F238E27FC236}">
                <a16:creationId xmlns:a16="http://schemas.microsoft.com/office/drawing/2014/main" id="{8DA31D61-37AA-BC14-952A-FFA428380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5A1C6-E15F-3167-1A67-AD176771FFDE}"/>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168615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9EE0-8A28-21C8-70E4-AEB5B9C66C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FA508A-686E-D4BE-87B3-CC06CC2037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166C9-6C99-243B-C5AD-BCD57CAE0CF0}"/>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5" name="Footer Placeholder 4">
            <a:extLst>
              <a:ext uri="{FF2B5EF4-FFF2-40B4-BE49-F238E27FC236}">
                <a16:creationId xmlns:a16="http://schemas.microsoft.com/office/drawing/2014/main" id="{03F982B8-8FB9-8486-643D-E07A19636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10929-FDF7-0E60-2A1E-439EE844375B}"/>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11471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6F6F-1DB2-0AD8-8330-8D3EFA18E1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3DA00-AA98-BD97-EA9E-BFE4574C0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141D29-D09B-1BD4-0F4E-391168848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294198-DFB7-8516-8303-D07284B6283B}"/>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6" name="Footer Placeholder 5">
            <a:extLst>
              <a:ext uri="{FF2B5EF4-FFF2-40B4-BE49-F238E27FC236}">
                <a16:creationId xmlns:a16="http://schemas.microsoft.com/office/drawing/2014/main" id="{E6852985-7D99-E98E-4BD2-F775CAD0A6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ABDB5A-8ED7-A9B1-54E8-528E6CBC493E}"/>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177544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6506-516E-7016-FC34-5C4EFC303A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D9BC18-802E-020E-4DA2-B43A1D932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76A99-68E8-2A3D-B425-C166014BC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380B57-3F7E-F215-50D0-5EFB342C7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F6C3-E4F1-2FB9-53F9-FA24BF2EBF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21831F-1DA0-6D04-4228-B0B68E44D370}"/>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8" name="Footer Placeholder 7">
            <a:extLst>
              <a:ext uri="{FF2B5EF4-FFF2-40B4-BE49-F238E27FC236}">
                <a16:creationId xmlns:a16="http://schemas.microsoft.com/office/drawing/2014/main" id="{93D2ACAF-4C66-80AA-DDA2-84571445F5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3BC8B4-F38D-9936-843D-CFFFAD3977AB}"/>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231332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03FD-5440-3876-BB1E-9390E23520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489CFA-9D89-A818-5D89-878EBF64379A}"/>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4" name="Footer Placeholder 3">
            <a:extLst>
              <a:ext uri="{FF2B5EF4-FFF2-40B4-BE49-F238E27FC236}">
                <a16:creationId xmlns:a16="http://schemas.microsoft.com/office/drawing/2014/main" id="{21A5A389-AB86-4689-42E6-C88EC06C64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68FFA3-AAA9-C148-7E7E-457AAFB0A3F2}"/>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406182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050F2-66A1-E21A-816B-CA6C5E63CF35}"/>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3" name="Footer Placeholder 2">
            <a:extLst>
              <a:ext uri="{FF2B5EF4-FFF2-40B4-BE49-F238E27FC236}">
                <a16:creationId xmlns:a16="http://schemas.microsoft.com/office/drawing/2014/main" id="{C9344740-C192-3360-91ED-FBDCF451AD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6C1D65-293E-6E15-023B-7F6033F5368A}"/>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1795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6E34-5993-5008-2BFB-D4BA2D42C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7222E9-80B4-1EE0-8A96-81ADCF4BA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08C206-32F6-42ED-46EE-F012A7BB0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76F1B-EBBE-9958-0C29-88A2B1D1EDCC}"/>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6" name="Footer Placeholder 5">
            <a:extLst>
              <a:ext uri="{FF2B5EF4-FFF2-40B4-BE49-F238E27FC236}">
                <a16:creationId xmlns:a16="http://schemas.microsoft.com/office/drawing/2014/main" id="{B0690B4C-CE44-8334-F279-8A783C13DB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8CB33-49FE-FCC9-02B7-86312EF91D28}"/>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255081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0BBD-AC1B-32F0-D6BF-52075563C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A5CC1D-58BD-74B8-5DB5-B9AB11420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296396-5CCE-7E96-FBAB-F0717A572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8BD31-6763-6DF5-99D3-C4334CA8C99B}"/>
              </a:ext>
            </a:extLst>
          </p:cNvPr>
          <p:cNvSpPr>
            <a:spLocks noGrp="1"/>
          </p:cNvSpPr>
          <p:nvPr>
            <p:ph type="dt" sz="half" idx="10"/>
          </p:nvPr>
        </p:nvSpPr>
        <p:spPr/>
        <p:txBody>
          <a:bodyPr/>
          <a:lstStyle/>
          <a:p>
            <a:fld id="{3E10E7E6-2D30-41D9-A733-1EF3756EAD45}" type="datetimeFigureOut">
              <a:rPr lang="en-IN" smtClean="0"/>
              <a:t>03-07-2024</a:t>
            </a:fld>
            <a:endParaRPr lang="en-IN"/>
          </a:p>
        </p:txBody>
      </p:sp>
      <p:sp>
        <p:nvSpPr>
          <p:cNvPr id="6" name="Footer Placeholder 5">
            <a:extLst>
              <a:ext uri="{FF2B5EF4-FFF2-40B4-BE49-F238E27FC236}">
                <a16:creationId xmlns:a16="http://schemas.microsoft.com/office/drawing/2014/main" id="{8FFB9C6A-8782-5EE2-8F71-3A1D230A51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91F80-9B65-4726-284D-51BE686B9D39}"/>
              </a:ext>
            </a:extLst>
          </p:cNvPr>
          <p:cNvSpPr>
            <a:spLocks noGrp="1"/>
          </p:cNvSpPr>
          <p:nvPr>
            <p:ph type="sldNum" sz="quarter" idx="12"/>
          </p:nvPr>
        </p:nvSpPr>
        <p:spPr/>
        <p:txBody>
          <a:bodyPr/>
          <a:lstStyle/>
          <a:p>
            <a:fld id="{158F918A-26AC-4CE2-92A2-A462E1204800}" type="slidenum">
              <a:rPr lang="en-IN" smtClean="0"/>
              <a:t>‹#›</a:t>
            </a:fld>
            <a:endParaRPr lang="en-IN"/>
          </a:p>
        </p:txBody>
      </p:sp>
    </p:spTree>
    <p:extLst>
      <p:ext uri="{BB962C8B-B14F-4D97-AF65-F5344CB8AC3E}">
        <p14:creationId xmlns:p14="http://schemas.microsoft.com/office/powerpoint/2010/main" val="243434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57C40-9079-78B8-1072-D659C6C11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C96EB3-F2DD-A771-26EE-3015A2151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7D6E5-318F-1CC9-8AD2-AA5E98F632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10E7E6-2D30-41D9-A733-1EF3756EAD45}" type="datetimeFigureOut">
              <a:rPr lang="en-IN" smtClean="0"/>
              <a:t>03-07-2024</a:t>
            </a:fld>
            <a:endParaRPr lang="en-IN"/>
          </a:p>
        </p:txBody>
      </p:sp>
      <p:sp>
        <p:nvSpPr>
          <p:cNvPr id="5" name="Footer Placeholder 4">
            <a:extLst>
              <a:ext uri="{FF2B5EF4-FFF2-40B4-BE49-F238E27FC236}">
                <a16:creationId xmlns:a16="http://schemas.microsoft.com/office/drawing/2014/main" id="{F2391621-A842-1E5C-39D7-5B1F2FE43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C2BA493-4DEA-C6AC-DF33-6E1B264BD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8F918A-26AC-4CE2-92A2-A462E1204800}" type="slidenum">
              <a:rPr lang="en-IN" smtClean="0"/>
              <a:t>‹#›</a:t>
            </a:fld>
            <a:endParaRPr lang="en-IN"/>
          </a:p>
        </p:txBody>
      </p:sp>
    </p:spTree>
    <p:extLst>
      <p:ext uri="{BB962C8B-B14F-4D97-AF65-F5344CB8AC3E}">
        <p14:creationId xmlns:p14="http://schemas.microsoft.com/office/powerpoint/2010/main" val="3874396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7D8D2E-5490-4CA9-3498-06841C9B03AC}"/>
              </a:ext>
            </a:extLst>
          </p:cNvPr>
          <p:cNvSpPr>
            <a:spLocks noGrp="1"/>
          </p:cNvSpPr>
          <p:nvPr>
            <p:ph type="subTitle" idx="1"/>
          </p:nvPr>
        </p:nvSpPr>
        <p:spPr>
          <a:xfrm>
            <a:off x="1524000" y="4567238"/>
            <a:ext cx="9144000" cy="495829"/>
          </a:xfrm>
        </p:spPr>
        <p:txBody>
          <a:bodyPr>
            <a:noAutofit/>
          </a:bodyPr>
          <a:lstStyle/>
          <a:p>
            <a:r>
              <a:rPr lang="en-IN" sz="4000" dirty="0"/>
              <a:t>By  T. Nandikha</a:t>
            </a:r>
          </a:p>
        </p:txBody>
      </p:sp>
      <p:sp>
        <p:nvSpPr>
          <p:cNvPr id="5" name="Title 1">
            <a:extLst>
              <a:ext uri="{FF2B5EF4-FFF2-40B4-BE49-F238E27FC236}">
                <a16:creationId xmlns:a16="http://schemas.microsoft.com/office/drawing/2014/main" id="{C14BC9E4-8E35-C58F-C611-3E86C33600C3}"/>
              </a:ext>
            </a:extLst>
          </p:cNvPr>
          <p:cNvSpPr>
            <a:spLocks noGrp="1"/>
          </p:cNvSpPr>
          <p:nvPr>
            <p:ph type="ctrTitle"/>
          </p:nvPr>
        </p:nvSpPr>
        <p:spPr>
          <a:xfrm>
            <a:off x="228600" y="1531408"/>
            <a:ext cx="11734800" cy="3035830"/>
          </a:xfrm>
        </p:spPr>
        <p:txBody>
          <a:bodyPr>
            <a:normAutofit/>
          </a:bodyPr>
          <a:lstStyle/>
          <a:p>
            <a:r>
              <a:rPr lang="en-US" u="sng" dirty="0"/>
              <a:t>Data Science Capstone Project - Unleashing Insights from Football Data Using Multiple Tools (3 Sprints)</a:t>
            </a:r>
            <a:endParaRPr lang="en-IN" u="sng" dirty="0"/>
          </a:p>
        </p:txBody>
      </p:sp>
    </p:spTree>
    <p:extLst>
      <p:ext uri="{BB962C8B-B14F-4D97-AF65-F5344CB8AC3E}">
        <p14:creationId xmlns:p14="http://schemas.microsoft.com/office/powerpoint/2010/main" val="218882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79BC3B4-02CE-DEFC-F2B3-25A072E05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4" y="0"/>
            <a:ext cx="435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AD5BC7C-4617-C78E-B392-7CCB60C28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714" y="3428998"/>
            <a:ext cx="4354285" cy="342900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1F25C247-5DF1-542F-9AA2-F55AD52234ED}"/>
              </a:ext>
            </a:extLst>
          </p:cNvPr>
          <p:cNvSpPr>
            <a:spLocks noGrp="1"/>
          </p:cNvSpPr>
          <p:nvPr>
            <p:ph idx="1"/>
          </p:nvPr>
        </p:nvSpPr>
        <p:spPr>
          <a:xfrm>
            <a:off x="0" y="197416"/>
            <a:ext cx="7813000" cy="2570497"/>
          </a:xfrm>
        </p:spPr>
        <p:txBody>
          <a:bodyPr>
            <a:normAutofit fontScale="70000" lnSpcReduction="20000"/>
          </a:bodyPr>
          <a:lstStyle/>
          <a:p>
            <a:pPr marL="0" indent="0">
              <a:buNone/>
            </a:pPr>
            <a:r>
              <a:rPr lang="en-US" dirty="0">
                <a:highlight>
                  <a:srgbClr val="FFFF00"/>
                </a:highlight>
              </a:rPr>
              <a:t>6. Substitution Patterns:</a:t>
            </a:r>
          </a:p>
          <a:p>
            <a:pPr marL="0" indent="0">
              <a:buNone/>
            </a:pPr>
            <a:r>
              <a:rPr lang="en-US" dirty="0"/>
              <a:t>Objective 1: Analyze the strategic use of substitutions in matches.</a:t>
            </a:r>
          </a:p>
          <a:p>
            <a:pPr marL="0" indent="0">
              <a:buNone/>
            </a:pPr>
            <a:r>
              <a:rPr lang="en-US" dirty="0"/>
              <a:t>Question 22: How do substitution timings affect match outcomes?</a:t>
            </a:r>
          </a:p>
          <a:p>
            <a:pPr marL="0" indent="0">
              <a:buNone/>
            </a:pPr>
            <a:r>
              <a:rPr lang="en-US" dirty="0"/>
              <a:t>Inference:</a:t>
            </a:r>
            <a:br>
              <a:rPr lang="en-US" dirty="0"/>
            </a:br>
            <a:r>
              <a:rPr lang="en-US" dirty="0"/>
              <a:t>This graph shows how the timing of substitutions affects the score difference in a match. On average, teams that make substitutions around the 60th minute see the biggest difference in goals scored by the home team compared to the away team. Overall, the home team tends to score more throughout the game.</a:t>
            </a:r>
          </a:p>
        </p:txBody>
      </p:sp>
      <p:sp>
        <p:nvSpPr>
          <p:cNvPr id="3" name="Content Placeholder 2">
            <a:extLst>
              <a:ext uri="{FF2B5EF4-FFF2-40B4-BE49-F238E27FC236}">
                <a16:creationId xmlns:a16="http://schemas.microsoft.com/office/drawing/2014/main" id="{86FE1DE5-A307-EDF0-2D33-83AA9E2551A1}"/>
              </a:ext>
            </a:extLst>
          </p:cNvPr>
          <p:cNvSpPr txBox="1">
            <a:spLocks/>
          </p:cNvSpPr>
          <p:nvPr/>
        </p:nvSpPr>
        <p:spPr>
          <a:xfrm>
            <a:off x="0" y="3459598"/>
            <a:ext cx="7837714" cy="369525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highlight>
                  <a:srgbClr val="FFFF00"/>
                </a:highlight>
              </a:rPr>
              <a:t>7. Event Analysis:</a:t>
            </a:r>
          </a:p>
          <a:p>
            <a:pPr marL="0" indent="0">
              <a:buFont typeface="Arial" panose="020B0604020202020204" pitchFamily="34" charset="0"/>
              <a:buNone/>
            </a:pPr>
            <a:r>
              <a:rPr lang="en-US"/>
              <a:t>Objective 1: Study the distribution and frequency of various match events.</a:t>
            </a:r>
          </a:p>
          <a:p>
            <a:pPr marL="0" indent="0">
              <a:buFont typeface="Arial" panose="020B0604020202020204" pitchFamily="34" charset="0"/>
              <a:buNone/>
            </a:pPr>
            <a:r>
              <a:rPr lang="en-US"/>
              <a:t>Question 26: How do event frequencies differ between high-scoring and low-scoring games?</a:t>
            </a:r>
          </a:p>
          <a:p>
            <a:pPr marL="0" indent="0">
              <a:buFont typeface="Arial" panose="020B0604020202020204" pitchFamily="34" charset="0"/>
              <a:buNone/>
            </a:pPr>
            <a:r>
              <a:rPr lang="en-US"/>
              <a:t>Inference: </a:t>
            </a:r>
            <a:r>
              <a:rPr lang="en-US" b="1"/>
              <a:t>Event frequencies are generally higher in highscoring games</a:t>
            </a:r>
            <a:r>
              <a:rPr lang="en-US"/>
              <a:t>. This makes sense because there's </a:t>
            </a:r>
            <a:r>
              <a:rPr lang="en-US" b="1"/>
              <a:t>more overall activity happening in a game more goals.</a:t>
            </a:r>
            <a:r>
              <a:rPr lang="en-US"/>
              <a:t> The graph shows the frequency of yellow cards, red cards, goals, and assists. For each event type</a:t>
            </a:r>
            <a:r>
              <a:rPr lang="en-US" b="1"/>
              <a:t>, the frequency is higher in high-scoring games compared to Iow-scoring games</a:t>
            </a:r>
            <a:r>
              <a:rPr lang="en-US"/>
              <a:t>. The difference in frequency seems to be the greatest for goals, followed by assists. This suggests that high-scoring games not only have more goals, but also tend to have more plays that lead to goals (assists). Overall, the graph suggests a positive correlation between event frequency and goal scoring. Games wth more goals tend to see more action across the board includin more cards oals and assists</a:t>
            </a:r>
            <a:endParaRPr lang="en-US" dirty="0"/>
          </a:p>
        </p:txBody>
      </p:sp>
    </p:spTree>
    <p:extLst>
      <p:ext uri="{BB962C8B-B14F-4D97-AF65-F5344CB8AC3E}">
        <p14:creationId xmlns:p14="http://schemas.microsoft.com/office/powerpoint/2010/main" val="284032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7AFF83A1-25D3-807C-4F5D-91C0D3D0C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931" y="0"/>
            <a:ext cx="512206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9F35880-6A3E-8049-6419-4665DF7FB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931" y="3428999"/>
            <a:ext cx="5122069" cy="342899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E057AB5C-DC66-D2AA-3BF8-72B4CFFDD57D}"/>
              </a:ext>
            </a:extLst>
          </p:cNvPr>
          <p:cNvSpPr>
            <a:spLocks noGrp="1"/>
          </p:cNvSpPr>
          <p:nvPr>
            <p:ph idx="1"/>
          </p:nvPr>
        </p:nvSpPr>
        <p:spPr>
          <a:xfrm>
            <a:off x="-1" y="195419"/>
            <a:ext cx="7069931" cy="2794915"/>
          </a:xfrm>
        </p:spPr>
        <p:txBody>
          <a:bodyPr>
            <a:normAutofit fontScale="62500" lnSpcReduction="20000"/>
          </a:bodyPr>
          <a:lstStyle/>
          <a:p>
            <a:pPr marL="0" indent="0">
              <a:buNone/>
            </a:pPr>
            <a:r>
              <a:rPr lang="en-US" dirty="0">
                <a:highlight>
                  <a:srgbClr val="FFFF00"/>
                </a:highlight>
              </a:rPr>
              <a:t>8. Competition Analysis:</a:t>
            </a:r>
          </a:p>
          <a:p>
            <a:pPr marL="0" indent="0">
              <a:buNone/>
            </a:pPr>
            <a:r>
              <a:rPr lang="en-US" dirty="0"/>
              <a:t>Objective 1: Compare the performance of clubs across different competitions.</a:t>
            </a:r>
          </a:p>
          <a:p>
            <a:pPr marL="0" indent="0">
              <a:buNone/>
            </a:pPr>
            <a:r>
              <a:rPr lang="en-US" dirty="0"/>
              <a:t>Question 30: What are the goals per match for the top 10 clubs in different competition types?</a:t>
            </a:r>
          </a:p>
          <a:p>
            <a:pPr marL="0" indent="0">
              <a:buNone/>
            </a:pPr>
            <a:r>
              <a:rPr lang="en-US" dirty="0"/>
              <a:t>Inference: Analyzing goals per match for top clubs, we can see a trend of higher scoring in domestic cups compared to other competitions. Interestingly, domestic leagues show a wider range in goals scored, while FC Schalke 04 leads the pack with the highest overall average and Stoke City lags behind with the lowest. However, keep in mind this only considers the top IO clubs.</a:t>
            </a:r>
          </a:p>
        </p:txBody>
      </p:sp>
      <p:sp>
        <p:nvSpPr>
          <p:cNvPr id="3" name="Content Placeholder 2">
            <a:extLst>
              <a:ext uri="{FF2B5EF4-FFF2-40B4-BE49-F238E27FC236}">
                <a16:creationId xmlns:a16="http://schemas.microsoft.com/office/drawing/2014/main" id="{126F791A-1D83-5E4C-0C13-F9EE81A996E9}"/>
              </a:ext>
            </a:extLst>
          </p:cNvPr>
          <p:cNvSpPr txBox="1">
            <a:spLocks/>
          </p:cNvSpPr>
          <p:nvPr/>
        </p:nvSpPr>
        <p:spPr>
          <a:xfrm>
            <a:off x="1" y="3352284"/>
            <a:ext cx="6915149" cy="386766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9. Player Attributes and Demographics:</a:t>
            </a:r>
          </a:p>
          <a:p>
            <a:pPr marL="0" indent="0">
              <a:buFont typeface="Arial" panose="020B0604020202020204" pitchFamily="34" charset="0"/>
              <a:buNone/>
            </a:pPr>
            <a:r>
              <a:rPr lang="en-US" dirty="0"/>
              <a:t>Objective 1: Analyze the physical and technical attributes of players.</a:t>
            </a:r>
          </a:p>
          <a:p>
            <a:pPr marL="0" indent="0">
              <a:buFont typeface="Arial" panose="020B0604020202020204" pitchFamily="34" charset="0"/>
              <a:buNone/>
            </a:pPr>
            <a:r>
              <a:rPr lang="en-US" dirty="0"/>
              <a:t>Question 34: How do player attributes correlate with their performance metrics?</a:t>
            </a:r>
          </a:p>
          <a:p>
            <a:pPr marL="0" indent="0">
              <a:buFont typeface="Arial" panose="020B0604020202020204" pitchFamily="34" charset="0"/>
              <a:buNone/>
            </a:pPr>
            <a:r>
              <a:rPr lang="en-US" dirty="0"/>
              <a:t>Inference: Positive correlations are shown by values closer to 1. For example, there is a positive correlation between goals and assists (0.19). This means that players with more goals tend to also have more assists. Negative correlations are Shown by Closer to -1. For example, there is a negative correlation between height and red cards (-0.28). This means that taller players tend to get fewer red cards. Values closer to O show a weak correlation between two metrics, For instance, there is a weak correlation between market value and foot (0.22). This suggests that a player's preferred foot doesn't necessarily have a big impact on their market value.</a:t>
            </a:r>
          </a:p>
        </p:txBody>
      </p:sp>
    </p:spTree>
    <p:extLst>
      <p:ext uri="{BB962C8B-B14F-4D97-AF65-F5344CB8AC3E}">
        <p14:creationId xmlns:p14="http://schemas.microsoft.com/office/powerpoint/2010/main" val="390791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AD29C46-7D92-3F79-96F0-5A21162A7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966" y="0"/>
            <a:ext cx="4302034" cy="30807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DCD6A5-2B17-B47E-6C52-CF3C0A3FDAF0}"/>
              </a:ext>
            </a:extLst>
          </p:cNvPr>
          <p:cNvSpPr>
            <a:spLocks noGrp="1"/>
          </p:cNvSpPr>
          <p:nvPr>
            <p:ph type="title"/>
          </p:nvPr>
        </p:nvSpPr>
        <p:spPr>
          <a:xfrm>
            <a:off x="838200" y="2950448"/>
            <a:ext cx="10515600" cy="454157"/>
          </a:xfrm>
        </p:spPr>
        <p:txBody>
          <a:bodyPr>
            <a:noAutofit/>
          </a:bodyPr>
          <a:lstStyle/>
          <a:p>
            <a:pPr algn="ctr"/>
            <a:r>
              <a:rPr lang="en-US" sz="6600" u="sng" dirty="0">
                <a:highlight>
                  <a:srgbClr val="FFFF00"/>
                </a:highlight>
              </a:rPr>
              <a:t>EDA</a:t>
            </a:r>
            <a:endParaRPr lang="en-IN" sz="6600" u="sng" dirty="0">
              <a:highlight>
                <a:srgbClr val="FFFF00"/>
              </a:highlight>
            </a:endParaRPr>
          </a:p>
        </p:txBody>
      </p:sp>
      <p:pic>
        <p:nvPicPr>
          <p:cNvPr id="4" name="Picture 3">
            <a:extLst>
              <a:ext uri="{FF2B5EF4-FFF2-40B4-BE49-F238E27FC236}">
                <a16:creationId xmlns:a16="http://schemas.microsoft.com/office/drawing/2014/main" id="{A277585A-9531-2214-AB2C-6FF03B900BF1}"/>
              </a:ext>
            </a:extLst>
          </p:cNvPr>
          <p:cNvPicPr>
            <a:picLocks noChangeAspect="1"/>
          </p:cNvPicPr>
          <p:nvPr/>
        </p:nvPicPr>
        <p:blipFill>
          <a:blip r:embed="rId3"/>
          <a:stretch>
            <a:fillRect/>
          </a:stretch>
        </p:blipFill>
        <p:spPr>
          <a:xfrm>
            <a:off x="7801742" y="3429000"/>
            <a:ext cx="4390258" cy="3429000"/>
          </a:xfrm>
          <a:prstGeom prst="rect">
            <a:avLst/>
          </a:prstGeom>
        </p:spPr>
      </p:pic>
      <p:sp>
        <p:nvSpPr>
          <p:cNvPr id="5" name="Content Placeholder 2">
            <a:extLst>
              <a:ext uri="{FF2B5EF4-FFF2-40B4-BE49-F238E27FC236}">
                <a16:creationId xmlns:a16="http://schemas.microsoft.com/office/drawing/2014/main" id="{F62EDCE4-08C3-25E0-61CA-FBB305040AFA}"/>
              </a:ext>
            </a:extLst>
          </p:cNvPr>
          <p:cNvSpPr>
            <a:spLocks noGrp="1"/>
          </p:cNvSpPr>
          <p:nvPr>
            <p:ph idx="1"/>
          </p:nvPr>
        </p:nvSpPr>
        <p:spPr>
          <a:xfrm>
            <a:off x="1" y="1"/>
            <a:ext cx="7620000" cy="2857500"/>
          </a:xfrm>
        </p:spPr>
        <p:txBody>
          <a:bodyPr>
            <a:normAutofit fontScale="62500" lnSpcReduction="20000"/>
          </a:bodyPr>
          <a:lstStyle/>
          <a:p>
            <a:pPr marL="0" indent="0">
              <a:buNone/>
            </a:pPr>
            <a:r>
              <a:rPr lang="en-US" dirty="0">
                <a:highlight>
                  <a:srgbClr val="FFFF00"/>
                </a:highlight>
              </a:rPr>
              <a:t>10. Contract Management:</a:t>
            </a:r>
          </a:p>
          <a:p>
            <a:pPr marL="0" indent="0">
              <a:buNone/>
            </a:pPr>
            <a:r>
              <a:rPr lang="en-US" dirty="0"/>
              <a:t>Objective 1: Evaluate the impact of contract durations on player performance.</a:t>
            </a:r>
          </a:p>
          <a:p>
            <a:pPr marL="0" indent="0">
              <a:buNone/>
            </a:pPr>
            <a:r>
              <a:rPr lang="en-US" dirty="0"/>
              <a:t>Question 37: How do players' performance metrics vary in the final year of their contracts compared to other years?</a:t>
            </a:r>
          </a:p>
          <a:p>
            <a:pPr marL="0" indent="0">
              <a:buNone/>
            </a:pPr>
            <a:r>
              <a:rPr lang="en-US" dirty="0"/>
              <a:t>Inference: Players tend to score more goals and have more assists in their final year of contract according to the higher averages for these metrics in the final year. Conversely, players tend to get fewer yellow and red cards in their final year of contract, as shown by the lower averages for these metrics in the final year. It is important to note that this graph only shows average values and may not reflect the performance of all players in their final year of contract.</a:t>
            </a:r>
          </a:p>
        </p:txBody>
      </p:sp>
      <p:sp>
        <p:nvSpPr>
          <p:cNvPr id="6" name="Content Placeholder 2">
            <a:extLst>
              <a:ext uri="{FF2B5EF4-FFF2-40B4-BE49-F238E27FC236}">
                <a16:creationId xmlns:a16="http://schemas.microsoft.com/office/drawing/2014/main" id="{DD3F2D27-9510-C3FA-2443-26AE8B52CBDD}"/>
              </a:ext>
            </a:extLst>
          </p:cNvPr>
          <p:cNvSpPr txBox="1">
            <a:spLocks/>
          </p:cNvSpPr>
          <p:nvPr/>
        </p:nvSpPr>
        <p:spPr>
          <a:xfrm>
            <a:off x="0" y="3534912"/>
            <a:ext cx="7801742" cy="33230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highlight>
                  <a:srgbClr val="FFFF00"/>
                </a:highlight>
                <a:latin typeface="Arial" panose="020B0604020202020204" pitchFamily="34" charset="0"/>
                <a:cs typeface="Arial" panose="020B0604020202020204" pitchFamily="34" charset="0"/>
              </a:rPr>
              <a:t>1. Performance Analysis:</a:t>
            </a:r>
          </a:p>
          <a:p>
            <a:pPr marL="0" indent="0">
              <a:buFont typeface="Arial" panose="020B0604020202020204" pitchFamily="34" charset="0"/>
              <a:buNone/>
            </a:pPr>
            <a:r>
              <a:rPr lang="en-US">
                <a:latin typeface="Arial" panose="020B0604020202020204" pitchFamily="34" charset="0"/>
                <a:cs typeface="Arial" panose="020B0604020202020204" pitchFamily="34" charset="0"/>
              </a:rPr>
              <a:t>Objective 2: Assess team performance in terms of home and away goals, club positions, and manager influence.</a:t>
            </a:r>
          </a:p>
          <a:p>
            <a:pPr marL="0" indent="0">
              <a:buFont typeface="Arial" panose="020B0604020202020204" pitchFamily="34" charset="0"/>
              <a:buNone/>
            </a:pPr>
            <a:r>
              <a:rPr lang="en-US" b="1">
                <a:latin typeface="Arial" panose="020B0604020202020204" pitchFamily="34" charset="0"/>
                <a:cs typeface="Arial" panose="020B0604020202020204" pitchFamily="34" charset="0"/>
              </a:rPr>
              <a:t>Question 3: How does home advantage affect team performance in terms of goals scored and conceded?</a:t>
            </a:r>
          </a:p>
          <a:p>
            <a:pPr marL="0" indent="0">
              <a:buFont typeface="Arial" panose="020B0604020202020204" pitchFamily="34" charset="0"/>
              <a:buNone/>
            </a:pPr>
            <a:r>
              <a:rPr lang="en-US">
                <a:latin typeface="Arial" panose="020B0604020202020204" pitchFamily="34" charset="0"/>
                <a:cs typeface="Arial" panose="020B0604020202020204" pitchFamily="34" charset="0"/>
              </a:rPr>
              <a:t>INFERENCE FROM OUTPUT: </a:t>
            </a:r>
            <a:r>
              <a:rPr lang="en-US">
                <a:solidFill>
                  <a:srgbClr val="000000"/>
                </a:solidFill>
                <a:highlight>
                  <a:srgbClr val="FFFFFF"/>
                </a:highlight>
                <a:latin typeface="Arial" panose="020B0604020202020204" pitchFamily="34" charset="0"/>
                <a:cs typeface="Arial" panose="020B0604020202020204" pitchFamily="34" charset="0"/>
              </a:rPr>
              <a:t>The output data shows that most teams perform better at home, scoring more goals and conceding fewer. For example, 1. FC Heidenheim 1846 and 1. FC Nuremberg have notable home advantages with significantly better offensive and defensive records at home. Union Berlin and Mainz 05 also show improved performance at home. AC Ajaccio is an outlier, scoring no goals at home but more away, while their defensive performance is consistent. </a:t>
            </a:r>
            <a:r>
              <a:rPr lang="en-US" b="1">
                <a:solidFill>
                  <a:srgbClr val="000000"/>
                </a:solidFill>
                <a:highlight>
                  <a:srgbClr val="FFFFFF"/>
                </a:highlight>
                <a:latin typeface="Arial" panose="020B0604020202020204" pitchFamily="34" charset="0"/>
                <a:cs typeface="Arial" panose="020B0604020202020204" pitchFamily="34" charset="0"/>
              </a:rPr>
              <a:t>Overall, the analysis highlights the general trend of home advantage in football, where teams typically have stronger performances on their home grounds.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9972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4E98948-4F13-0205-171E-FD3C9C670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043" y="0"/>
            <a:ext cx="4448957"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5D4486F-F749-57BF-26E8-386C48743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4201319"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D3FB71B5-CA10-E6AC-125F-BDB6D6B82C60}"/>
              </a:ext>
            </a:extLst>
          </p:cNvPr>
          <p:cNvSpPr>
            <a:spLocks noGrp="1"/>
          </p:cNvSpPr>
          <p:nvPr>
            <p:ph idx="1"/>
          </p:nvPr>
        </p:nvSpPr>
        <p:spPr>
          <a:xfrm>
            <a:off x="1" y="76201"/>
            <a:ext cx="7562849" cy="3428999"/>
          </a:xfrm>
        </p:spPr>
        <p:txBody>
          <a:bodyPr>
            <a:normAutofit fontScale="70000" lnSpcReduction="20000"/>
          </a:bodyPr>
          <a:lstStyle/>
          <a:p>
            <a:pPr marL="0" indent="0">
              <a:buNone/>
            </a:pPr>
            <a:r>
              <a:rPr lang="en-US" dirty="0">
                <a:highlight>
                  <a:srgbClr val="FFFF00"/>
                </a:highlight>
              </a:rPr>
              <a:t>2. Player Profile and Market Value:</a:t>
            </a:r>
          </a:p>
          <a:p>
            <a:pPr marL="0" indent="0">
              <a:buNone/>
            </a:pPr>
            <a:r>
              <a:rPr lang="en-US" dirty="0"/>
              <a:t>Objective 1: Analyze the correlation between player market value and performance metrics.</a:t>
            </a:r>
          </a:p>
          <a:p>
            <a:pPr marL="0" indent="0">
              <a:buNone/>
            </a:pPr>
            <a:r>
              <a:rPr lang="en-US" dirty="0"/>
              <a:t>Question 6: How do players' market values change with age and performance?</a:t>
            </a:r>
          </a:p>
          <a:p>
            <a:pPr marL="0" indent="0">
              <a:buNone/>
            </a:pPr>
            <a:r>
              <a:rPr lang="en-US" dirty="0"/>
              <a:t>Inference: Analyzing the graph, we see younger players generally have lower market value than experienced ones, but strong performance in goals, assists, and playing time boosts value for all ages. This impact is strongest for young players, suggesting exceptional performance can significantly raise their market value compared to older athletes. It's worth noting these are trends, with some young players valued highly for potential despite lower stats, and performance's influence seems to diminish around age 35.</a:t>
            </a:r>
          </a:p>
        </p:txBody>
      </p:sp>
      <p:sp>
        <p:nvSpPr>
          <p:cNvPr id="3" name="Content Placeholder 2">
            <a:extLst>
              <a:ext uri="{FF2B5EF4-FFF2-40B4-BE49-F238E27FC236}">
                <a16:creationId xmlns:a16="http://schemas.microsoft.com/office/drawing/2014/main" id="{A1C51C73-C761-120C-A379-D4E71D776588}"/>
              </a:ext>
            </a:extLst>
          </p:cNvPr>
          <p:cNvSpPr txBox="1">
            <a:spLocks/>
          </p:cNvSpPr>
          <p:nvPr/>
        </p:nvSpPr>
        <p:spPr>
          <a:xfrm>
            <a:off x="4381512" y="3428999"/>
            <a:ext cx="7810488" cy="342900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highlight>
                  <a:srgbClr val="FFFF00"/>
                </a:highlight>
              </a:rPr>
              <a:t>3. Team Comparison:</a:t>
            </a:r>
          </a:p>
          <a:p>
            <a:pPr marL="0" indent="0">
              <a:buFont typeface="Arial" panose="020B0604020202020204" pitchFamily="34" charset="0"/>
              <a:buNone/>
            </a:pPr>
            <a:r>
              <a:rPr lang="en-US"/>
              <a:t>Objective 1: Compare the performance of top teams across different seasons.</a:t>
            </a:r>
          </a:p>
          <a:p>
            <a:pPr marL="0" indent="0">
              <a:buFont typeface="Arial" panose="020B0604020202020204" pitchFamily="34" charset="0"/>
              <a:buNone/>
            </a:pPr>
            <a:r>
              <a:rPr lang="en-US"/>
              <a:t>Question 9: How do the distribution of home and away goals vary among the top 10 teams in the dataset?</a:t>
            </a:r>
          </a:p>
          <a:p>
            <a:pPr marL="0" indent="0">
              <a:buFont typeface="Arial" panose="020B0604020202020204" pitchFamily="34" charset="0"/>
              <a:buNone/>
            </a:pPr>
            <a:r>
              <a:rPr lang="en-US"/>
              <a:t>Inference: There is a trend where most teams score more goals at home than away. This is because the taller bars on the graph tend to be on the left side (home) for most teams. For example, Borussia Dortmund scores the most goals at home (around 515) and the least goals away (around 224). However, there are a few exceptions, like FC Schalke 04, who appear to score a similar number of goals at home and away. Overall, the graph suggests that home field advantage plays a role in goal scoring for these top teams.</a:t>
            </a:r>
            <a:endParaRPr lang="en-US" dirty="0"/>
          </a:p>
        </p:txBody>
      </p:sp>
    </p:spTree>
    <p:extLst>
      <p:ext uri="{BB962C8B-B14F-4D97-AF65-F5344CB8AC3E}">
        <p14:creationId xmlns:p14="http://schemas.microsoft.com/office/powerpoint/2010/main" val="413063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5A7E5BB-7D32-D909-1E15-F48039A2B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331" y="0"/>
            <a:ext cx="464166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6983F456-4902-C1BF-88D9-D07A2F1D0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0331" y="3429000"/>
            <a:ext cx="464167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B07E1DC6-D148-2032-AB8B-48BF1B35A07E}"/>
              </a:ext>
            </a:extLst>
          </p:cNvPr>
          <p:cNvSpPr>
            <a:spLocks noGrp="1"/>
          </p:cNvSpPr>
          <p:nvPr>
            <p:ph idx="1"/>
          </p:nvPr>
        </p:nvSpPr>
        <p:spPr>
          <a:xfrm>
            <a:off x="0" y="152400"/>
            <a:ext cx="7550330" cy="6515100"/>
          </a:xfrm>
        </p:spPr>
        <p:txBody>
          <a:bodyPr>
            <a:normAutofit fontScale="92500" lnSpcReduction="10000"/>
          </a:bodyPr>
          <a:lstStyle/>
          <a:p>
            <a:pPr marL="0" indent="0">
              <a:buNone/>
            </a:pPr>
            <a:r>
              <a:rPr lang="en-US" dirty="0">
                <a:highlight>
                  <a:srgbClr val="FFFF00"/>
                </a:highlight>
              </a:rPr>
              <a:t>3. Team Comparison:</a:t>
            </a:r>
          </a:p>
          <a:p>
            <a:pPr marL="0" indent="0">
              <a:buNone/>
            </a:pPr>
            <a:r>
              <a:rPr lang="en-US" dirty="0"/>
              <a:t>Objective 1: Compare the performance of top teams across different seasons.</a:t>
            </a:r>
          </a:p>
          <a:p>
            <a:pPr marL="0" indent="0">
              <a:buNone/>
            </a:pPr>
            <a:r>
              <a:rPr lang="en-US" dirty="0"/>
              <a:t>Question 10: How do the top teams compare in terms of goals scored and defensive strength?</a:t>
            </a:r>
            <a:br>
              <a:rPr lang="en-US" dirty="0"/>
            </a:br>
            <a:br>
              <a:rPr lang="en-US" dirty="0"/>
            </a:br>
            <a:r>
              <a:rPr lang="en-US" dirty="0"/>
              <a:t>Inference: Examining the output graph, </a:t>
            </a:r>
            <a:r>
              <a:rPr lang="en-US" b="1" dirty="0"/>
              <a:t>Borussia Dortmund </a:t>
            </a:r>
            <a:r>
              <a:rPr lang="en-US" dirty="0"/>
              <a:t>stands out as the top home scorer across several seasons (likely 2012-2020), consistently exceeding other teams and </a:t>
            </a:r>
            <a:r>
              <a:rPr lang="en-US" b="1" dirty="0"/>
              <a:t>potentially reaching over 100 goals in some seasons</a:t>
            </a:r>
            <a:r>
              <a:rPr lang="en-US" dirty="0"/>
              <a:t>. Everton and Schalke also show respectable home goal counts, typically between 20 and 100, while Alkmaar </a:t>
            </a:r>
            <a:r>
              <a:rPr lang="en-US" dirty="0" err="1"/>
              <a:t>Zaanstreek</a:t>
            </a:r>
            <a:r>
              <a:rPr lang="en-US" dirty="0"/>
              <a:t> appears to be the least prolific scorer, with their home goals ranging from 20 to 100 over the years. It's important to consider that without knowing the league average goals scored per season, a definitive comparison of their performance is difficult.</a:t>
            </a:r>
          </a:p>
        </p:txBody>
      </p:sp>
    </p:spTree>
    <p:extLst>
      <p:ext uri="{BB962C8B-B14F-4D97-AF65-F5344CB8AC3E}">
        <p14:creationId xmlns:p14="http://schemas.microsoft.com/office/powerpoint/2010/main" val="139321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C92637-2CAE-C3F5-FB08-2BA6FAFD47D4}"/>
              </a:ext>
            </a:extLst>
          </p:cNvPr>
          <p:cNvPicPr>
            <a:picLocks noChangeAspect="1"/>
          </p:cNvPicPr>
          <p:nvPr/>
        </p:nvPicPr>
        <p:blipFill>
          <a:blip r:embed="rId2"/>
          <a:stretch>
            <a:fillRect/>
          </a:stretch>
        </p:blipFill>
        <p:spPr>
          <a:xfrm>
            <a:off x="7887688" y="0"/>
            <a:ext cx="4304312" cy="2620108"/>
          </a:xfrm>
          <a:prstGeom prst="rect">
            <a:avLst/>
          </a:prstGeom>
        </p:spPr>
      </p:pic>
      <p:pic>
        <p:nvPicPr>
          <p:cNvPr id="14338" name="Picture 2">
            <a:extLst>
              <a:ext uri="{FF2B5EF4-FFF2-40B4-BE49-F238E27FC236}">
                <a16:creationId xmlns:a16="http://schemas.microsoft.com/office/drawing/2014/main" id="{993E0465-F540-86E1-3BFF-D89E9F2CD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142" y="2800352"/>
            <a:ext cx="4422858" cy="405764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8E6AF82-189D-FC8C-594A-EEDB0DA41CB8}"/>
              </a:ext>
            </a:extLst>
          </p:cNvPr>
          <p:cNvSpPr>
            <a:spLocks noGrp="1"/>
          </p:cNvSpPr>
          <p:nvPr>
            <p:ph idx="1"/>
          </p:nvPr>
        </p:nvSpPr>
        <p:spPr>
          <a:xfrm>
            <a:off x="0" y="0"/>
            <a:ext cx="7887688" cy="3048000"/>
          </a:xfrm>
        </p:spPr>
        <p:txBody>
          <a:bodyPr>
            <a:normAutofit fontScale="55000" lnSpcReduction="20000"/>
          </a:bodyPr>
          <a:lstStyle/>
          <a:p>
            <a:pPr marL="0" indent="0">
              <a:buNone/>
            </a:pPr>
            <a:r>
              <a:rPr lang="en-US" dirty="0"/>
              <a:t> </a:t>
            </a:r>
            <a:r>
              <a:rPr lang="en-US" dirty="0">
                <a:highlight>
                  <a:srgbClr val="FFFF00"/>
                </a:highlight>
              </a:rPr>
              <a:t>4. Attendance and Stadium Analysis:</a:t>
            </a:r>
          </a:p>
          <a:p>
            <a:pPr marL="0" indent="0">
              <a:buNone/>
            </a:pPr>
            <a:r>
              <a:rPr lang="en-US" dirty="0"/>
              <a:t>Objective 1: Examine the factors affecting match attendance.</a:t>
            </a:r>
          </a:p>
          <a:p>
            <a:pPr marL="0" indent="0">
              <a:buNone/>
            </a:pPr>
            <a:r>
              <a:rPr lang="en-US" b="1" dirty="0"/>
              <a:t>Question 13: How does the day of the week and time of the match influence attendance?</a:t>
            </a:r>
            <a:br>
              <a:rPr lang="en-US" dirty="0"/>
            </a:br>
            <a:r>
              <a:rPr lang="en-US" dirty="0"/>
              <a:t>INFERENCE:  From the output, Observations about average attendance by day of the week are:</a:t>
            </a:r>
          </a:p>
          <a:p>
            <a:r>
              <a:rPr lang="en-US" dirty="0"/>
              <a:t>Saturday has the highest average attendance at close to 34,000.</a:t>
            </a:r>
          </a:p>
          <a:p>
            <a:r>
              <a:rPr lang="en-US" dirty="0"/>
              <a:t>Tuesday has the second highest average attendance at over 31,000.</a:t>
            </a:r>
          </a:p>
          <a:p>
            <a:r>
              <a:rPr lang="en-US" dirty="0"/>
              <a:t>Friday and Wednesday have the lowest average attendance at around 27,000 and 31,000, respectively.</a:t>
            </a:r>
          </a:p>
          <a:p>
            <a:pPr marL="0" indent="0">
              <a:buNone/>
            </a:pPr>
            <a:r>
              <a:rPr lang="en-US" dirty="0"/>
              <a:t>Overall, </a:t>
            </a:r>
            <a:r>
              <a:rPr lang="en-US" b="1" dirty="0"/>
              <a:t>attendance appears to be higher on weekdays than weekends with the exception of Saturday.</a:t>
            </a:r>
          </a:p>
        </p:txBody>
      </p:sp>
      <p:sp>
        <p:nvSpPr>
          <p:cNvPr id="5" name="Content Placeholder 2">
            <a:extLst>
              <a:ext uri="{FF2B5EF4-FFF2-40B4-BE49-F238E27FC236}">
                <a16:creationId xmlns:a16="http://schemas.microsoft.com/office/drawing/2014/main" id="{DA25A1AC-632E-12A6-0EA6-C6F0B35A1AEE}"/>
              </a:ext>
            </a:extLst>
          </p:cNvPr>
          <p:cNvSpPr txBox="1">
            <a:spLocks/>
          </p:cNvSpPr>
          <p:nvPr/>
        </p:nvSpPr>
        <p:spPr>
          <a:xfrm>
            <a:off x="0" y="3181351"/>
            <a:ext cx="7600950" cy="405764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highlight>
                  <a:srgbClr val="FFFF00"/>
                </a:highlight>
              </a:rPr>
              <a:t>4. Attendance and Stadium Analysis:</a:t>
            </a:r>
          </a:p>
          <a:p>
            <a:pPr marL="0" indent="0">
              <a:buFont typeface="Arial" panose="020B0604020202020204" pitchFamily="34" charset="0"/>
              <a:buNone/>
            </a:pPr>
            <a:r>
              <a:rPr lang="en-US" dirty="0"/>
              <a:t>Objective 2: Analyze stadium usage and capacity utilization.</a:t>
            </a:r>
          </a:p>
          <a:p>
            <a:pPr marL="0" indent="0">
              <a:buFont typeface="Arial" panose="020B0604020202020204" pitchFamily="34" charset="0"/>
              <a:buNone/>
            </a:pPr>
            <a:r>
              <a:rPr lang="en-US" b="1" dirty="0"/>
              <a:t>Question 16: How do attendance figures vary across different competitions?</a:t>
            </a:r>
            <a:br>
              <a:rPr lang="en-US" b="1" dirty="0"/>
            </a:br>
            <a:br>
              <a:rPr lang="en-US" b="1" dirty="0"/>
            </a:br>
            <a:r>
              <a:rPr lang="en-US" dirty="0"/>
              <a:t>INFERENCE:</a:t>
            </a:r>
            <a:br>
              <a:rPr lang="en-US" dirty="0"/>
            </a:br>
            <a:r>
              <a:rPr lang="en-US" dirty="0"/>
              <a:t>The output graph shows big differences in how many people attend each type of competition. </a:t>
            </a:r>
          </a:p>
          <a:p>
            <a:r>
              <a:rPr lang="en-US" b="1" dirty="0"/>
              <a:t>Olympic Games are the most popular</a:t>
            </a:r>
            <a:r>
              <a:rPr lang="en-US" dirty="0"/>
              <a:t>, with most games attracting over 70,000 fans. </a:t>
            </a:r>
          </a:p>
          <a:p>
            <a:r>
              <a:rPr lang="en-US" dirty="0"/>
              <a:t>International Cups are next, usually bringing in more than 50,000 people. </a:t>
            </a:r>
          </a:p>
          <a:p>
            <a:r>
              <a:rPr lang="en-US" dirty="0"/>
              <a:t>Domestic Leagues tend to have the fewest fans, typically between 10, 000 and 50,000.</a:t>
            </a:r>
          </a:p>
          <a:p>
            <a:r>
              <a:rPr lang="en-US" dirty="0"/>
              <a:t>Domestic Cups seem a bit more popular than Leagues, with attendance ranging from 20,000 to 60,000. </a:t>
            </a:r>
          </a:p>
          <a:p>
            <a:pPr marL="0" indent="0">
              <a:buFont typeface="Arial" panose="020B0604020202020204" pitchFamily="34" charset="0"/>
              <a:buNone/>
            </a:pPr>
            <a:r>
              <a:rPr lang="en-US" dirty="0"/>
              <a:t>It's important to remember this is just a general picture, and there might be some exceptions. For instance, some Domestic League games could have a lot more fans than usual, even though overall attendance is lower than other competitions.</a:t>
            </a:r>
            <a:endParaRPr lang="en-US" b="1" dirty="0"/>
          </a:p>
        </p:txBody>
      </p:sp>
    </p:spTree>
    <p:extLst>
      <p:ext uri="{BB962C8B-B14F-4D97-AF65-F5344CB8AC3E}">
        <p14:creationId xmlns:p14="http://schemas.microsoft.com/office/powerpoint/2010/main" val="313055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AD5A0BF2-40C1-C5F9-AE94-C0FDC2753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667" y="1"/>
            <a:ext cx="5186333" cy="330590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91031A85-3628-FCC5-AE16-A3703F0B2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667" y="3305909"/>
            <a:ext cx="5043458" cy="353817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14E5A883-F2FD-1D50-1ABC-6AD036198729}"/>
              </a:ext>
            </a:extLst>
          </p:cNvPr>
          <p:cNvSpPr>
            <a:spLocks noGrp="1"/>
          </p:cNvSpPr>
          <p:nvPr>
            <p:ph idx="1"/>
          </p:nvPr>
        </p:nvSpPr>
        <p:spPr>
          <a:xfrm>
            <a:off x="0" y="152400"/>
            <a:ext cx="7005667" cy="6691680"/>
          </a:xfrm>
        </p:spPr>
        <p:txBody>
          <a:bodyPr>
            <a:normAutofit fontScale="77500" lnSpcReduction="20000"/>
          </a:bodyPr>
          <a:lstStyle/>
          <a:p>
            <a:pPr marL="0" indent="0">
              <a:buNone/>
            </a:pPr>
            <a:r>
              <a:rPr lang="en-US" dirty="0"/>
              <a:t> </a:t>
            </a:r>
            <a:r>
              <a:rPr lang="en-US" dirty="0">
                <a:highlight>
                  <a:srgbClr val="FFFF00"/>
                </a:highlight>
              </a:rPr>
              <a:t>5. Referee Analysis:</a:t>
            </a:r>
          </a:p>
          <a:p>
            <a:pPr marL="0" indent="0">
              <a:buNone/>
            </a:pPr>
            <a:r>
              <a:rPr lang="en-US" dirty="0"/>
              <a:t>Objective 2: Analyze referee performance metrics.</a:t>
            </a:r>
          </a:p>
          <a:p>
            <a:pPr marL="0" indent="0">
              <a:buNone/>
            </a:pPr>
            <a:r>
              <a:rPr lang="en-US" b="1" dirty="0"/>
              <a:t>Question 19: How does the experience of referees correlate with the number of controversial decisions?</a:t>
            </a:r>
          </a:p>
          <a:p>
            <a:pPr marL="0" indent="0">
              <a:buNone/>
            </a:pPr>
            <a:r>
              <a:rPr lang="en-US" dirty="0"/>
              <a:t>INFERENCE:</a:t>
            </a:r>
            <a:br>
              <a:rPr lang="en-US" dirty="0"/>
            </a:br>
            <a:r>
              <a:rPr lang="en-US" dirty="0"/>
              <a:t>1. The referee experience scatter plot shows a weak positive correlation (upward trend). This means as the number of games a referee officiates goes up, there might be a slight increase in the number of controversial decisions they make. However, it’s important to remember that this isn't a perfect cause-and-effect relationship. There could be other reasons why decisions are contested, and some very experienced referees might have a good record, while some less experienced ones might have a bad record.</a:t>
            </a:r>
          </a:p>
          <a:p>
            <a:pPr marL="0" indent="0">
              <a:buNone/>
            </a:pPr>
            <a:r>
              <a:rPr lang="en-US" dirty="0"/>
              <a:t>2. The box plot shows a weak positive correlation (upward trend) as well, suggesting that as referees gain more experience (by officiating more games), they might make slightly more controversial decisions. However, its important to remember that this isn’t a strong rule. There could be other reasons why decisions are contested, and some very experienced referees might have a good record, while some less experienced ones might have a bad record.</a:t>
            </a:r>
          </a:p>
        </p:txBody>
      </p:sp>
    </p:spTree>
    <p:extLst>
      <p:ext uri="{BB962C8B-B14F-4D97-AF65-F5344CB8AC3E}">
        <p14:creationId xmlns:p14="http://schemas.microsoft.com/office/powerpoint/2010/main" val="9751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101021AE-E9E5-9C60-3C15-02EC88F8D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856" y="0"/>
            <a:ext cx="4370144" cy="326795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82971494-79A7-3D65-E113-560C4F896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856" y="3112477"/>
            <a:ext cx="4370144" cy="374552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15D53898-D202-22F7-62D6-706B225FD3D6}"/>
              </a:ext>
            </a:extLst>
          </p:cNvPr>
          <p:cNvSpPr>
            <a:spLocks noGrp="1"/>
          </p:cNvSpPr>
          <p:nvPr>
            <p:ph idx="1"/>
          </p:nvPr>
        </p:nvSpPr>
        <p:spPr>
          <a:xfrm>
            <a:off x="0" y="62360"/>
            <a:ext cx="7962900" cy="2947540"/>
          </a:xfrm>
        </p:spPr>
        <p:txBody>
          <a:bodyPr>
            <a:normAutofit fontScale="55000" lnSpcReduction="20000"/>
          </a:bodyPr>
          <a:lstStyle/>
          <a:p>
            <a:pPr marL="0" indent="0">
              <a:buNone/>
            </a:pPr>
            <a:r>
              <a:rPr lang="en-US" dirty="0"/>
              <a:t> </a:t>
            </a:r>
            <a:r>
              <a:rPr lang="en-US" dirty="0">
                <a:highlight>
                  <a:srgbClr val="FFFF00"/>
                </a:highlight>
              </a:rPr>
              <a:t>5. Referee Analysis:</a:t>
            </a:r>
          </a:p>
          <a:p>
            <a:pPr marL="0" indent="0">
              <a:buNone/>
            </a:pPr>
            <a:r>
              <a:rPr lang="en-US" dirty="0"/>
              <a:t>Objective 2: Analyze referee performance metrics.</a:t>
            </a:r>
          </a:p>
          <a:p>
            <a:pPr marL="0" indent="0">
              <a:buNone/>
            </a:pPr>
            <a:r>
              <a:rPr lang="en-US" b="1" dirty="0"/>
              <a:t>Question 20: Are there any patterns in the allocation of referees to high-stakes matches?</a:t>
            </a:r>
            <a:br>
              <a:rPr lang="en-US" b="1" dirty="0"/>
            </a:br>
            <a:br>
              <a:rPr lang="en-US" b="1" dirty="0"/>
            </a:br>
            <a:r>
              <a:rPr lang="en-US" dirty="0"/>
              <a:t>INFERENCE:</a:t>
            </a:r>
          </a:p>
          <a:p>
            <a:pPr marL="0" indent="0">
              <a:buNone/>
            </a:pPr>
            <a:r>
              <a:rPr lang="en-US" dirty="0"/>
              <a:t>There is a variation in the number of yellow cards given by different referees. </a:t>
            </a:r>
          </a:p>
          <a:p>
            <a:pPr marL="0" indent="0">
              <a:buNone/>
            </a:pPr>
            <a:r>
              <a:rPr lang="en-US" dirty="0"/>
              <a:t>Referees such as </a:t>
            </a:r>
            <a:r>
              <a:rPr lang="en-US" b="1" dirty="0"/>
              <a:t>Guido </a:t>
            </a:r>
            <a:r>
              <a:rPr lang="en-US" b="1" dirty="0" err="1"/>
              <a:t>Winkmann</a:t>
            </a:r>
            <a:r>
              <a:rPr lang="en-US" b="1" dirty="0"/>
              <a:t> and Felix </a:t>
            </a:r>
            <a:r>
              <a:rPr lang="en-US" b="1" dirty="0" err="1"/>
              <a:t>Zwayer</a:t>
            </a:r>
            <a:r>
              <a:rPr lang="en-US" dirty="0"/>
              <a:t> tend to give more yellow cards, while referees like </a:t>
            </a:r>
            <a:r>
              <a:rPr lang="en-US" b="1" dirty="0"/>
              <a:t>Daniel Siebert and Jonathan Moss </a:t>
            </a:r>
            <a:r>
              <a:rPr lang="en-US" dirty="0"/>
              <a:t>tend to give fewer cards.</a:t>
            </a:r>
          </a:p>
          <a:p>
            <a:pPr marL="0" indent="0">
              <a:buNone/>
            </a:pPr>
            <a:r>
              <a:rPr lang="en-US" dirty="0"/>
              <a:t>It is difficult to say definitively which referee gives out the most or least cards based on this graph, however it does show the distribution of cards for each referee</a:t>
            </a:r>
          </a:p>
          <a:p>
            <a:pPr marL="0" indent="0">
              <a:buNone/>
            </a:pPr>
            <a:r>
              <a:rPr lang="en-US" dirty="0"/>
              <a:t>It's important to note that this graph only shows data for the top IO referees in the United States and may not be representative of all referees in the league.</a:t>
            </a:r>
            <a:endParaRPr lang="en-US" b="1" dirty="0"/>
          </a:p>
        </p:txBody>
      </p:sp>
      <p:sp>
        <p:nvSpPr>
          <p:cNvPr id="3" name="Content Placeholder 2">
            <a:extLst>
              <a:ext uri="{FF2B5EF4-FFF2-40B4-BE49-F238E27FC236}">
                <a16:creationId xmlns:a16="http://schemas.microsoft.com/office/drawing/2014/main" id="{369E7172-0425-EB3C-711E-5EB613265044}"/>
              </a:ext>
            </a:extLst>
          </p:cNvPr>
          <p:cNvSpPr txBox="1">
            <a:spLocks/>
          </p:cNvSpPr>
          <p:nvPr/>
        </p:nvSpPr>
        <p:spPr>
          <a:xfrm>
            <a:off x="0" y="2843660"/>
            <a:ext cx="7821856" cy="43191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highlight>
                  <a:srgbClr val="FFFF00"/>
                </a:highlight>
              </a:rPr>
              <a:t> 6. Substitution Patterns:</a:t>
            </a:r>
          </a:p>
          <a:p>
            <a:pPr marL="0" indent="0">
              <a:buFont typeface="Arial" panose="020B0604020202020204" pitchFamily="34" charset="0"/>
              <a:buNone/>
            </a:pPr>
            <a:r>
              <a:rPr lang="en-US"/>
              <a:t>Objective 2: Evaluate the impact of player substitutions on team performance.</a:t>
            </a:r>
          </a:p>
          <a:p>
            <a:pPr marL="0" indent="0">
              <a:buFont typeface="Arial" panose="020B0604020202020204" pitchFamily="34" charset="0"/>
              <a:buNone/>
            </a:pPr>
            <a:r>
              <a:rPr lang="en-US" b="1"/>
              <a:t>Question 23: Which substitutes have the highest impact on match results in terms of goals and assists?</a:t>
            </a:r>
          </a:p>
          <a:p>
            <a:pPr marL="0" indent="0">
              <a:buFont typeface="Arial" panose="020B0604020202020204" pitchFamily="34" charset="0"/>
              <a:buNone/>
            </a:pPr>
            <a:r>
              <a:rPr lang="en-US"/>
              <a:t>INFERENCE:</a:t>
            </a:r>
          </a:p>
          <a:p>
            <a:pPr marL="0" indent="0">
              <a:buFont typeface="Arial" panose="020B0604020202020204" pitchFamily="34" charset="0"/>
              <a:buNone/>
            </a:pPr>
            <a:r>
              <a:rPr lang="en-US"/>
              <a:t>Based on the graph, it appears that </a:t>
            </a:r>
            <a:r>
              <a:rPr lang="en-US" b="1"/>
              <a:t>Player ID 41511 has the most combined goals and assists among the substitutes listed</a:t>
            </a:r>
            <a:r>
              <a:rPr lang="en-US"/>
              <a:t>.</a:t>
            </a:r>
          </a:p>
          <a:p>
            <a:pPr marL="0" indent="0">
              <a:buFont typeface="Arial" panose="020B0604020202020204" pitchFamily="34" charset="0"/>
              <a:buNone/>
            </a:pPr>
            <a:r>
              <a:rPr lang="en-US"/>
              <a:t>The blue bar represents the number of goals scored by the substitute after coming on the pitch.</a:t>
            </a:r>
          </a:p>
          <a:p>
            <a:pPr marL="0" indent="0">
              <a:buFont typeface="Arial" panose="020B0604020202020204" pitchFamily="34" charset="0"/>
              <a:buNone/>
            </a:pPr>
            <a:r>
              <a:rPr lang="en-US"/>
              <a:t>The orange bar represents the number of assists made by the substitute after coming on the pitch.</a:t>
            </a:r>
          </a:p>
          <a:p>
            <a:pPr marL="0" indent="0">
              <a:buFont typeface="Arial" panose="020B0604020202020204" pitchFamily="34" charset="0"/>
              <a:buNone/>
            </a:pPr>
            <a:r>
              <a:rPr lang="en-US"/>
              <a:t>While Player ID 129554 appears to have the most assists (tallest orange bar), Player ID 41511 has a taller blue bar (goals) and their orange bar (assists) is also substantial. When considering both goals and assists, Player ID 41511 likely has the biggest overall contribution.</a:t>
            </a:r>
            <a:endParaRPr lang="en-US" dirty="0"/>
          </a:p>
        </p:txBody>
      </p:sp>
    </p:spTree>
    <p:extLst>
      <p:ext uri="{BB962C8B-B14F-4D97-AF65-F5344CB8AC3E}">
        <p14:creationId xmlns:p14="http://schemas.microsoft.com/office/powerpoint/2010/main" val="2035229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CE3A1303-864C-C199-D9AF-FA4C7B302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424" y="1"/>
            <a:ext cx="4428575" cy="224772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A53C9687-DEFB-04B0-B28F-9EC8254EA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424" y="2435469"/>
            <a:ext cx="4428576" cy="2247724"/>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BAE35CD8-B45F-4435-04CB-C38DB088C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3424" y="4683194"/>
            <a:ext cx="4428576" cy="217480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EE773DD4-980B-7ECC-AC84-E19186EC5265}"/>
              </a:ext>
            </a:extLst>
          </p:cNvPr>
          <p:cNvSpPr>
            <a:spLocks noGrp="1"/>
          </p:cNvSpPr>
          <p:nvPr>
            <p:ph idx="1"/>
          </p:nvPr>
        </p:nvSpPr>
        <p:spPr>
          <a:xfrm>
            <a:off x="0" y="72919"/>
            <a:ext cx="7763424" cy="2174806"/>
          </a:xfrm>
        </p:spPr>
        <p:txBody>
          <a:bodyPr>
            <a:normAutofit fontScale="55000" lnSpcReduction="20000"/>
          </a:bodyPr>
          <a:lstStyle/>
          <a:p>
            <a:pPr marL="0" indent="0">
              <a:buNone/>
            </a:pPr>
            <a:r>
              <a:rPr lang="en-US" dirty="0">
                <a:highlight>
                  <a:srgbClr val="FFFF00"/>
                </a:highlight>
              </a:rPr>
              <a:t> 6. Substitution Patterns:</a:t>
            </a:r>
          </a:p>
          <a:p>
            <a:pPr marL="0" indent="0">
              <a:buNone/>
            </a:pPr>
            <a:r>
              <a:rPr lang="en-US" dirty="0"/>
              <a:t>Objective 2: Evaluate the impact of player substitutions on team performance.</a:t>
            </a:r>
          </a:p>
          <a:p>
            <a:pPr marL="0" indent="0">
              <a:buNone/>
            </a:pPr>
            <a:r>
              <a:rPr lang="en-US" b="1" dirty="0"/>
              <a:t>Question 24: What is the Distribution of Goals Scored in Matches Officiated by Top 10 Referees with the highest number of total goals in matches they officiated?</a:t>
            </a:r>
          </a:p>
          <a:p>
            <a:pPr marL="0" indent="0">
              <a:buNone/>
            </a:pPr>
            <a:r>
              <a:rPr lang="en-US" dirty="0"/>
              <a:t>INFERENCE: It appears that there is a tendency for matches officiated by </a:t>
            </a:r>
            <a:r>
              <a:rPr lang="en-US" b="1" dirty="0"/>
              <a:t>Dr. Felix </a:t>
            </a:r>
            <a:r>
              <a:rPr lang="en-US" b="1" dirty="0" err="1"/>
              <a:t>Brych</a:t>
            </a:r>
            <a:r>
              <a:rPr lang="en-US" b="1" dirty="0"/>
              <a:t> to have more high-scoring games,</a:t>
            </a:r>
            <a:r>
              <a:rPr lang="en-US" dirty="0"/>
              <a:t> with the purple line extending furthest to the right. Conversely, matches officiated by </a:t>
            </a:r>
            <a:r>
              <a:rPr lang="en-US" b="1" dirty="0"/>
              <a:t>Felix </a:t>
            </a:r>
            <a:r>
              <a:rPr lang="en-US" b="1" dirty="0" err="1"/>
              <a:t>Zwayer</a:t>
            </a:r>
            <a:r>
              <a:rPr lang="en-US" dirty="0"/>
              <a:t> tend to have fewer high-scoring games,  with the purple line ending earlier than the others. Overall, the distribution of goal scores seems to be similar across most referees, with a slight variation in the range of scores seen in matches they officiate.</a:t>
            </a:r>
          </a:p>
        </p:txBody>
      </p:sp>
      <p:sp>
        <p:nvSpPr>
          <p:cNvPr id="3" name="Content Placeholder 2">
            <a:extLst>
              <a:ext uri="{FF2B5EF4-FFF2-40B4-BE49-F238E27FC236}">
                <a16:creationId xmlns:a16="http://schemas.microsoft.com/office/drawing/2014/main" id="{14A484F8-5822-D9EF-62D2-0D03CBAC3EE0}"/>
              </a:ext>
            </a:extLst>
          </p:cNvPr>
          <p:cNvSpPr txBox="1">
            <a:spLocks/>
          </p:cNvSpPr>
          <p:nvPr/>
        </p:nvSpPr>
        <p:spPr>
          <a:xfrm>
            <a:off x="0" y="2381075"/>
            <a:ext cx="7763424" cy="224772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highlight>
                  <a:srgbClr val="FFFF00"/>
                </a:highlight>
              </a:rPr>
              <a:t>7. Event Analysis:</a:t>
            </a:r>
          </a:p>
          <a:p>
            <a:pPr marL="0" indent="0">
              <a:buFont typeface="Arial" panose="020B0604020202020204" pitchFamily="34" charset="0"/>
              <a:buNone/>
            </a:pPr>
            <a:r>
              <a:rPr lang="en-US"/>
              <a:t>Objective 2: Examine the impact of key events on match outcomes.</a:t>
            </a:r>
          </a:p>
          <a:p>
            <a:pPr marL="0" indent="0">
              <a:buFont typeface="Arial" panose="020B0604020202020204" pitchFamily="34" charset="0"/>
              <a:buNone/>
            </a:pPr>
            <a:r>
              <a:rPr lang="en-US" b="1"/>
              <a:t>Question 27: How do early goals (within the first 15 minutes) influence the final result of matches?</a:t>
            </a:r>
          </a:p>
          <a:p>
            <a:pPr marL="0" indent="0">
              <a:buFont typeface="Arial" panose="020B0604020202020204" pitchFamily="34" charset="0"/>
              <a:buNone/>
            </a:pPr>
            <a:r>
              <a:rPr lang="en-US"/>
              <a:t>INFERENCE:</a:t>
            </a:r>
            <a:br>
              <a:rPr lang="en-US"/>
            </a:br>
            <a:r>
              <a:rPr lang="en-US"/>
              <a:t>The graph shows the impact of early goals (within the first 15 minutes) on match outcomes. The y-axis shows the number of matches, and the x-axis shows the match outcome (win, loss, or draw). The heights of the bars show that there are significantly more wins when a team scores an early goal in the first 15 minutes of the match. This suggests that scoring early goals can give teams a significant advantage in winning the match.</a:t>
            </a:r>
            <a:endParaRPr lang="en-US" dirty="0"/>
          </a:p>
        </p:txBody>
      </p:sp>
      <p:sp>
        <p:nvSpPr>
          <p:cNvPr id="4" name="Content Placeholder 2">
            <a:extLst>
              <a:ext uri="{FF2B5EF4-FFF2-40B4-BE49-F238E27FC236}">
                <a16:creationId xmlns:a16="http://schemas.microsoft.com/office/drawing/2014/main" id="{8D71CEAB-A30F-4DA6-01FE-A02434781DB1}"/>
              </a:ext>
            </a:extLst>
          </p:cNvPr>
          <p:cNvSpPr txBox="1">
            <a:spLocks/>
          </p:cNvSpPr>
          <p:nvPr/>
        </p:nvSpPr>
        <p:spPr>
          <a:xfrm>
            <a:off x="0" y="4610273"/>
            <a:ext cx="7763424" cy="217480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8. Competition Analysis:</a:t>
            </a:r>
          </a:p>
          <a:p>
            <a:pPr marL="0" indent="0">
              <a:buFont typeface="Arial" panose="020B0604020202020204" pitchFamily="34" charset="0"/>
              <a:buNone/>
            </a:pPr>
            <a:r>
              <a:rPr lang="en-US" dirty="0"/>
              <a:t>Objective 1: Compare the performance of clubs across different competitions.</a:t>
            </a:r>
          </a:p>
          <a:p>
            <a:pPr marL="0" indent="0">
              <a:buFont typeface="Arial" panose="020B0604020202020204" pitchFamily="34" charset="0"/>
              <a:buNone/>
            </a:pPr>
            <a:r>
              <a:rPr lang="en-US" dirty="0"/>
              <a:t>Question 29: Which clubs perform better in domestic leagues versus international competitions?</a:t>
            </a:r>
          </a:p>
          <a:p>
            <a:pPr marL="0" indent="0">
              <a:buFont typeface="Arial" panose="020B0604020202020204" pitchFamily="34" charset="0"/>
              <a:buNone/>
            </a:pPr>
            <a:r>
              <a:rPr lang="en-US" dirty="0"/>
              <a:t>INFERENCE:  </a:t>
            </a:r>
            <a:r>
              <a:rPr lang="en-US" b="1" dirty="0">
                <a:solidFill>
                  <a:srgbClr val="000000"/>
                </a:solidFill>
                <a:highlight>
                  <a:srgbClr val="FFFFFF"/>
                </a:highlight>
                <a:latin typeface="Helvetica Neue"/>
              </a:rPr>
              <a:t>Event frequencies are generally higher in high-scoring games.</a:t>
            </a:r>
            <a:r>
              <a:rPr lang="en-US" dirty="0">
                <a:solidFill>
                  <a:srgbClr val="000000"/>
                </a:solidFill>
                <a:highlight>
                  <a:srgbClr val="FFFFFF"/>
                </a:highlight>
                <a:latin typeface="Helvetica Neue"/>
              </a:rPr>
              <a:t> This makes sense because there's more overall activity happening in a game with more goals. The graph shows the frequency of yellow cards, red cards, goals, and assists. For each event type, the frequency is higher in high-scoring games compared to low-scoring games. The difference in frequency seems to be the greatest for goals, followed by assists. This suggests that high-scoring games not only have more goals, but also tend to have more plays that lead to goals (assists). Overall, the graph suggests a positive correlation between event frequency and goal scoring. Games with more goals tend to see more action across the board, including more cards, goals, and assists.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994256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308C020F-34F6-AE1F-2CAC-8D9100BE5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40"/>
            <a:ext cx="3235569" cy="302321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60342E0D-C0D0-5154-CF19-E9817958FF2D}"/>
              </a:ext>
            </a:extLst>
          </p:cNvPr>
          <p:cNvSpPr>
            <a:spLocks noGrp="1"/>
          </p:cNvSpPr>
          <p:nvPr>
            <p:ph idx="1"/>
          </p:nvPr>
        </p:nvSpPr>
        <p:spPr>
          <a:xfrm>
            <a:off x="3235569" y="57151"/>
            <a:ext cx="8956431" cy="2800350"/>
          </a:xfrm>
        </p:spPr>
        <p:txBody>
          <a:bodyPr>
            <a:normAutofit fontScale="85000" lnSpcReduction="20000"/>
          </a:bodyPr>
          <a:lstStyle/>
          <a:p>
            <a:pPr marL="0" indent="0">
              <a:buNone/>
            </a:pPr>
            <a:r>
              <a:rPr lang="en-US" dirty="0">
                <a:highlight>
                  <a:srgbClr val="FFFF00"/>
                </a:highlight>
              </a:rPr>
              <a:t>9. Player Attributes and Demographics:</a:t>
            </a:r>
          </a:p>
          <a:p>
            <a:pPr marL="0" indent="0">
              <a:buNone/>
            </a:pPr>
            <a:r>
              <a:rPr lang="en-US" dirty="0"/>
              <a:t>Objective 2: Study the demographics of players in various leagues.</a:t>
            </a:r>
          </a:p>
          <a:p>
            <a:pPr marL="0" indent="0">
              <a:buNone/>
            </a:pPr>
            <a:r>
              <a:rPr lang="en-US" dirty="0"/>
              <a:t>Question 35: What is the age distribution of players across different leagues?</a:t>
            </a:r>
          </a:p>
          <a:p>
            <a:pPr marL="0" indent="0">
              <a:buNone/>
            </a:pPr>
            <a:r>
              <a:rPr lang="en-US" dirty="0"/>
              <a:t>INFERENCE: Examining player ages by birth country, the box plot reveals Colombia as the youngest (median around 25), while Ethiopia and the </a:t>
            </a:r>
            <a:r>
              <a:rPr lang="en-US" dirty="0" err="1"/>
              <a:t>IJdSSR</a:t>
            </a:r>
            <a:r>
              <a:rPr lang="en-US" dirty="0"/>
              <a:t> stand out as the oldest (median around 35). Interestingly, England, Netherlands, and the US show wider ranges in player ages compared to other countries.</a:t>
            </a:r>
          </a:p>
          <a:p>
            <a:pPr marL="0" indent="0">
              <a:buNone/>
            </a:pPr>
            <a:endParaRPr lang="en-US" dirty="0"/>
          </a:p>
        </p:txBody>
      </p:sp>
      <p:sp>
        <p:nvSpPr>
          <p:cNvPr id="3" name="Content Placeholder 2">
            <a:extLst>
              <a:ext uri="{FF2B5EF4-FFF2-40B4-BE49-F238E27FC236}">
                <a16:creationId xmlns:a16="http://schemas.microsoft.com/office/drawing/2014/main" id="{570D9B7C-A0CD-DAF3-66C2-3B5EEAD032EE}"/>
              </a:ext>
            </a:extLst>
          </p:cNvPr>
          <p:cNvSpPr txBox="1">
            <a:spLocks/>
          </p:cNvSpPr>
          <p:nvPr/>
        </p:nvSpPr>
        <p:spPr>
          <a:xfrm>
            <a:off x="0" y="3299441"/>
            <a:ext cx="7391797" cy="374905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Objective 2: Study the demographics of players in various leagues.</a:t>
            </a:r>
          </a:p>
          <a:p>
            <a:pPr marL="0" indent="0">
              <a:buFont typeface="Arial" panose="020B0604020202020204" pitchFamily="34" charset="0"/>
              <a:buNone/>
            </a:pPr>
            <a:r>
              <a:rPr lang="en-US" dirty="0"/>
              <a:t>Question 36: What are the implications of age diversity in TOP 10 football leagues (by goals) on team performance and strategy?</a:t>
            </a:r>
          </a:p>
          <a:p>
            <a:pPr marL="0" indent="0">
              <a:buFont typeface="Arial" panose="020B0604020202020204" pitchFamily="34" charset="0"/>
              <a:buNone/>
            </a:pPr>
            <a:r>
              <a:rPr lang="en-US" dirty="0"/>
              <a:t>INFERENCE: While research on age diversity and team performance is inconclusive, the data suggests a possible link between older leagues (higher average age) and lower goal output. However, the graph doesn't account for specific leagues, average goals scored, or age diversity within teams. In general, age diversity offers a mix of experience, stamina, and strategic flexibility, but team management is crucial to maximize the benefits.</a:t>
            </a:r>
          </a:p>
        </p:txBody>
      </p:sp>
      <p:pic>
        <p:nvPicPr>
          <p:cNvPr id="19458" name="Picture 2">
            <a:extLst>
              <a:ext uri="{FF2B5EF4-FFF2-40B4-BE49-F238E27FC236}">
                <a16:creationId xmlns:a16="http://schemas.microsoft.com/office/drawing/2014/main" id="{2D8815BD-D747-C08B-412A-11CE2A2C1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051790"/>
            <a:ext cx="5105400" cy="380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75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FBD0F-1B76-93B1-F90E-A47E4D1E578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u="sng" kern="1200">
                <a:solidFill>
                  <a:srgbClr val="FFFFFF"/>
                </a:solidFill>
                <a:latin typeface="+mj-lt"/>
                <a:ea typeface="+mj-ea"/>
                <a:cs typeface="+mj-cs"/>
              </a:rPr>
              <a:t>Overview of the data treatment process using a contextual diagram</a:t>
            </a:r>
          </a:p>
        </p:txBody>
      </p:sp>
      <p:pic>
        <p:nvPicPr>
          <p:cNvPr id="2050" name="Picture 2" descr="Mastering the Art of Data Cleaning in Python">
            <a:extLst>
              <a:ext uri="{FF2B5EF4-FFF2-40B4-BE49-F238E27FC236}">
                <a16:creationId xmlns:a16="http://schemas.microsoft.com/office/drawing/2014/main" id="{3D983715-7A1B-0FBA-78FC-CDCA102B8D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2359" y="321732"/>
            <a:ext cx="4849374" cy="609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0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a:extLst>
              <a:ext uri="{FF2B5EF4-FFF2-40B4-BE49-F238E27FC236}">
                <a16:creationId xmlns:a16="http://schemas.microsoft.com/office/drawing/2014/main" id="{1DF7A805-70EF-7AE9-D28E-3ED4591C6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446" y="19050"/>
            <a:ext cx="5314553"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C59D6715-5BD6-807E-57F5-C710A2831590}"/>
              </a:ext>
            </a:extLst>
          </p:cNvPr>
          <p:cNvSpPr>
            <a:spLocks noGrp="1"/>
          </p:cNvSpPr>
          <p:nvPr>
            <p:ph idx="1"/>
          </p:nvPr>
        </p:nvSpPr>
        <p:spPr>
          <a:xfrm>
            <a:off x="-1" y="38101"/>
            <a:ext cx="6877446" cy="3638549"/>
          </a:xfrm>
        </p:spPr>
        <p:txBody>
          <a:bodyPr>
            <a:normAutofit fontScale="62500" lnSpcReduction="20000"/>
          </a:bodyPr>
          <a:lstStyle/>
          <a:p>
            <a:pPr marL="0" indent="0">
              <a:buNone/>
            </a:pPr>
            <a:r>
              <a:rPr lang="en-US" dirty="0">
                <a:highlight>
                  <a:srgbClr val="FFFF00"/>
                </a:highlight>
              </a:rPr>
              <a:t>10. Contract Management:</a:t>
            </a:r>
          </a:p>
          <a:p>
            <a:pPr marL="0" indent="0">
              <a:buNone/>
            </a:pPr>
            <a:r>
              <a:rPr lang="en-US" dirty="0"/>
              <a:t>Objective 2: Analyze the role of player agents in contract negotiations.</a:t>
            </a:r>
          </a:p>
          <a:p>
            <a:pPr marL="0" indent="0">
              <a:buNone/>
            </a:pPr>
            <a:r>
              <a:rPr lang="en-US" dirty="0"/>
              <a:t>Question 39: Which agents represent the most high-value players?</a:t>
            </a:r>
          </a:p>
          <a:p>
            <a:pPr marL="0" indent="0">
              <a:buNone/>
            </a:pPr>
            <a:r>
              <a:rPr lang="en-US" dirty="0"/>
              <a:t>INFERENCE: The graph shows the top 10 agents by total market value of the players they represent. While it doesn't reveal the exact value of each player, it suggests that these agents represent some of the most valuable footballers in the league. The agents are listed from highest to lowest total market value, with Wasserman at the top. This suggests that Wasserman represent the players with the highest overall market value in the league, followed by Robert Schneider and Y MIJ Management Ltd. It's important to remember that market value is just one factor in contract negotiations, and other things like player age, position, and performance can also be important.</a:t>
            </a:r>
          </a:p>
        </p:txBody>
      </p:sp>
      <p:sp>
        <p:nvSpPr>
          <p:cNvPr id="3" name="Title 1">
            <a:extLst>
              <a:ext uri="{FF2B5EF4-FFF2-40B4-BE49-F238E27FC236}">
                <a16:creationId xmlns:a16="http://schemas.microsoft.com/office/drawing/2014/main" id="{3A8EBD34-EA0E-A7CC-560F-234C7C7E4884}"/>
              </a:ext>
            </a:extLst>
          </p:cNvPr>
          <p:cNvSpPr>
            <a:spLocks noGrp="1"/>
          </p:cNvSpPr>
          <p:nvPr>
            <p:ph type="title"/>
          </p:nvPr>
        </p:nvSpPr>
        <p:spPr>
          <a:xfrm>
            <a:off x="3600450" y="2962276"/>
            <a:ext cx="4667250" cy="1466850"/>
          </a:xfrm>
        </p:spPr>
        <p:txBody>
          <a:bodyPr>
            <a:noAutofit/>
          </a:bodyPr>
          <a:lstStyle/>
          <a:p>
            <a:pPr algn="ctr"/>
            <a:r>
              <a:rPr lang="en-US" sz="5400" u="sng" dirty="0">
                <a:highlight>
                  <a:srgbClr val="FFFF00"/>
                </a:highlight>
              </a:rPr>
              <a:t>TABLEAU</a:t>
            </a:r>
            <a:endParaRPr lang="en-IN" sz="5400" u="sng" dirty="0">
              <a:highlight>
                <a:srgbClr val="FFFF00"/>
              </a:highlight>
            </a:endParaRPr>
          </a:p>
        </p:txBody>
      </p:sp>
      <p:sp>
        <p:nvSpPr>
          <p:cNvPr id="4" name="Content Placeholder 2">
            <a:extLst>
              <a:ext uri="{FF2B5EF4-FFF2-40B4-BE49-F238E27FC236}">
                <a16:creationId xmlns:a16="http://schemas.microsoft.com/office/drawing/2014/main" id="{722540F2-C86B-EED6-0E9A-A5AD8E0F4A05}"/>
              </a:ext>
            </a:extLst>
          </p:cNvPr>
          <p:cNvSpPr txBox="1">
            <a:spLocks/>
          </p:cNvSpPr>
          <p:nvPr/>
        </p:nvSpPr>
        <p:spPr>
          <a:xfrm>
            <a:off x="-1" y="3981449"/>
            <a:ext cx="7124701" cy="287655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1. Performance Analysis:</a:t>
            </a:r>
          </a:p>
          <a:p>
            <a:pPr marL="0" indent="0">
              <a:buFont typeface="Arial" panose="020B0604020202020204" pitchFamily="34" charset="0"/>
              <a:buNone/>
            </a:pPr>
            <a:r>
              <a:rPr lang="en-US" b="1" dirty="0"/>
              <a:t>Objective 1: Evaluate and analyze player performance based on various metrics such as goals, assists, yellow cards, red cards, and minutes played.</a:t>
            </a:r>
          </a:p>
          <a:p>
            <a:pPr marL="0" indent="0">
              <a:buFont typeface="Arial" panose="020B0604020202020204" pitchFamily="34" charset="0"/>
              <a:buNone/>
            </a:pPr>
            <a:r>
              <a:rPr lang="en-US" dirty="0"/>
              <a:t>Question 1: Which players have the highest average goals per game?</a:t>
            </a:r>
          </a:p>
          <a:p>
            <a:pPr marL="0" indent="0">
              <a:buFont typeface="Arial" panose="020B0604020202020204" pitchFamily="34" charset="0"/>
              <a:buNone/>
            </a:pPr>
            <a:r>
              <a:rPr lang="en-US" dirty="0"/>
              <a:t>Observations: The </a:t>
            </a:r>
            <a:r>
              <a:rPr lang="en-US" b="1" dirty="0"/>
              <a:t>number of goals scored appears to be relatively consistent over the seasons</a:t>
            </a:r>
            <a:r>
              <a:rPr lang="en-US" dirty="0"/>
              <a:t>, with some fluctuations. </a:t>
            </a:r>
            <a:r>
              <a:rPr lang="en-US" b="1" dirty="0"/>
              <a:t>There might be a slight decrease in goals scored over the most recent seasons (2021 and 2022).  </a:t>
            </a:r>
            <a:r>
              <a:rPr lang="en-US" dirty="0"/>
              <a:t>The number of assists seems to </a:t>
            </a:r>
            <a:r>
              <a:rPr lang="en-US" b="1" dirty="0"/>
              <a:t>vary more significantly across the seasons</a:t>
            </a:r>
            <a:r>
              <a:rPr lang="en-US" dirty="0"/>
              <a:t>. </a:t>
            </a:r>
            <a:r>
              <a:rPr lang="en-US" b="1" dirty="0"/>
              <a:t>Player ID 17834 appears to have had the most assists in 2018 and 2020, and the fewest in 2016 and 2022.  </a:t>
            </a:r>
            <a:r>
              <a:rPr lang="en-US" dirty="0"/>
              <a:t>The </a:t>
            </a:r>
            <a:r>
              <a:rPr lang="en-US" b="1" dirty="0"/>
              <a:t>frequency of yellow cards seems to be somewhat consistent throughout the seasons</a:t>
            </a:r>
            <a:r>
              <a:rPr lang="en-US" dirty="0"/>
              <a:t>, with a </a:t>
            </a:r>
            <a:r>
              <a:rPr lang="en-US" b="1" dirty="0"/>
              <a:t>possible peak in 2019</a:t>
            </a:r>
            <a:r>
              <a:rPr lang="en-US" dirty="0"/>
              <a:t>. By </a:t>
            </a:r>
            <a:r>
              <a:rPr lang="en-US" dirty="0" err="1"/>
              <a:t>analysing</a:t>
            </a:r>
            <a:r>
              <a:rPr lang="en-US" dirty="0"/>
              <a:t> the number of  Red Cards, </a:t>
            </a:r>
            <a:r>
              <a:rPr lang="en-US" b="1" dirty="0"/>
              <a:t>Player ID 17834 has not received any red cards over the seasons. </a:t>
            </a:r>
            <a:r>
              <a:rPr lang="en-US" dirty="0"/>
              <a:t>Overall, the graph suggests that </a:t>
            </a:r>
            <a:r>
              <a:rPr lang="en-US" b="1" dirty="0"/>
              <a:t>Player ID 17834 has been a consistent goal scorer for their team, with some variation in assists. </a:t>
            </a:r>
            <a:r>
              <a:rPr lang="en-US" dirty="0"/>
              <a:t>They seem to maintain a fair disciplinary record with yellow cards but no red cards. It's important to note that without knowing the context (e.g., playing position, overall team performance), it's difficult to say definitively how well this player is performing. </a:t>
            </a:r>
          </a:p>
        </p:txBody>
      </p:sp>
      <p:pic>
        <p:nvPicPr>
          <p:cNvPr id="6" name="Picture 5">
            <a:extLst>
              <a:ext uri="{FF2B5EF4-FFF2-40B4-BE49-F238E27FC236}">
                <a16:creationId xmlns:a16="http://schemas.microsoft.com/office/drawing/2014/main" id="{1E664A83-1622-16A0-C78A-1453BFF1700A}"/>
              </a:ext>
            </a:extLst>
          </p:cNvPr>
          <p:cNvPicPr>
            <a:picLocks noChangeAspect="1"/>
          </p:cNvPicPr>
          <p:nvPr/>
        </p:nvPicPr>
        <p:blipFill>
          <a:blip r:embed="rId3"/>
          <a:stretch>
            <a:fillRect/>
          </a:stretch>
        </p:blipFill>
        <p:spPr>
          <a:xfrm>
            <a:off x="7524749" y="3751294"/>
            <a:ext cx="4667250" cy="3088959"/>
          </a:xfrm>
          <a:prstGeom prst="rect">
            <a:avLst/>
          </a:prstGeom>
        </p:spPr>
      </p:pic>
    </p:spTree>
    <p:extLst>
      <p:ext uri="{BB962C8B-B14F-4D97-AF65-F5344CB8AC3E}">
        <p14:creationId xmlns:p14="http://schemas.microsoft.com/office/powerpoint/2010/main" val="2416194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4FC0F46-84CD-7F21-BA40-43450D1A9F76}"/>
              </a:ext>
            </a:extLst>
          </p:cNvPr>
          <p:cNvSpPr>
            <a:spLocks noGrp="1"/>
          </p:cNvSpPr>
          <p:nvPr>
            <p:ph idx="1"/>
          </p:nvPr>
        </p:nvSpPr>
        <p:spPr>
          <a:xfrm>
            <a:off x="0" y="50800"/>
            <a:ext cx="8769927" cy="3200400"/>
          </a:xfrm>
        </p:spPr>
        <p:txBody>
          <a:bodyPr>
            <a:normAutofit fontScale="62500" lnSpcReduction="20000"/>
          </a:bodyPr>
          <a:lstStyle/>
          <a:p>
            <a:pPr marL="0" indent="0">
              <a:buNone/>
            </a:pPr>
            <a:r>
              <a:rPr lang="en-US" dirty="0">
                <a:highlight>
                  <a:srgbClr val="FFFF00"/>
                </a:highlight>
              </a:rPr>
              <a:t>2. Player Profile and Market Value:</a:t>
            </a:r>
          </a:p>
          <a:p>
            <a:pPr marL="0" indent="0">
              <a:buNone/>
            </a:pPr>
            <a:r>
              <a:rPr lang="en-US" dirty="0"/>
              <a:t>Objective 2: Profile players based on their demographics and playing positions.</a:t>
            </a:r>
          </a:p>
          <a:p>
            <a:pPr marL="0" indent="0">
              <a:buNone/>
            </a:pPr>
            <a:r>
              <a:rPr lang="en-US" dirty="0"/>
              <a:t>Question 7: How does the distribution of player positions vary by country of birth?</a:t>
            </a:r>
            <a:br>
              <a:rPr lang="en-US" dirty="0"/>
            </a:br>
            <a:br>
              <a:rPr lang="en-US" dirty="0"/>
            </a:br>
            <a:r>
              <a:rPr lang="en-US" b="1" dirty="0"/>
              <a:t>Higher ratings are more frequent in later rounds:</a:t>
            </a:r>
            <a:r>
              <a:rPr lang="en-US" dirty="0"/>
              <a:t> The color intensity in the heatmap seems to be concentrated towards the bottom right corner, indicating that higher player ratings are more frequent in later rounds (further along the x-axis) of the season. </a:t>
            </a:r>
            <a:r>
              <a:rPr lang="en-US" b="1" dirty="0"/>
              <a:t>There might be a slight improvement in player performance as the season progresses.</a:t>
            </a:r>
            <a:r>
              <a:rPr lang="en-US" dirty="0"/>
              <a:t> This is because we see a warmer color band moving diagonally from the top left corner (round 1, lower ratings) to the bottom right corner (round 38, higher ratings). </a:t>
            </a:r>
            <a:r>
              <a:rPr lang="en-US" b="1" dirty="0"/>
              <a:t>Player ratings tend to vary throughout the season:</a:t>
            </a:r>
            <a:r>
              <a:rPr lang="en-US" dirty="0"/>
              <a:t> Even in later rounds, there is still a spread of ratings across the y-axis (individual matches), suggesting that player performance can fluctuate throughout the season.</a:t>
            </a:r>
          </a:p>
        </p:txBody>
      </p:sp>
      <p:sp>
        <p:nvSpPr>
          <p:cNvPr id="5" name="Content Placeholder 2">
            <a:extLst>
              <a:ext uri="{FF2B5EF4-FFF2-40B4-BE49-F238E27FC236}">
                <a16:creationId xmlns:a16="http://schemas.microsoft.com/office/drawing/2014/main" id="{0129F558-B788-8583-DBA3-F6F5A485EFD8}"/>
              </a:ext>
            </a:extLst>
          </p:cNvPr>
          <p:cNvSpPr txBox="1">
            <a:spLocks/>
          </p:cNvSpPr>
          <p:nvPr/>
        </p:nvSpPr>
        <p:spPr>
          <a:xfrm>
            <a:off x="0" y="3089191"/>
            <a:ext cx="8769926" cy="396651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3. Team Comparison:</a:t>
            </a:r>
          </a:p>
          <a:p>
            <a:pPr marL="0" indent="0">
              <a:buFont typeface="Arial" panose="020B0604020202020204" pitchFamily="34" charset="0"/>
              <a:buNone/>
            </a:pPr>
            <a:r>
              <a:rPr lang="en-US" dirty="0"/>
              <a:t>Objective 2: Identify the factors contributing to a team's success.</a:t>
            </a:r>
          </a:p>
          <a:p>
            <a:pPr marL="0" indent="0">
              <a:buFont typeface="Arial" panose="020B0604020202020204" pitchFamily="34" charset="0"/>
              <a:buNone/>
            </a:pPr>
            <a:r>
              <a:rPr lang="en-US" dirty="0"/>
              <a:t>Question 11: What is the impact of squad depth on a team's league position?</a:t>
            </a:r>
          </a:p>
          <a:p>
            <a:pPr marL="0" indent="0">
              <a:buNone/>
            </a:pPr>
            <a:r>
              <a:rPr lang="en-US" b="1" dirty="0"/>
              <a:t>Observation: Manchester City currently leads the league in Goals Scored (GS) and Least Goals Conceded (LGC).</a:t>
            </a:r>
            <a:r>
              <a:rPr lang="en-US" dirty="0"/>
              <a:t> Their corresponding values are the highest numbers in the GS and LGC columns, respectively. This suggests that Manchester City is currently the most offensively potent team while also having a strong defense. </a:t>
            </a:r>
            <a:r>
              <a:rPr lang="en-US" b="1" dirty="0"/>
              <a:t>Burnley and Norwich City appear to be struggling at the bottom of the league.</a:t>
            </a:r>
            <a:r>
              <a:rPr lang="en-US" dirty="0"/>
              <a:t> They have the lowest values in the GS column (Goals Scored) and the highest values in the GC column (Goals Conceded). This suggests that these teams are currently scoring the fewest goals and conceding the most goals. </a:t>
            </a:r>
            <a:r>
              <a:rPr lang="en-US" b="1" dirty="0"/>
              <a:t>There is a significant variation in goal difference (GD) across the teams.</a:t>
            </a:r>
            <a:r>
              <a:rPr lang="en-US" dirty="0"/>
              <a:t> This can be seen from the range of values in the GD column. Overall, this dashboard provides a snapshot of how different Premier League teams are performing in terms of goals scored, goals conceded, and goal difference</a:t>
            </a:r>
            <a:r>
              <a:rPr lang="en-US" b="1" dirty="0"/>
              <a:t>. It suggests that Manchester City is currently the strongest team, while Burnley and Norwich City are performing poorly. </a:t>
            </a:r>
          </a:p>
        </p:txBody>
      </p:sp>
      <p:pic>
        <p:nvPicPr>
          <p:cNvPr id="7" name="Picture 6">
            <a:extLst>
              <a:ext uri="{FF2B5EF4-FFF2-40B4-BE49-F238E27FC236}">
                <a16:creationId xmlns:a16="http://schemas.microsoft.com/office/drawing/2014/main" id="{89A89CC5-74A3-C2E0-A1EE-BE508B56A7E4}"/>
              </a:ext>
            </a:extLst>
          </p:cNvPr>
          <p:cNvPicPr>
            <a:picLocks noChangeAspect="1"/>
          </p:cNvPicPr>
          <p:nvPr/>
        </p:nvPicPr>
        <p:blipFill>
          <a:blip r:embed="rId2"/>
          <a:stretch>
            <a:fillRect/>
          </a:stretch>
        </p:blipFill>
        <p:spPr>
          <a:xfrm>
            <a:off x="8621487" y="1"/>
            <a:ext cx="3570514" cy="3089190"/>
          </a:xfrm>
          <a:prstGeom prst="rect">
            <a:avLst/>
          </a:prstGeom>
        </p:spPr>
      </p:pic>
      <p:pic>
        <p:nvPicPr>
          <p:cNvPr id="9" name="Picture 8">
            <a:extLst>
              <a:ext uri="{FF2B5EF4-FFF2-40B4-BE49-F238E27FC236}">
                <a16:creationId xmlns:a16="http://schemas.microsoft.com/office/drawing/2014/main" id="{288FD487-5130-DE04-BB97-7D9B4E015176}"/>
              </a:ext>
            </a:extLst>
          </p:cNvPr>
          <p:cNvPicPr>
            <a:picLocks noChangeAspect="1"/>
          </p:cNvPicPr>
          <p:nvPr/>
        </p:nvPicPr>
        <p:blipFill>
          <a:blip r:embed="rId3"/>
          <a:stretch>
            <a:fillRect/>
          </a:stretch>
        </p:blipFill>
        <p:spPr>
          <a:xfrm>
            <a:off x="8621486" y="3301999"/>
            <a:ext cx="3570514" cy="3247177"/>
          </a:xfrm>
          <a:prstGeom prst="rect">
            <a:avLst/>
          </a:prstGeom>
        </p:spPr>
      </p:pic>
    </p:spTree>
    <p:extLst>
      <p:ext uri="{BB962C8B-B14F-4D97-AF65-F5344CB8AC3E}">
        <p14:creationId xmlns:p14="http://schemas.microsoft.com/office/powerpoint/2010/main" val="2013599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9416813-6A97-0888-A74E-81B7257B108C}"/>
              </a:ext>
            </a:extLst>
          </p:cNvPr>
          <p:cNvSpPr>
            <a:spLocks noGrp="1"/>
          </p:cNvSpPr>
          <p:nvPr>
            <p:ph idx="1"/>
          </p:nvPr>
        </p:nvSpPr>
        <p:spPr>
          <a:xfrm>
            <a:off x="1" y="1"/>
            <a:ext cx="8266176" cy="3584448"/>
          </a:xfrm>
        </p:spPr>
        <p:txBody>
          <a:bodyPr>
            <a:normAutofit fontScale="70000" lnSpcReduction="20000"/>
          </a:bodyPr>
          <a:lstStyle/>
          <a:p>
            <a:pPr marL="0" indent="0">
              <a:buNone/>
            </a:pPr>
            <a:r>
              <a:rPr lang="en-US" dirty="0"/>
              <a:t> </a:t>
            </a:r>
            <a:r>
              <a:rPr lang="en-US" dirty="0">
                <a:highlight>
                  <a:srgbClr val="FFFF00"/>
                </a:highlight>
              </a:rPr>
              <a:t>4. Attendance and Stadium Analysis:</a:t>
            </a:r>
          </a:p>
          <a:p>
            <a:pPr marL="0" indent="0">
              <a:buNone/>
            </a:pPr>
            <a:r>
              <a:rPr lang="en-US" dirty="0"/>
              <a:t>Objective 2: Analyze stadium usage and capacity utilization.</a:t>
            </a:r>
          </a:p>
          <a:p>
            <a:pPr marL="0" indent="0">
              <a:buNone/>
            </a:pPr>
            <a:r>
              <a:rPr lang="en-US" dirty="0"/>
              <a:t>Question 15: Which stadiums have the highest average attendance as a percentage of capacity?</a:t>
            </a:r>
          </a:p>
          <a:p>
            <a:pPr marL="0" indent="0">
              <a:buNone/>
            </a:pPr>
            <a:r>
              <a:rPr lang="en-US" b="1" dirty="0"/>
              <a:t>Observation: There appears to be a weak positive correlation between the two metrics.</a:t>
            </a:r>
            <a:r>
              <a:rPr lang="en-US" dirty="0"/>
              <a:t> This means that players with a higher average rating tend to have a slightly higher shot conversion rate. We can see this by observing a faint upward trend in the data points, with players with higher ratings (on the x-axis) plotting towards the right side of the y-axis (higher conversion rate). </a:t>
            </a:r>
            <a:r>
              <a:rPr lang="en-US" b="1" dirty="0"/>
              <a:t>There is a lot of variability in the data.</a:t>
            </a:r>
            <a:r>
              <a:rPr lang="en-US" dirty="0"/>
              <a:t> Many players with similar ratings have different shot conversion rates. This is spread out nature of the data points across the chart. </a:t>
            </a:r>
            <a:r>
              <a:rPr lang="en-US" b="1" dirty="0"/>
              <a:t>Some high-rated players have low shot conversion rates and vice versa.</a:t>
            </a:r>
            <a:r>
              <a:rPr lang="en-US" dirty="0"/>
              <a:t> This suggests that there are other factors that can influence a player's efficiency besides their overall rating.</a:t>
            </a:r>
          </a:p>
        </p:txBody>
      </p:sp>
      <p:sp>
        <p:nvSpPr>
          <p:cNvPr id="3" name="Content Placeholder 2">
            <a:extLst>
              <a:ext uri="{FF2B5EF4-FFF2-40B4-BE49-F238E27FC236}">
                <a16:creationId xmlns:a16="http://schemas.microsoft.com/office/drawing/2014/main" id="{D5190959-9EC0-7ECC-9B66-709398250E7C}"/>
              </a:ext>
            </a:extLst>
          </p:cNvPr>
          <p:cNvSpPr txBox="1">
            <a:spLocks/>
          </p:cNvSpPr>
          <p:nvPr/>
        </p:nvSpPr>
        <p:spPr>
          <a:xfrm>
            <a:off x="0" y="3522305"/>
            <a:ext cx="8397549" cy="34290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highlight>
                  <a:srgbClr val="FFFF00"/>
                </a:highlight>
              </a:rPr>
              <a:t>5. Referee Analysis:</a:t>
            </a:r>
          </a:p>
          <a:p>
            <a:pPr marL="0" indent="0">
              <a:buFont typeface="Arial" panose="020B0604020202020204" pitchFamily="34" charset="0"/>
              <a:buNone/>
            </a:pPr>
            <a:r>
              <a:rPr lang="en-US" dirty="0"/>
              <a:t>Objective 1: Evaluate the impact of referees on match outcomes.</a:t>
            </a:r>
          </a:p>
          <a:p>
            <a:pPr marL="0" indent="0">
              <a:buFont typeface="Arial" panose="020B0604020202020204" pitchFamily="34" charset="0"/>
              <a:buNone/>
            </a:pPr>
            <a:r>
              <a:rPr lang="en-US" dirty="0"/>
              <a:t>Question 17: Do certain referees tend to award more cards than others?</a:t>
            </a:r>
            <a:br>
              <a:rPr lang="en-US" dirty="0"/>
            </a:br>
            <a:endParaRPr lang="en-US" dirty="0"/>
          </a:p>
          <a:p>
            <a:pPr marL="0" indent="0">
              <a:buFont typeface="Arial" panose="020B0604020202020204" pitchFamily="34" charset="0"/>
              <a:buNone/>
            </a:pPr>
            <a:r>
              <a:rPr lang="en-US" b="1" dirty="0"/>
              <a:t>Observation: The player with the highest average rating is Kevin De Bruyne (KDB) from Manchester City (MCFC). His rating is displayed at the top of the table. </a:t>
            </a:r>
            <a:r>
              <a:rPr lang="en-US" dirty="0"/>
              <a:t>Several players from Manchester City (MCFC) and Liverpool (FC LIV) appear at the top of the table. This suggests that these teams might have some of the best performing players in the league according to their average rating. There are players from various positions represented in the table, including defenders (DEF), midfielders (MID), and forwards (FWD). This suggests that a well-rounded performance across different positions is important for a team's success.</a:t>
            </a:r>
          </a:p>
        </p:txBody>
      </p:sp>
      <p:pic>
        <p:nvPicPr>
          <p:cNvPr id="5" name="Picture 4">
            <a:extLst>
              <a:ext uri="{FF2B5EF4-FFF2-40B4-BE49-F238E27FC236}">
                <a16:creationId xmlns:a16="http://schemas.microsoft.com/office/drawing/2014/main" id="{3987D3B2-F498-6B0C-BB5F-F144BC129638}"/>
              </a:ext>
            </a:extLst>
          </p:cNvPr>
          <p:cNvPicPr>
            <a:picLocks noChangeAspect="1"/>
          </p:cNvPicPr>
          <p:nvPr/>
        </p:nvPicPr>
        <p:blipFill>
          <a:blip r:embed="rId2"/>
          <a:stretch>
            <a:fillRect/>
          </a:stretch>
        </p:blipFill>
        <p:spPr>
          <a:xfrm>
            <a:off x="8397550" y="20155"/>
            <a:ext cx="3794449" cy="3253397"/>
          </a:xfrm>
          <a:prstGeom prst="rect">
            <a:avLst/>
          </a:prstGeom>
        </p:spPr>
      </p:pic>
      <p:pic>
        <p:nvPicPr>
          <p:cNvPr id="7" name="Picture 6">
            <a:extLst>
              <a:ext uri="{FF2B5EF4-FFF2-40B4-BE49-F238E27FC236}">
                <a16:creationId xmlns:a16="http://schemas.microsoft.com/office/drawing/2014/main" id="{804D9890-E075-38F1-16A9-CD98A1C54FDC}"/>
              </a:ext>
            </a:extLst>
          </p:cNvPr>
          <p:cNvPicPr>
            <a:picLocks noChangeAspect="1"/>
          </p:cNvPicPr>
          <p:nvPr/>
        </p:nvPicPr>
        <p:blipFill>
          <a:blip r:embed="rId3"/>
          <a:stretch>
            <a:fillRect/>
          </a:stretch>
        </p:blipFill>
        <p:spPr>
          <a:xfrm>
            <a:off x="8397549" y="3408843"/>
            <a:ext cx="3794449" cy="3429001"/>
          </a:xfrm>
          <a:prstGeom prst="rect">
            <a:avLst/>
          </a:prstGeom>
        </p:spPr>
      </p:pic>
    </p:spTree>
    <p:extLst>
      <p:ext uri="{BB962C8B-B14F-4D97-AF65-F5344CB8AC3E}">
        <p14:creationId xmlns:p14="http://schemas.microsoft.com/office/powerpoint/2010/main" val="3074753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24E270A-40DE-B287-726C-262B2F6C0F56}"/>
              </a:ext>
            </a:extLst>
          </p:cNvPr>
          <p:cNvSpPr>
            <a:spLocks noGrp="1"/>
          </p:cNvSpPr>
          <p:nvPr>
            <p:ph idx="1"/>
          </p:nvPr>
        </p:nvSpPr>
        <p:spPr>
          <a:xfrm>
            <a:off x="1" y="0"/>
            <a:ext cx="8528180" cy="3429000"/>
          </a:xfrm>
        </p:spPr>
        <p:txBody>
          <a:bodyPr>
            <a:normAutofit fontScale="62500" lnSpcReduction="20000"/>
          </a:bodyPr>
          <a:lstStyle/>
          <a:p>
            <a:pPr marL="0" indent="0">
              <a:buNone/>
            </a:pPr>
            <a:r>
              <a:rPr lang="en-US" dirty="0">
                <a:highlight>
                  <a:srgbClr val="FFFF00"/>
                </a:highlight>
              </a:rPr>
              <a:t> 6. Substitution Patterns:</a:t>
            </a:r>
          </a:p>
          <a:p>
            <a:pPr marL="0" indent="0">
              <a:buNone/>
            </a:pPr>
            <a:r>
              <a:rPr lang="en-US" dirty="0"/>
              <a:t>Objective 1: Analyze the strategic use of substitutions in matches.</a:t>
            </a:r>
          </a:p>
          <a:p>
            <a:pPr marL="0" indent="0">
              <a:buNone/>
            </a:pPr>
            <a:r>
              <a:rPr lang="en-US" dirty="0"/>
              <a:t>Question 21: What is the average number of substitutions made by teams in winning vs. losing matches? </a:t>
            </a:r>
          </a:p>
          <a:p>
            <a:pPr marL="0" indent="0">
              <a:buNone/>
            </a:pPr>
            <a:r>
              <a:rPr lang="en-US" b="1" dirty="0"/>
              <a:t>Observation:</a:t>
            </a:r>
            <a:r>
              <a:rPr lang="en-US" dirty="0"/>
              <a:t> Goalkeepers seem to have been </a:t>
            </a:r>
            <a:r>
              <a:rPr lang="en-US" b="1" dirty="0"/>
              <a:t>busiest in the Premier League, making the most saves overall. The "Premier League" section of the stacked bar graph has the tallest total height, indicating the most goalkeeper saves across all competitions</a:t>
            </a:r>
            <a:r>
              <a:rPr lang="en-US" dirty="0"/>
              <a:t>. </a:t>
            </a:r>
            <a:r>
              <a:rPr lang="en-US" b="1" dirty="0"/>
              <a:t>Save percentages were generally higher in the Champions League and FA Cup </a:t>
            </a:r>
            <a:r>
              <a:rPr lang="en-US" dirty="0"/>
              <a:t>compared to the Premier League. The blue portion (</a:t>
            </a:r>
            <a:r>
              <a:rPr lang="en-US" b="1" dirty="0"/>
              <a:t>saves</a:t>
            </a:r>
            <a:r>
              <a:rPr lang="en-US" dirty="0"/>
              <a:t>) relative to the total height of the bar seems to be larger for the "</a:t>
            </a:r>
            <a:r>
              <a:rPr lang="en-US" b="1" dirty="0"/>
              <a:t>Champions League" and "FA Cup" sections </a:t>
            </a:r>
            <a:r>
              <a:rPr lang="en-US" dirty="0"/>
              <a:t>compared to the "Premier League" section. This suggests that </a:t>
            </a:r>
            <a:r>
              <a:rPr lang="en-US" b="1" dirty="0"/>
              <a:t>goalkeepers might have had a higher success rate in saving shots in these competitions. </a:t>
            </a:r>
            <a:r>
              <a:rPr lang="en-US" dirty="0"/>
              <a:t>The Europa League appears to have had the fewest saves overall. The "</a:t>
            </a:r>
            <a:r>
              <a:rPr lang="en-US" b="1" dirty="0"/>
              <a:t>Europa League" section has the shortest total height, indicating the fewest goalkeeper saves.</a:t>
            </a:r>
          </a:p>
        </p:txBody>
      </p:sp>
      <p:sp>
        <p:nvSpPr>
          <p:cNvPr id="3" name="Content Placeholder 2">
            <a:extLst>
              <a:ext uri="{FF2B5EF4-FFF2-40B4-BE49-F238E27FC236}">
                <a16:creationId xmlns:a16="http://schemas.microsoft.com/office/drawing/2014/main" id="{F5065D44-1083-7A6F-C348-A4A6BC759B73}"/>
              </a:ext>
            </a:extLst>
          </p:cNvPr>
          <p:cNvSpPr txBox="1">
            <a:spLocks/>
          </p:cNvSpPr>
          <p:nvPr/>
        </p:nvSpPr>
        <p:spPr>
          <a:xfrm>
            <a:off x="0" y="3265713"/>
            <a:ext cx="8360227" cy="359228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7. Event Analysis:</a:t>
            </a:r>
          </a:p>
          <a:p>
            <a:pPr marL="0" indent="0">
              <a:buFont typeface="Arial" panose="020B0604020202020204" pitchFamily="34" charset="0"/>
              <a:buNone/>
            </a:pPr>
            <a:r>
              <a:rPr lang="en-US" dirty="0"/>
              <a:t>Objective 1: Study the distribution and frequency of various match events.</a:t>
            </a:r>
          </a:p>
          <a:p>
            <a:pPr marL="0" indent="0">
              <a:buFont typeface="Arial" panose="020B0604020202020204" pitchFamily="34" charset="0"/>
              <a:buNone/>
            </a:pPr>
            <a:r>
              <a:rPr lang="en-US" dirty="0"/>
              <a:t>Question 25: What are the most common events occurring in the first and second halves of matches?</a:t>
            </a:r>
            <a:br>
              <a:rPr lang="en-US" dirty="0"/>
            </a:br>
            <a:br>
              <a:rPr lang="en-US" dirty="0"/>
            </a:br>
            <a:r>
              <a:rPr lang="en-US" b="1" dirty="0"/>
              <a:t>Observation: </a:t>
            </a:r>
            <a:r>
              <a:rPr lang="en-US" dirty="0"/>
              <a:t>Game Event Id “5ad423691ebae155256f39ff428799c4”  which happens in the Second Half of the match has Avg. Minute of 105.000 and has got 2 Goals. Hence, it is the Game event which is most common.</a:t>
            </a:r>
          </a:p>
        </p:txBody>
      </p:sp>
      <p:pic>
        <p:nvPicPr>
          <p:cNvPr id="5" name="Picture 4">
            <a:extLst>
              <a:ext uri="{FF2B5EF4-FFF2-40B4-BE49-F238E27FC236}">
                <a16:creationId xmlns:a16="http://schemas.microsoft.com/office/drawing/2014/main" id="{724D1DB4-4E74-F37C-DBCB-97D1A4A13847}"/>
              </a:ext>
            </a:extLst>
          </p:cNvPr>
          <p:cNvPicPr>
            <a:picLocks noChangeAspect="1"/>
          </p:cNvPicPr>
          <p:nvPr/>
        </p:nvPicPr>
        <p:blipFill>
          <a:blip r:embed="rId2"/>
          <a:stretch>
            <a:fillRect/>
          </a:stretch>
        </p:blipFill>
        <p:spPr>
          <a:xfrm>
            <a:off x="8360229" y="55340"/>
            <a:ext cx="3831770" cy="3210373"/>
          </a:xfrm>
          <a:prstGeom prst="rect">
            <a:avLst/>
          </a:prstGeom>
        </p:spPr>
      </p:pic>
      <p:pic>
        <p:nvPicPr>
          <p:cNvPr id="7" name="Picture 6">
            <a:extLst>
              <a:ext uri="{FF2B5EF4-FFF2-40B4-BE49-F238E27FC236}">
                <a16:creationId xmlns:a16="http://schemas.microsoft.com/office/drawing/2014/main" id="{A7520D9F-D578-2BDB-2438-3263F6A1D6DB}"/>
              </a:ext>
            </a:extLst>
          </p:cNvPr>
          <p:cNvPicPr>
            <a:picLocks noChangeAspect="1"/>
          </p:cNvPicPr>
          <p:nvPr/>
        </p:nvPicPr>
        <p:blipFill>
          <a:blip r:embed="rId3"/>
          <a:stretch>
            <a:fillRect/>
          </a:stretch>
        </p:blipFill>
        <p:spPr>
          <a:xfrm>
            <a:off x="8360227" y="3429000"/>
            <a:ext cx="3831771" cy="3130420"/>
          </a:xfrm>
          <a:prstGeom prst="rect">
            <a:avLst/>
          </a:prstGeom>
        </p:spPr>
      </p:pic>
    </p:spTree>
    <p:extLst>
      <p:ext uri="{BB962C8B-B14F-4D97-AF65-F5344CB8AC3E}">
        <p14:creationId xmlns:p14="http://schemas.microsoft.com/office/powerpoint/2010/main" val="130617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C0DC8CC-46AD-050B-02FF-D943DBBC275C}"/>
              </a:ext>
            </a:extLst>
          </p:cNvPr>
          <p:cNvSpPr>
            <a:spLocks noGrp="1"/>
          </p:cNvSpPr>
          <p:nvPr>
            <p:ph idx="1"/>
          </p:nvPr>
        </p:nvSpPr>
        <p:spPr>
          <a:xfrm>
            <a:off x="0" y="-1"/>
            <a:ext cx="8005665" cy="3657601"/>
          </a:xfrm>
        </p:spPr>
        <p:txBody>
          <a:bodyPr>
            <a:normAutofit fontScale="55000" lnSpcReduction="20000"/>
          </a:bodyPr>
          <a:lstStyle/>
          <a:p>
            <a:pPr marL="0" indent="0">
              <a:buNone/>
            </a:pPr>
            <a:r>
              <a:rPr lang="en-US" dirty="0">
                <a:highlight>
                  <a:srgbClr val="FFFF00"/>
                </a:highlight>
              </a:rPr>
              <a:t>8. Competition Analysis:</a:t>
            </a:r>
          </a:p>
          <a:p>
            <a:pPr marL="0" indent="0">
              <a:buNone/>
            </a:pPr>
            <a:r>
              <a:rPr lang="en-US" dirty="0"/>
              <a:t>Objective 2: Analyze the competitiveness of different leagues.</a:t>
            </a:r>
          </a:p>
          <a:p>
            <a:pPr marL="0" indent="0">
              <a:buNone/>
            </a:pPr>
            <a:r>
              <a:rPr lang="en-US" dirty="0"/>
              <a:t>Question 32: How does the level of competition vary between top and bottom teams in different leagues (Assists and Goals)?</a:t>
            </a:r>
          </a:p>
          <a:p>
            <a:pPr marL="0" indent="0">
              <a:buNone/>
            </a:pPr>
            <a:r>
              <a:rPr lang="en-US" dirty="0"/>
              <a:t>Observations: a. By Assists: Highly competitive </a:t>
            </a:r>
            <a:r>
              <a:rPr lang="en-US" b="1" dirty="0"/>
              <a:t>Top Team is Borussia Dortmund who have 9 Assists and 10 Goals, </a:t>
            </a:r>
            <a:r>
              <a:rPr lang="en-US" dirty="0"/>
              <a:t>Highly competitive </a:t>
            </a:r>
            <a:r>
              <a:rPr lang="en-US" b="1" dirty="0"/>
              <a:t>Bottom Team is Home Verein fur </a:t>
            </a:r>
            <a:r>
              <a:rPr lang="en-US" b="1" dirty="0" err="1"/>
              <a:t>leibesubungen</a:t>
            </a:r>
            <a:r>
              <a:rPr lang="en-US" b="1" dirty="0"/>
              <a:t> who have 2 Assists and 2 Goals and </a:t>
            </a:r>
            <a:r>
              <a:rPr lang="en-US" dirty="0"/>
              <a:t>Highly competitive Other Team is </a:t>
            </a:r>
            <a:r>
              <a:rPr lang="en-US" b="1" dirty="0"/>
              <a:t>Alkmaar </a:t>
            </a:r>
            <a:r>
              <a:rPr lang="en-US" b="1" dirty="0" err="1"/>
              <a:t>Zaanstreek</a:t>
            </a:r>
            <a:r>
              <a:rPr lang="en-US" b="1" dirty="0"/>
              <a:t> who have 12 Assists and 68 Goals </a:t>
            </a:r>
            <a:r>
              <a:rPr lang="en-US" dirty="0"/>
              <a:t>b. By Goals: Highly competitive </a:t>
            </a:r>
            <a:r>
              <a:rPr lang="en-US" b="1" dirty="0"/>
              <a:t>Top Team is Borussia Dortmund who have 9 Assists and 10 Goals</a:t>
            </a:r>
            <a:r>
              <a:rPr lang="en-US" dirty="0"/>
              <a:t>, Highly competitive </a:t>
            </a:r>
            <a:r>
              <a:rPr lang="en-US" b="1" dirty="0"/>
              <a:t>Bottom Team is TSG 1899 Hoffenheim Football-</a:t>
            </a:r>
            <a:r>
              <a:rPr lang="en-US" b="1" dirty="0" err="1"/>
              <a:t>Spielbetriebs</a:t>
            </a:r>
            <a:r>
              <a:rPr lang="en-US" b="1" dirty="0"/>
              <a:t> GmbH who have 1 Assists and 4 Goals</a:t>
            </a:r>
            <a:r>
              <a:rPr lang="en-US" dirty="0"/>
              <a:t> and Highly competitive </a:t>
            </a:r>
            <a:r>
              <a:rPr lang="en-US" b="1" dirty="0"/>
              <a:t>Other Team is Home Alkmaar </a:t>
            </a:r>
            <a:r>
              <a:rPr lang="en-US" b="1" dirty="0" err="1"/>
              <a:t>Zaanstreek</a:t>
            </a:r>
            <a:r>
              <a:rPr lang="en-US" b="1" dirty="0"/>
              <a:t> who have 12 Assists and 68 Goals</a:t>
            </a:r>
          </a:p>
          <a:p>
            <a:pPr marL="0" indent="0">
              <a:buNone/>
            </a:pPr>
            <a:r>
              <a:rPr lang="en-US" dirty="0"/>
              <a:t>Inference: </a:t>
            </a:r>
            <a:r>
              <a:rPr lang="en-US" b="1" dirty="0"/>
              <a:t>Borussia Dortmund seems to be consistent across both metrics (assists and goals), ranking at the top in both categories.</a:t>
            </a:r>
            <a:r>
              <a:rPr lang="en-US" dirty="0"/>
              <a:t> </a:t>
            </a:r>
            <a:r>
              <a:rPr lang="en-US" b="1" dirty="0"/>
              <a:t>Alkmaar </a:t>
            </a:r>
            <a:r>
              <a:rPr lang="en-US" b="1" dirty="0" err="1"/>
              <a:t>Zaanstreek</a:t>
            </a:r>
            <a:r>
              <a:rPr lang="en-US" b="1" dirty="0"/>
              <a:t> </a:t>
            </a:r>
            <a:r>
              <a:rPr lang="en-US" dirty="0"/>
              <a:t>has a </a:t>
            </a:r>
            <a:r>
              <a:rPr lang="en-US" b="1" dirty="0"/>
              <a:t>high number of goals but also a high number of assists</a:t>
            </a:r>
            <a:r>
              <a:rPr lang="en-US" dirty="0"/>
              <a:t>, suggesting a more </a:t>
            </a:r>
            <a:r>
              <a:rPr lang="en-US" b="1" dirty="0"/>
              <a:t>well-rounded attacking performance</a:t>
            </a:r>
            <a:r>
              <a:rPr lang="en-US" dirty="0"/>
              <a:t>. </a:t>
            </a:r>
            <a:r>
              <a:rPr lang="en-US" b="1" dirty="0"/>
              <a:t>Home verein fur </a:t>
            </a:r>
            <a:r>
              <a:rPr lang="en-US" b="1" dirty="0" err="1"/>
              <a:t>leibesubungen</a:t>
            </a:r>
            <a:r>
              <a:rPr lang="en-US" b="1" dirty="0"/>
              <a:t> and TSG 1899 Hoffenheim appear to be struggling</a:t>
            </a:r>
            <a:r>
              <a:rPr lang="en-US" dirty="0"/>
              <a:t> compared to the other teams based on both goals and assists.</a:t>
            </a:r>
          </a:p>
        </p:txBody>
      </p:sp>
      <p:sp>
        <p:nvSpPr>
          <p:cNvPr id="3" name="Content Placeholder 2">
            <a:extLst>
              <a:ext uri="{FF2B5EF4-FFF2-40B4-BE49-F238E27FC236}">
                <a16:creationId xmlns:a16="http://schemas.microsoft.com/office/drawing/2014/main" id="{29AAE0EE-62B9-34FF-0F81-D9AB0D163399}"/>
              </a:ext>
            </a:extLst>
          </p:cNvPr>
          <p:cNvSpPr txBox="1">
            <a:spLocks/>
          </p:cNvSpPr>
          <p:nvPr/>
        </p:nvSpPr>
        <p:spPr>
          <a:xfrm>
            <a:off x="-1" y="3307704"/>
            <a:ext cx="8005665" cy="352696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9. Player Attributes and Demographics:</a:t>
            </a:r>
          </a:p>
          <a:p>
            <a:pPr marL="0" indent="0">
              <a:buFont typeface="Arial" panose="020B0604020202020204" pitchFamily="34" charset="0"/>
              <a:buNone/>
            </a:pPr>
            <a:r>
              <a:rPr lang="en-US" dirty="0"/>
              <a:t>Objective 1: Analyze the physical and technical attributes of players.</a:t>
            </a:r>
          </a:p>
          <a:p>
            <a:pPr marL="0" indent="0">
              <a:buFont typeface="Arial" panose="020B0604020202020204" pitchFamily="34" charset="0"/>
              <a:buNone/>
            </a:pPr>
            <a:r>
              <a:rPr lang="en-US" dirty="0"/>
              <a:t>Question 33: What is the average height and preferred foot of players in different positions?</a:t>
            </a:r>
          </a:p>
          <a:p>
            <a:pPr marL="0" indent="0">
              <a:buNone/>
            </a:pPr>
            <a:r>
              <a:rPr lang="en-US" b="1" dirty="0"/>
              <a:t>Observation: Goals are most likely to be scored from close range (the penalty area) according to the graph.</a:t>
            </a:r>
            <a:r>
              <a:rPr lang="en-US" dirty="0"/>
              <a:t> The bar for </a:t>
            </a:r>
            <a:r>
              <a:rPr lang="en-US" b="1" dirty="0"/>
              <a:t>"Penalty Area" is the tallest</a:t>
            </a:r>
            <a:r>
              <a:rPr lang="en-US" dirty="0"/>
              <a:t>, indicating a higher number of goals scored from this area compared to other locations on the pitch. </a:t>
            </a:r>
            <a:r>
              <a:rPr lang="en-US" b="1" dirty="0"/>
              <a:t>Scoring frequency decreases as the distance from goal increases.</a:t>
            </a:r>
            <a:r>
              <a:rPr lang="en-US" dirty="0"/>
              <a:t> The bars get shorter as we move from "Penalty Area" to "Outside the Box". This suggests that shots taken further away from the goal are less likely to result in a goal. </a:t>
            </a:r>
            <a:r>
              <a:rPr lang="en-US" b="1" dirty="0"/>
              <a:t>Very few goals are scored from outside the penalty area.</a:t>
            </a:r>
            <a:r>
              <a:rPr lang="en-US" dirty="0"/>
              <a:t> The bar for "Outside the Box" is the shortest, indicating that these are the least likely locations to result in a goal.</a:t>
            </a:r>
          </a:p>
          <a:p>
            <a:pPr marL="0" indent="0">
              <a:buNone/>
            </a:pPr>
            <a:r>
              <a:rPr lang="en-US" dirty="0"/>
              <a:t>INTERPRETATIONS: </a:t>
            </a:r>
            <a:r>
              <a:rPr lang="en-US" b="1" dirty="0"/>
              <a:t>Shot location is a major factor in goal scoring.</a:t>
            </a:r>
            <a:r>
              <a:rPr lang="en-US" dirty="0"/>
              <a:t> The closer a player is to the goal, the higher the chance of scoring. This might be because attackers have more control and accuracy over their shots from close range, and defenders have less space to block the shot. </a:t>
            </a:r>
            <a:r>
              <a:rPr lang="en-US" b="1" dirty="0"/>
              <a:t>Shooting from outside the area is a low-percentage chance but can still be effective.</a:t>
            </a:r>
            <a:r>
              <a:rPr lang="en-US" dirty="0"/>
              <a:t> While goals are less likely from outside the penalty area, they can still occur. Some strikers are known for their ability to score long-range goals. Overall, the graph suggests that for a higher chance of scoring, players should try to take shots from closer to the goal.</a:t>
            </a:r>
          </a:p>
        </p:txBody>
      </p:sp>
      <p:pic>
        <p:nvPicPr>
          <p:cNvPr id="5" name="Picture 4">
            <a:extLst>
              <a:ext uri="{FF2B5EF4-FFF2-40B4-BE49-F238E27FC236}">
                <a16:creationId xmlns:a16="http://schemas.microsoft.com/office/drawing/2014/main" id="{6208406F-F75D-67C2-C61C-9DAF939303D9}"/>
              </a:ext>
            </a:extLst>
          </p:cNvPr>
          <p:cNvPicPr>
            <a:picLocks noChangeAspect="1"/>
          </p:cNvPicPr>
          <p:nvPr/>
        </p:nvPicPr>
        <p:blipFill>
          <a:blip r:embed="rId2"/>
          <a:stretch>
            <a:fillRect/>
          </a:stretch>
        </p:blipFill>
        <p:spPr>
          <a:xfrm>
            <a:off x="8005664" y="1"/>
            <a:ext cx="4186336" cy="3307703"/>
          </a:xfrm>
          <a:prstGeom prst="rect">
            <a:avLst/>
          </a:prstGeom>
        </p:spPr>
      </p:pic>
      <p:pic>
        <p:nvPicPr>
          <p:cNvPr id="7" name="Picture 6">
            <a:extLst>
              <a:ext uri="{FF2B5EF4-FFF2-40B4-BE49-F238E27FC236}">
                <a16:creationId xmlns:a16="http://schemas.microsoft.com/office/drawing/2014/main" id="{14ABCA70-993C-8CA8-0E7A-54428970CB5A}"/>
              </a:ext>
            </a:extLst>
          </p:cNvPr>
          <p:cNvPicPr>
            <a:picLocks noChangeAspect="1"/>
          </p:cNvPicPr>
          <p:nvPr/>
        </p:nvPicPr>
        <p:blipFill>
          <a:blip r:embed="rId3"/>
          <a:stretch>
            <a:fillRect/>
          </a:stretch>
        </p:blipFill>
        <p:spPr>
          <a:xfrm>
            <a:off x="8008488" y="3568958"/>
            <a:ext cx="4183512" cy="3265715"/>
          </a:xfrm>
          <a:prstGeom prst="rect">
            <a:avLst/>
          </a:prstGeom>
        </p:spPr>
      </p:pic>
    </p:spTree>
    <p:extLst>
      <p:ext uri="{BB962C8B-B14F-4D97-AF65-F5344CB8AC3E}">
        <p14:creationId xmlns:p14="http://schemas.microsoft.com/office/powerpoint/2010/main" val="247511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D9A073D-C5EF-9602-F441-916A69AC3B8D}"/>
              </a:ext>
            </a:extLst>
          </p:cNvPr>
          <p:cNvSpPr>
            <a:spLocks noGrp="1"/>
          </p:cNvSpPr>
          <p:nvPr>
            <p:ph idx="1"/>
          </p:nvPr>
        </p:nvSpPr>
        <p:spPr>
          <a:xfrm>
            <a:off x="-1" y="55981"/>
            <a:ext cx="7800393" cy="3373019"/>
          </a:xfrm>
        </p:spPr>
        <p:txBody>
          <a:bodyPr>
            <a:normAutofit fontScale="62500" lnSpcReduction="20000"/>
          </a:bodyPr>
          <a:lstStyle/>
          <a:p>
            <a:pPr marL="0" indent="0">
              <a:buNone/>
            </a:pPr>
            <a:r>
              <a:rPr lang="en-US" dirty="0">
                <a:highlight>
                  <a:srgbClr val="FFFF00"/>
                </a:highlight>
              </a:rPr>
              <a:t>10. Contract Management:</a:t>
            </a:r>
          </a:p>
          <a:p>
            <a:pPr marL="0" indent="0">
              <a:buNone/>
            </a:pPr>
            <a:r>
              <a:rPr lang="en-US" dirty="0"/>
              <a:t>Objective 1: Evaluate the impact of contract durations on player performance.</a:t>
            </a:r>
          </a:p>
          <a:p>
            <a:pPr marL="0" indent="0">
              <a:buNone/>
            </a:pPr>
            <a:r>
              <a:rPr lang="en-US" dirty="0"/>
              <a:t>Question 38: What is the contract length of the top-performing players (by goals)?</a:t>
            </a:r>
          </a:p>
          <a:p>
            <a:pPr marL="0" indent="0">
              <a:buNone/>
            </a:pPr>
            <a:r>
              <a:rPr lang="en-US" dirty="0"/>
              <a:t>Observations:  </a:t>
            </a:r>
            <a:r>
              <a:rPr lang="en-US" b="1" dirty="0"/>
              <a:t>Alkmaar </a:t>
            </a:r>
            <a:r>
              <a:rPr lang="en-US" b="1" dirty="0" err="1"/>
              <a:t>Zaanstreek</a:t>
            </a:r>
            <a:r>
              <a:rPr lang="en-US" b="1" dirty="0"/>
              <a:t> </a:t>
            </a:r>
            <a:r>
              <a:rPr lang="en-US" dirty="0"/>
              <a:t>is the player with </a:t>
            </a:r>
            <a:r>
              <a:rPr lang="en-US" b="1" dirty="0"/>
              <a:t>the highest goal and he served for 3 seasons, i.e., 2012 (27 goals), 2013 (9 goals), 2014 (4 goals) and 2018 (1 goal). </a:t>
            </a:r>
            <a:r>
              <a:rPr lang="de-DE" b="1" dirty="0"/>
              <a:t>Borussia Verein für Leibesübung 1900</a:t>
            </a:r>
            <a:r>
              <a:rPr lang="en-US" b="1" dirty="0"/>
              <a:t> </a:t>
            </a:r>
            <a:r>
              <a:rPr lang="en-US" b="1" dirty="0" err="1"/>
              <a:t>e.V.</a:t>
            </a:r>
            <a:r>
              <a:rPr lang="en-US" b="1" dirty="0"/>
              <a:t> is the second highest player by goals</a:t>
            </a:r>
            <a:r>
              <a:rPr lang="en-US" dirty="0"/>
              <a:t> and he played for 5 seasons straight, ie., 2014, 2015, 2016, 2017, and 2018</a:t>
            </a:r>
            <a:r>
              <a:rPr lang="en-US" b="1" dirty="0"/>
              <a:t>. And in a similar increasing trend, the third highest player by goals Borussia Dortmund played for 6 seasons, ie., 2012, 2015, 2016, 2017,  2018, and 2020.</a:t>
            </a:r>
            <a:endParaRPr lang="en-US" dirty="0"/>
          </a:p>
          <a:p>
            <a:pPr marL="0" indent="0">
              <a:buNone/>
            </a:pPr>
            <a:r>
              <a:rPr lang="en-US" b="1" dirty="0"/>
              <a:t>But after that the trend was broken as the pattern of increasing seasons was not found.</a:t>
            </a:r>
          </a:p>
        </p:txBody>
      </p:sp>
      <p:sp>
        <p:nvSpPr>
          <p:cNvPr id="3" name="Content Placeholder 2">
            <a:extLst>
              <a:ext uri="{FF2B5EF4-FFF2-40B4-BE49-F238E27FC236}">
                <a16:creationId xmlns:a16="http://schemas.microsoft.com/office/drawing/2014/main" id="{57DDFFBA-0804-9899-299E-AC16CE2E1804}"/>
              </a:ext>
            </a:extLst>
          </p:cNvPr>
          <p:cNvSpPr txBox="1">
            <a:spLocks/>
          </p:cNvSpPr>
          <p:nvPr/>
        </p:nvSpPr>
        <p:spPr>
          <a:xfrm>
            <a:off x="-1" y="3349690"/>
            <a:ext cx="7800393" cy="387220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Objective 2: Analyze the role of player agents in contract negotiations.</a:t>
            </a:r>
          </a:p>
          <a:p>
            <a:pPr marL="0" indent="0">
              <a:buFont typeface="Arial" panose="020B0604020202020204" pitchFamily="34" charset="0"/>
              <a:buNone/>
            </a:pPr>
            <a:r>
              <a:rPr lang="en-US" dirty="0"/>
              <a:t>Question 40: How do players' market values change after signing with top agents?</a:t>
            </a:r>
          </a:p>
          <a:p>
            <a:pPr marL="0" indent="0">
              <a:buNone/>
            </a:pPr>
            <a:r>
              <a:rPr lang="en-US" b="1" dirty="0"/>
              <a:t>John Anthony Brooks</a:t>
            </a:r>
            <a:r>
              <a:rPr lang="en-US" dirty="0"/>
              <a:t> has </a:t>
            </a:r>
            <a:r>
              <a:rPr lang="en-US" b="1" dirty="0"/>
              <a:t>the highest market change of about $2314M and is signed up with ROGON </a:t>
            </a:r>
            <a:r>
              <a:rPr lang="en-US" b="1" dirty="0" err="1"/>
              <a:t>agency.</a:t>
            </a:r>
            <a:r>
              <a:rPr lang="en-US" dirty="0" err="1"/>
              <a:t>Brad</a:t>
            </a:r>
            <a:r>
              <a:rPr lang="en-US" dirty="0"/>
              <a:t> Guzan has the second highest market change of about $740M and is signed up with YMU group. </a:t>
            </a:r>
            <a:br>
              <a:rPr lang="en-US" dirty="0"/>
            </a:br>
            <a:r>
              <a:rPr lang="en-US" dirty="0"/>
              <a:t>DeAndre Yedlin has the third highest market change of about $648M and is signed up with Mega sports agency. </a:t>
            </a:r>
            <a:br>
              <a:rPr lang="en-US" dirty="0"/>
            </a:br>
            <a:br>
              <a:rPr lang="en-US" dirty="0"/>
            </a:br>
            <a:r>
              <a:rPr lang="en-US" dirty="0"/>
              <a:t>Hence, the Agency of the players seem to be directly affecting the market change of the players. From this the inference can be made that, ROGON is a highly sought-after agency and has the capability of creating another player with the same market change as John Anthony Brooks. But still, the player’s performance and various other external factors can influence the market change values.</a:t>
            </a:r>
            <a:br>
              <a:rPr lang="en-US" dirty="0"/>
            </a:br>
            <a:endParaRPr lang="en-US" dirty="0"/>
          </a:p>
        </p:txBody>
      </p:sp>
      <p:pic>
        <p:nvPicPr>
          <p:cNvPr id="5" name="Picture 4">
            <a:extLst>
              <a:ext uri="{FF2B5EF4-FFF2-40B4-BE49-F238E27FC236}">
                <a16:creationId xmlns:a16="http://schemas.microsoft.com/office/drawing/2014/main" id="{7E3B62F6-BA6D-A29F-B71A-C9C05A3481FB}"/>
              </a:ext>
            </a:extLst>
          </p:cNvPr>
          <p:cNvPicPr>
            <a:picLocks noChangeAspect="1"/>
          </p:cNvPicPr>
          <p:nvPr/>
        </p:nvPicPr>
        <p:blipFill>
          <a:blip r:embed="rId2"/>
          <a:stretch>
            <a:fillRect/>
          </a:stretch>
        </p:blipFill>
        <p:spPr>
          <a:xfrm>
            <a:off x="7800392" y="18661"/>
            <a:ext cx="4391608" cy="3172408"/>
          </a:xfrm>
          <a:prstGeom prst="rect">
            <a:avLst/>
          </a:prstGeom>
        </p:spPr>
      </p:pic>
      <p:pic>
        <p:nvPicPr>
          <p:cNvPr id="7" name="Picture 6">
            <a:extLst>
              <a:ext uri="{FF2B5EF4-FFF2-40B4-BE49-F238E27FC236}">
                <a16:creationId xmlns:a16="http://schemas.microsoft.com/office/drawing/2014/main" id="{EDB1D691-77F5-B3C4-905A-02A490CD4F65}"/>
              </a:ext>
            </a:extLst>
          </p:cNvPr>
          <p:cNvPicPr>
            <a:picLocks noChangeAspect="1"/>
          </p:cNvPicPr>
          <p:nvPr/>
        </p:nvPicPr>
        <p:blipFill>
          <a:blip r:embed="rId3"/>
          <a:stretch>
            <a:fillRect/>
          </a:stretch>
        </p:blipFill>
        <p:spPr>
          <a:xfrm>
            <a:off x="7800390" y="3228389"/>
            <a:ext cx="4391609" cy="3573629"/>
          </a:xfrm>
          <a:prstGeom prst="rect">
            <a:avLst/>
          </a:prstGeom>
        </p:spPr>
      </p:pic>
    </p:spTree>
    <p:extLst>
      <p:ext uri="{BB962C8B-B14F-4D97-AF65-F5344CB8AC3E}">
        <p14:creationId xmlns:p14="http://schemas.microsoft.com/office/powerpoint/2010/main" val="19064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BD0F-1B76-93B1-F90E-A47E4D1E5783}"/>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2700" u="sng" kern="1200">
                <a:solidFill>
                  <a:schemeClr val="tx1"/>
                </a:solidFill>
                <a:latin typeface="+mj-lt"/>
                <a:ea typeface="+mj-ea"/>
                <a:cs typeface="+mj-cs"/>
              </a:rPr>
              <a:t>Application of Data Analysis Techniques Illustrated with a Contextual Diagram</a:t>
            </a:r>
          </a:p>
        </p:txBody>
      </p:sp>
      <p:sp>
        <p:nvSpPr>
          <p:cNvPr id="3" name="TextBox 2">
            <a:extLst>
              <a:ext uri="{FF2B5EF4-FFF2-40B4-BE49-F238E27FC236}">
                <a16:creationId xmlns:a16="http://schemas.microsoft.com/office/drawing/2014/main" id="{9D3D0E7E-291B-B937-979A-5ECBC28BBD99}"/>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u="sng" dirty="0"/>
              <a:t>Python:</a:t>
            </a:r>
          </a:p>
        </p:txBody>
      </p:sp>
      <p:pic>
        <p:nvPicPr>
          <p:cNvPr id="5" name="Picture 4" descr="A diagram of a data flow&#10;&#10;Description automatically generated">
            <a:extLst>
              <a:ext uri="{FF2B5EF4-FFF2-40B4-BE49-F238E27FC236}">
                <a16:creationId xmlns:a16="http://schemas.microsoft.com/office/drawing/2014/main" id="{D18A7904-D672-548C-1F71-6E0CFCD7A316}"/>
              </a:ext>
            </a:extLst>
          </p:cNvPr>
          <p:cNvPicPr>
            <a:picLocks noChangeAspect="1"/>
          </p:cNvPicPr>
          <p:nvPr/>
        </p:nvPicPr>
        <p:blipFill>
          <a:blip r:embed="rId2"/>
          <a:stretch>
            <a:fillRect/>
          </a:stretch>
        </p:blipFill>
        <p:spPr>
          <a:xfrm>
            <a:off x="4987672" y="1117517"/>
            <a:ext cx="6389346" cy="4632276"/>
          </a:xfrm>
          <a:prstGeom prst="rect">
            <a:avLst/>
          </a:prstGeom>
        </p:spPr>
      </p:pic>
      <p:grpSp>
        <p:nvGrpSpPr>
          <p:cNvPr id="2064" name="Group 206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61" name="Rectangle 206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87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BD0F-1B76-93B1-F90E-A47E4D1E5783}"/>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2700" u="sng" kern="1200">
                <a:solidFill>
                  <a:schemeClr val="tx1"/>
                </a:solidFill>
                <a:latin typeface="+mj-lt"/>
                <a:ea typeface="+mj-ea"/>
                <a:cs typeface="+mj-cs"/>
              </a:rPr>
              <a:t>Application of Data Analysis Techniques Illustrated with a Contextual Diagram</a:t>
            </a:r>
          </a:p>
        </p:txBody>
      </p:sp>
      <p:sp>
        <p:nvSpPr>
          <p:cNvPr id="3" name="TextBox 2">
            <a:extLst>
              <a:ext uri="{FF2B5EF4-FFF2-40B4-BE49-F238E27FC236}">
                <a16:creationId xmlns:a16="http://schemas.microsoft.com/office/drawing/2014/main" id="{9D3D0E7E-291B-B937-979A-5ECBC28BBD99}"/>
              </a:ext>
            </a:extLst>
          </p:cNvPr>
          <p:cNvSpPr txBox="1"/>
          <p:nvPr/>
        </p:nvSpPr>
        <p:spPr>
          <a:xfrm>
            <a:off x="876693" y="2533476"/>
            <a:ext cx="3455821" cy="41292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u="sng" dirty="0"/>
              <a:t>TABLEAU:</a:t>
            </a:r>
          </a:p>
        </p:txBody>
      </p:sp>
      <p:grpSp>
        <p:nvGrpSpPr>
          <p:cNvPr id="2064" name="Group 206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61" name="Rectangle 206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F28AEDD-F8C9-45DB-E8E7-B3A1FE38AAAA}"/>
              </a:ext>
            </a:extLst>
          </p:cNvPr>
          <p:cNvPicPr>
            <a:picLocks noChangeAspect="1"/>
          </p:cNvPicPr>
          <p:nvPr/>
        </p:nvPicPr>
        <p:blipFill rotWithShape="1">
          <a:blip r:embed="rId2"/>
          <a:srcRect l="36106" t="3990" r="26292" b="4484"/>
          <a:stretch/>
        </p:blipFill>
        <p:spPr>
          <a:xfrm>
            <a:off x="4332514" y="491067"/>
            <a:ext cx="2252199" cy="5875866"/>
          </a:xfrm>
          <a:prstGeom prst="rect">
            <a:avLst/>
          </a:prstGeom>
        </p:spPr>
      </p:pic>
      <p:sp>
        <p:nvSpPr>
          <p:cNvPr id="6" name="TextBox 5">
            <a:extLst>
              <a:ext uri="{FF2B5EF4-FFF2-40B4-BE49-F238E27FC236}">
                <a16:creationId xmlns:a16="http://schemas.microsoft.com/office/drawing/2014/main" id="{DA05B958-DD58-E400-543E-501CCB0CD305}"/>
              </a:ext>
            </a:extLst>
          </p:cNvPr>
          <p:cNvSpPr txBox="1"/>
          <p:nvPr/>
        </p:nvSpPr>
        <p:spPr>
          <a:xfrm>
            <a:off x="6584713" y="534929"/>
            <a:ext cx="3455821" cy="41292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u="sng" dirty="0"/>
              <a:t>SQL:</a:t>
            </a:r>
          </a:p>
        </p:txBody>
      </p:sp>
      <p:pic>
        <p:nvPicPr>
          <p:cNvPr id="5122" name="Picture 2" descr="Flowchart for Form SQL query module | Download Scientific Diagram">
            <a:extLst>
              <a:ext uri="{FF2B5EF4-FFF2-40B4-BE49-F238E27FC236}">
                <a16:creationId xmlns:a16="http://schemas.microsoft.com/office/drawing/2014/main" id="{2AF9B9CF-6984-0CBD-0898-2C958606BD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65" r="8937" b="1890"/>
          <a:stretch/>
        </p:blipFill>
        <p:spPr bwMode="auto">
          <a:xfrm>
            <a:off x="6634580" y="1281345"/>
            <a:ext cx="5035328" cy="333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72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BD0F-1B76-93B1-F90E-A47E4D1E5783}"/>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2700" u="sng" kern="1200">
                <a:solidFill>
                  <a:schemeClr val="tx1"/>
                </a:solidFill>
                <a:latin typeface="+mj-lt"/>
                <a:ea typeface="+mj-ea"/>
                <a:cs typeface="+mj-cs"/>
              </a:rPr>
              <a:t>Application of Data Analysis Techniques Illustrated with a Contextual Diagram</a:t>
            </a:r>
          </a:p>
        </p:txBody>
      </p:sp>
      <p:sp>
        <p:nvSpPr>
          <p:cNvPr id="3" name="TextBox 2">
            <a:extLst>
              <a:ext uri="{FF2B5EF4-FFF2-40B4-BE49-F238E27FC236}">
                <a16:creationId xmlns:a16="http://schemas.microsoft.com/office/drawing/2014/main" id="{9D3D0E7E-291B-B937-979A-5ECBC28BBD99}"/>
              </a:ext>
            </a:extLst>
          </p:cNvPr>
          <p:cNvSpPr txBox="1"/>
          <p:nvPr/>
        </p:nvSpPr>
        <p:spPr>
          <a:xfrm>
            <a:off x="876693" y="2533476"/>
            <a:ext cx="3455821" cy="56532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u="sng" dirty="0"/>
              <a:t>EDA:</a:t>
            </a:r>
          </a:p>
        </p:txBody>
      </p:sp>
      <p:pic>
        <p:nvPicPr>
          <p:cNvPr id="3074" name="Picture 2" descr="Exploratory Data Analysis: Overview, techniques, tools and applications">
            <a:extLst>
              <a:ext uri="{FF2B5EF4-FFF2-40B4-BE49-F238E27FC236}">
                <a16:creationId xmlns:a16="http://schemas.microsoft.com/office/drawing/2014/main" id="{B35266CC-4A02-0597-30EC-A3898594D1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67"/>
          <a:stretch/>
        </p:blipFill>
        <p:spPr bwMode="auto">
          <a:xfrm>
            <a:off x="5264627" y="514446"/>
            <a:ext cx="5582429" cy="2770622"/>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080" name="Rectangle 307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62AE8EC1-80B9-9335-2F91-41D0B34698E4}"/>
              </a:ext>
            </a:extLst>
          </p:cNvPr>
          <p:cNvSpPr txBox="1"/>
          <p:nvPr/>
        </p:nvSpPr>
        <p:spPr>
          <a:xfrm>
            <a:off x="876692" y="4159076"/>
            <a:ext cx="3455821" cy="56532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u="sng" dirty="0"/>
              <a:t>EXCEL:</a:t>
            </a:r>
          </a:p>
        </p:txBody>
      </p:sp>
      <p:pic>
        <p:nvPicPr>
          <p:cNvPr id="3076" name="Picture 4" descr="Microsoft Excel for Data Analysis - Analytics Vidhya">
            <a:extLst>
              <a:ext uri="{FF2B5EF4-FFF2-40B4-BE49-F238E27FC236}">
                <a16:creationId xmlns:a16="http://schemas.microsoft.com/office/drawing/2014/main" id="{F550A69C-CDDD-C798-5125-08084ECE0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626" y="3285068"/>
            <a:ext cx="5542530" cy="274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61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BD0F-1B76-93B1-F90E-A47E4D1E5783}"/>
              </a:ext>
            </a:extLst>
          </p:cNvPr>
          <p:cNvSpPr>
            <a:spLocks noGrp="1"/>
          </p:cNvSpPr>
          <p:nvPr>
            <p:ph type="title"/>
          </p:nvPr>
        </p:nvSpPr>
        <p:spPr>
          <a:xfrm>
            <a:off x="838200" y="1950376"/>
            <a:ext cx="10515600" cy="2957248"/>
          </a:xfrm>
        </p:spPr>
        <p:txBody>
          <a:bodyPr>
            <a:noAutofit/>
          </a:bodyPr>
          <a:lstStyle/>
          <a:p>
            <a:pPr algn="ctr"/>
            <a:r>
              <a:rPr lang="en-US" sz="6600" u="sng" dirty="0"/>
              <a:t>Sprint 1: Generating Business Objectives</a:t>
            </a:r>
            <a:endParaRPr lang="en-IN" sz="6600" u="sng" dirty="0"/>
          </a:p>
        </p:txBody>
      </p:sp>
    </p:spTree>
    <p:extLst>
      <p:ext uri="{BB962C8B-B14F-4D97-AF65-F5344CB8AC3E}">
        <p14:creationId xmlns:p14="http://schemas.microsoft.com/office/powerpoint/2010/main" val="20500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BD0F-1B76-93B1-F90E-A47E4D1E5783}"/>
              </a:ext>
            </a:extLst>
          </p:cNvPr>
          <p:cNvSpPr>
            <a:spLocks noGrp="1"/>
          </p:cNvSpPr>
          <p:nvPr>
            <p:ph type="title"/>
          </p:nvPr>
        </p:nvSpPr>
        <p:spPr>
          <a:xfrm>
            <a:off x="838200" y="341709"/>
            <a:ext cx="10515600" cy="454157"/>
          </a:xfrm>
        </p:spPr>
        <p:txBody>
          <a:bodyPr>
            <a:noAutofit/>
          </a:bodyPr>
          <a:lstStyle/>
          <a:p>
            <a:pPr algn="ctr"/>
            <a:r>
              <a:rPr lang="en-US" sz="6600" u="sng" dirty="0">
                <a:highlight>
                  <a:srgbClr val="FFFF00"/>
                </a:highlight>
              </a:rPr>
              <a:t>PYTHON</a:t>
            </a:r>
            <a:endParaRPr lang="en-IN" sz="6600" u="sng" dirty="0">
              <a:highlight>
                <a:srgbClr val="FFFF00"/>
              </a:highlight>
            </a:endParaRPr>
          </a:p>
        </p:txBody>
      </p:sp>
      <p:pic>
        <p:nvPicPr>
          <p:cNvPr id="6146" name="Picture 2">
            <a:extLst>
              <a:ext uri="{FF2B5EF4-FFF2-40B4-BE49-F238E27FC236}">
                <a16:creationId xmlns:a16="http://schemas.microsoft.com/office/drawing/2014/main" id="{3E0C2860-ABE1-6EF1-B422-88320326E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687" y="341709"/>
            <a:ext cx="3643313" cy="3238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B8C22B46-6B7F-D6BB-F36C-2EA46F0CC91D}"/>
              </a:ext>
            </a:extLst>
          </p:cNvPr>
          <p:cNvSpPr>
            <a:spLocks noGrp="1"/>
          </p:cNvSpPr>
          <p:nvPr>
            <p:ph idx="1"/>
          </p:nvPr>
        </p:nvSpPr>
        <p:spPr>
          <a:xfrm>
            <a:off x="237067" y="986366"/>
            <a:ext cx="8311619" cy="2857501"/>
          </a:xfrm>
        </p:spPr>
        <p:txBody>
          <a:bodyPr>
            <a:normAutofit fontScale="70000" lnSpcReduction="20000"/>
          </a:bodyPr>
          <a:lstStyle/>
          <a:p>
            <a:pPr marL="0" indent="0">
              <a:buNone/>
            </a:pPr>
            <a:r>
              <a:rPr lang="en-US" dirty="0">
                <a:highlight>
                  <a:srgbClr val="FFFF00"/>
                </a:highlight>
              </a:rPr>
              <a:t>1. Performance Analysis:</a:t>
            </a:r>
          </a:p>
          <a:p>
            <a:pPr marL="0" indent="0">
              <a:buNone/>
            </a:pPr>
            <a:r>
              <a:rPr lang="en-US" dirty="0"/>
              <a:t>Objective 1: Evaluate and analyze player performance based on various metrics such as goals, assists, yellow cards, red cards, and minutes played.</a:t>
            </a:r>
          </a:p>
          <a:p>
            <a:pPr marL="0" indent="0">
              <a:buNone/>
            </a:pPr>
            <a:r>
              <a:rPr lang="en-US" dirty="0"/>
              <a:t>Question 2: How do yellow and red cards correlate with player performance metrics?</a:t>
            </a:r>
          </a:p>
          <a:p>
            <a:pPr marL="0" indent="0">
              <a:buNone/>
            </a:pPr>
            <a:r>
              <a:rPr lang="en-US" dirty="0"/>
              <a:t>Inference: Yellow and red cards show a strong correlation within their own type but have a very low correlation with each other. Yellow cards are associated with higher goal-scoring, fewer assists, and more playing time, while red cards are linked to potentially lower goals, more assists, and less playing time.</a:t>
            </a:r>
          </a:p>
        </p:txBody>
      </p:sp>
      <p:pic>
        <p:nvPicPr>
          <p:cNvPr id="7170" name="Picture 2">
            <a:extLst>
              <a:ext uri="{FF2B5EF4-FFF2-40B4-BE49-F238E27FC236}">
                <a16:creationId xmlns:a16="http://schemas.microsoft.com/office/drawing/2014/main" id="{6DC8C540-FDD9-9050-38A9-3278A6A7E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4825" y="3823758"/>
            <a:ext cx="4067175" cy="30342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0D1C8BB-E49A-4ADC-9FFD-B54A7064D9ED}"/>
              </a:ext>
            </a:extLst>
          </p:cNvPr>
          <p:cNvSpPr txBox="1">
            <a:spLocks/>
          </p:cNvSpPr>
          <p:nvPr/>
        </p:nvSpPr>
        <p:spPr>
          <a:xfrm>
            <a:off x="237067" y="3887065"/>
            <a:ext cx="7887758" cy="279419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Objective 2: Assess team performance in terms of home and away goals, club positions, and manager influence.</a:t>
            </a:r>
          </a:p>
          <a:p>
            <a:pPr marL="0" indent="0">
              <a:buFont typeface="Arial" panose="020B0604020202020204" pitchFamily="34" charset="0"/>
              <a:buNone/>
            </a:pPr>
            <a:r>
              <a:rPr lang="en-US" dirty="0"/>
              <a:t>Question 4: Is there a significant impact of club manager changes on team performance?</a:t>
            </a:r>
          </a:p>
          <a:p>
            <a:pPr marL="0" indent="0">
              <a:buFont typeface="Arial" panose="020B0604020202020204" pitchFamily="34" charset="0"/>
              <a:buNone/>
            </a:pPr>
            <a:r>
              <a:rPr lang="en-US" dirty="0"/>
              <a:t>Inference: Higher Home Goals with Manager Change, Potential Increase in Home Advantage, Rejuvenated Team Performance</a:t>
            </a:r>
          </a:p>
          <a:p>
            <a:pPr marL="0" indent="0">
              <a:buFont typeface="Arial" panose="020B0604020202020204" pitchFamily="34" charset="0"/>
              <a:buNone/>
            </a:pPr>
            <a:r>
              <a:rPr lang="en-US" dirty="0"/>
              <a:t>Summary: A higher number of home goals compared to away goals after a manager change suggests that the change in management has positively influenced the team's performance, particularly in terms of scoring goals in home matches. However, it's essential to conduct a comprehensive analysis considering other factors to validate this observation fully.</a:t>
            </a:r>
          </a:p>
        </p:txBody>
      </p:sp>
    </p:spTree>
    <p:extLst>
      <p:ext uri="{BB962C8B-B14F-4D97-AF65-F5344CB8AC3E}">
        <p14:creationId xmlns:p14="http://schemas.microsoft.com/office/powerpoint/2010/main" val="102713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7CDEA31A-1FE4-B323-FD70-604659855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253" y="0"/>
            <a:ext cx="4946747"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CABACF6-F387-CDEA-3A71-D5A6399DE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400" y="3429000"/>
            <a:ext cx="4292600"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B962DB0-E6D5-5B9F-8EDA-96EC6FD7EA22}"/>
              </a:ext>
            </a:extLst>
          </p:cNvPr>
          <p:cNvSpPr>
            <a:spLocks noGrp="1"/>
          </p:cNvSpPr>
          <p:nvPr>
            <p:ph idx="1"/>
          </p:nvPr>
        </p:nvSpPr>
        <p:spPr>
          <a:xfrm>
            <a:off x="0" y="52755"/>
            <a:ext cx="7508631" cy="3429000"/>
          </a:xfrm>
        </p:spPr>
        <p:txBody>
          <a:bodyPr>
            <a:normAutofit fontScale="55000" lnSpcReduction="20000"/>
          </a:bodyPr>
          <a:lstStyle/>
          <a:p>
            <a:pPr marL="0" indent="0">
              <a:buNone/>
            </a:pPr>
            <a:r>
              <a:rPr lang="en-US" dirty="0">
                <a:highlight>
                  <a:srgbClr val="FFFF00"/>
                </a:highlight>
              </a:rPr>
              <a:t>2. Player Profile and Market Value:</a:t>
            </a:r>
          </a:p>
          <a:p>
            <a:pPr marL="0" indent="0">
              <a:buNone/>
            </a:pPr>
            <a:r>
              <a:rPr lang="en-US" dirty="0"/>
              <a:t>Objective 2: Profile players based on their demographics and playing positions.</a:t>
            </a:r>
          </a:p>
          <a:p>
            <a:pPr marL="0" indent="0">
              <a:buNone/>
            </a:pPr>
            <a:r>
              <a:rPr lang="en-US" dirty="0"/>
              <a:t>Question 8: What are the common career trajectories for players in different positions?</a:t>
            </a:r>
          </a:p>
          <a:p>
            <a:pPr marL="0" indent="0">
              <a:buNone/>
            </a:pPr>
            <a:r>
              <a:rPr lang="en-US" dirty="0"/>
              <a:t>Inference:</a:t>
            </a:r>
          </a:p>
          <a:p>
            <a:pPr marL="0" indent="0">
              <a:buNone/>
            </a:pPr>
            <a:r>
              <a:rPr lang="en-US" dirty="0"/>
              <a:t>- There is a weak positive correlation between a player's market value and the number of goals and assists they achieve. This suggests that players who score more goals and provide more assists tend to have slightly higher market values, although the correlation is not very strong.</a:t>
            </a:r>
          </a:p>
          <a:p>
            <a:pPr marL="0" indent="0">
              <a:buNone/>
            </a:pPr>
            <a:r>
              <a:rPr lang="en-US" dirty="0"/>
              <a:t>- On the other hand, there is a negative correlation between a player's market value and the minutes they play. Players who play more minutes tend to have lower market values. This could be because they are more prone to injuries or because they are not as impactful as players who make a greater impact in fewer minutes.</a:t>
            </a:r>
          </a:p>
          <a:p>
            <a:pPr marL="0" indent="0">
              <a:buNone/>
            </a:pPr>
            <a:r>
              <a:rPr lang="en-US" dirty="0"/>
              <a:t>- Age, height, weight, yellow cards, and red cards show little to no correlation with a player's market value.</a:t>
            </a:r>
          </a:p>
        </p:txBody>
      </p:sp>
      <p:sp>
        <p:nvSpPr>
          <p:cNvPr id="8" name="Content Placeholder 2">
            <a:extLst>
              <a:ext uri="{FF2B5EF4-FFF2-40B4-BE49-F238E27FC236}">
                <a16:creationId xmlns:a16="http://schemas.microsoft.com/office/drawing/2014/main" id="{D30E38F3-105F-FF05-38FB-C81AB5085C3D}"/>
              </a:ext>
            </a:extLst>
          </p:cNvPr>
          <p:cNvSpPr txBox="1">
            <a:spLocks/>
          </p:cNvSpPr>
          <p:nvPr/>
        </p:nvSpPr>
        <p:spPr>
          <a:xfrm>
            <a:off x="0" y="3692765"/>
            <a:ext cx="7899399" cy="29717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3. Team Comparison:</a:t>
            </a:r>
          </a:p>
          <a:p>
            <a:pPr marL="0" indent="0">
              <a:buFont typeface="Arial" panose="020B0604020202020204" pitchFamily="34" charset="0"/>
              <a:buNone/>
            </a:pPr>
            <a:r>
              <a:rPr lang="en-US" dirty="0"/>
              <a:t>Objective 2: Identify the factors contributing to a team's success.</a:t>
            </a:r>
          </a:p>
          <a:p>
            <a:pPr marL="0" indent="0">
              <a:buFont typeface="Arial" panose="020B0604020202020204" pitchFamily="34" charset="0"/>
              <a:buNone/>
            </a:pPr>
            <a:r>
              <a:rPr lang="en-US" dirty="0"/>
              <a:t>Question 12: How do different team formations affect match outcomes?</a:t>
            </a:r>
          </a:p>
          <a:p>
            <a:pPr marL="0" indent="0">
              <a:buFont typeface="Arial" panose="020B0604020202020204" pitchFamily="34" charset="0"/>
              <a:buNone/>
            </a:pPr>
            <a:r>
              <a:rPr lang="en-US" dirty="0"/>
              <a:t>Inference:</a:t>
            </a:r>
            <a:br>
              <a:rPr lang="en-US" dirty="0"/>
            </a:br>
            <a:r>
              <a:rPr lang="en-US" dirty="0"/>
              <a:t>The bar graph shows that different team formations lead to varying average goals by the home team, ranging from 3.0 to 5.0. It suggests that team formations significantly influence match outcomes, with more attacking formations scoring higher. This highlights the importance of offensive strategies in a team's success and the need to optimize formations based on strengths and opposition.</a:t>
            </a:r>
          </a:p>
        </p:txBody>
      </p:sp>
    </p:spTree>
    <p:extLst>
      <p:ext uri="{BB962C8B-B14F-4D97-AF65-F5344CB8AC3E}">
        <p14:creationId xmlns:p14="http://schemas.microsoft.com/office/powerpoint/2010/main" val="332324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9C569AA-2232-273D-432A-BD6618FDB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703" y="0"/>
            <a:ext cx="4772297" cy="31223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6E37C14-B33F-6416-CD61-D57854A0F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702" y="3429000"/>
            <a:ext cx="477229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D46D4AB6-7552-0E6D-9FE9-A1FDFF8B406C}"/>
              </a:ext>
            </a:extLst>
          </p:cNvPr>
          <p:cNvSpPr>
            <a:spLocks noGrp="1"/>
          </p:cNvSpPr>
          <p:nvPr>
            <p:ph idx="1"/>
          </p:nvPr>
        </p:nvSpPr>
        <p:spPr>
          <a:xfrm>
            <a:off x="1" y="63500"/>
            <a:ext cx="7419701" cy="3122331"/>
          </a:xfrm>
        </p:spPr>
        <p:txBody>
          <a:bodyPr>
            <a:normAutofit fontScale="62500" lnSpcReduction="20000"/>
          </a:bodyPr>
          <a:lstStyle/>
          <a:p>
            <a:pPr marL="0" indent="0">
              <a:buNone/>
            </a:pPr>
            <a:r>
              <a:rPr lang="en-US" dirty="0">
                <a:highlight>
                  <a:srgbClr val="FFFF00"/>
                </a:highlight>
              </a:rPr>
              <a:t>4. Attendance and Stadium Analysis:</a:t>
            </a:r>
          </a:p>
          <a:p>
            <a:pPr marL="0" indent="0">
              <a:buNone/>
            </a:pPr>
            <a:r>
              <a:rPr lang="en-US" dirty="0"/>
              <a:t>Objective 1: Examine the factors affecting match attendance.</a:t>
            </a:r>
          </a:p>
          <a:p>
            <a:pPr marL="0" indent="0">
              <a:buNone/>
            </a:pPr>
            <a:r>
              <a:rPr lang="en-US" dirty="0"/>
              <a:t>Question 14: What is the relationship between team performance and stadium attendance?</a:t>
            </a:r>
          </a:p>
          <a:p>
            <a:pPr marL="0" indent="0">
              <a:buNone/>
            </a:pPr>
            <a:r>
              <a:rPr lang="en-US" u="sng" dirty="0"/>
              <a:t>Inference: </a:t>
            </a:r>
            <a:r>
              <a:rPr lang="en-US" dirty="0"/>
              <a:t>1. Positive Correlation Between Goals and Attendance,  2. Impact of Team Performance on Attendance, 3. Fan Engagement and Retention, 4. Entertainment Value, 5. Strategic Focus for Clubs</a:t>
            </a:r>
          </a:p>
          <a:p>
            <a:pPr marL="0" indent="0">
              <a:buNone/>
            </a:pPr>
            <a:br>
              <a:rPr lang="en-US" dirty="0"/>
            </a:br>
            <a:r>
              <a:rPr lang="en-US" u="sng" dirty="0"/>
              <a:t>Summary</a:t>
            </a:r>
            <a:r>
              <a:rPr lang="en-US" b="1" u="sng" dirty="0"/>
              <a:t>: </a:t>
            </a:r>
            <a:r>
              <a:rPr lang="en-US" b="1" dirty="0"/>
              <a:t>The graph shows that there is a strong association between team performance, particularly in terms of goals scored by the home team, and higher stadium attendance</a:t>
            </a:r>
            <a:r>
              <a:rPr lang="en-US" dirty="0"/>
              <a:t>. This underscores the importance of on-field success in attracting and maintaining a robust fan base.</a:t>
            </a:r>
          </a:p>
        </p:txBody>
      </p:sp>
      <p:sp>
        <p:nvSpPr>
          <p:cNvPr id="5" name="Content Placeholder 2">
            <a:extLst>
              <a:ext uri="{FF2B5EF4-FFF2-40B4-BE49-F238E27FC236}">
                <a16:creationId xmlns:a16="http://schemas.microsoft.com/office/drawing/2014/main" id="{9D8D1365-9099-0ABB-15C9-1E82A600036D}"/>
              </a:ext>
            </a:extLst>
          </p:cNvPr>
          <p:cNvSpPr txBox="1">
            <a:spLocks/>
          </p:cNvSpPr>
          <p:nvPr/>
        </p:nvSpPr>
        <p:spPr>
          <a:xfrm>
            <a:off x="0" y="3223931"/>
            <a:ext cx="7339476" cy="362642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00"/>
                </a:highlight>
              </a:rPr>
              <a:t>5. Referee Analysis:</a:t>
            </a:r>
          </a:p>
          <a:p>
            <a:pPr marL="0" indent="0">
              <a:buFont typeface="Arial" panose="020B0604020202020204" pitchFamily="34" charset="0"/>
              <a:buNone/>
            </a:pPr>
            <a:r>
              <a:rPr lang="en-US" dirty="0"/>
              <a:t>Objective 1: Evaluate the impact of referees on match outcomes.</a:t>
            </a:r>
          </a:p>
          <a:p>
            <a:pPr marL="0" indent="0">
              <a:buFont typeface="Arial" panose="020B0604020202020204" pitchFamily="34" charset="0"/>
              <a:buNone/>
            </a:pPr>
            <a:r>
              <a:rPr lang="en-US" dirty="0"/>
              <a:t>Question 18: Is there any noticeable bias in refereeing decisions affecting home vs. away teams?</a:t>
            </a:r>
            <a:br>
              <a:rPr lang="en-US" dirty="0"/>
            </a:br>
            <a:endParaRPr lang="en-US" dirty="0"/>
          </a:p>
          <a:p>
            <a:pPr marL="0" indent="0">
              <a:buFont typeface="Arial" panose="020B0604020202020204" pitchFamily="34" charset="0"/>
              <a:buNone/>
            </a:pPr>
            <a:r>
              <a:rPr lang="en-US" dirty="0"/>
              <a:t>Inference: 1. Bias Towards Home Teams, 2. Greater Magnitude of Home Bias, 3. Variation in Referee Performance, 4. Potential Influence on Match </a:t>
            </a:r>
          </a:p>
          <a:p>
            <a:pPr marL="0" indent="0">
              <a:buFont typeface="Arial" panose="020B0604020202020204" pitchFamily="34" charset="0"/>
              <a:buNone/>
            </a:pPr>
            <a:br>
              <a:rPr lang="en-US" dirty="0"/>
            </a:br>
            <a:r>
              <a:rPr lang="en-US" dirty="0"/>
              <a:t>Summary: The graph suggests a noticeable bias in refereeing decisions that favor home teams over away teams, with a greater magnitude of positive bias. This bias can significantly impact match outcomes, highlighting the importance of addressing potential referee biases to ensure fair competition.</a:t>
            </a:r>
          </a:p>
        </p:txBody>
      </p:sp>
    </p:spTree>
    <p:extLst>
      <p:ext uri="{BB962C8B-B14F-4D97-AF65-F5344CB8AC3E}">
        <p14:creationId xmlns:p14="http://schemas.microsoft.com/office/powerpoint/2010/main" val="2529235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2604</TotalTime>
  <Words>5635</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Helvetica Neue</vt:lpstr>
      <vt:lpstr>Office Theme</vt:lpstr>
      <vt:lpstr>Data Science Capstone Project - Unleashing Insights from Football Data Using Multiple Tools (3 Sprints)</vt:lpstr>
      <vt:lpstr>Overview of the data treatment process using a contextual diagram</vt:lpstr>
      <vt:lpstr>Application of Data Analysis Techniques Illustrated with a Contextual Diagram</vt:lpstr>
      <vt:lpstr>Application of Data Analysis Techniques Illustrated with a Contextual Diagram</vt:lpstr>
      <vt:lpstr>Application of Data Analysis Techniques Illustrated with a Contextual Diagram</vt:lpstr>
      <vt:lpstr>Sprint 1: Generating Business Objectives</vt:lpstr>
      <vt:lpstr>PYTHON</vt:lpstr>
      <vt:lpstr>PowerPoint Presentation</vt:lpstr>
      <vt:lpstr>PowerPoint Presentation</vt:lpstr>
      <vt:lpstr>PowerPoint Presentation</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nandikha t</dc:creator>
  <cp:lastModifiedBy>nandikha t</cp:lastModifiedBy>
  <cp:revision>2</cp:revision>
  <dcterms:created xsi:type="dcterms:W3CDTF">2024-07-02T19:44:02Z</dcterms:created>
  <dcterms:modified xsi:type="dcterms:W3CDTF">2024-07-04T16:36:00Z</dcterms:modified>
</cp:coreProperties>
</file>