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1"/>
    <p:sldMasterId id="2147483657" r:id="rId2"/>
  </p:sldMasterIdLst>
  <p:notesMasterIdLst>
    <p:notesMasterId r:id="rId23"/>
  </p:notesMasterIdLst>
  <p:handoutMasterIdLst>
    <p:handoutMasterId r:id="rId24"/>
  </p:handoutMasterIdLst>
  <p:sldIdLst>
    <p:sldId id="413" r:id="rId3"/>
    <p:sldId id="415" r:id="rId4"/>
    <p:sldId id="416" r:id="rId5"/>
    <p:sldId id="417" r:id="rId6"/>
    <p:sldId id="432" r:id="rId7"/>
    <p:sldId id="433" r:id="rId8"/>
    <p:sldId id="434" r:id="rId9"/>
    <p:sldId id="431" r:id="rId10"/>
    <p:sldId id="414" r:id="rId11"/>
    <p:sldId id="428" r:id="rId12"/>
    <p:sldId id="427" r:id="rId13"/>
    <p:sldId id="435" r:id="rId14"/>
    <p:sldId id="429" r:id="rId15"/>
    <p:sldId id="426" r:id="rId16"/>
    <p:sldId id="418" r:id="rId17"/>
    <p:sldId id="419" r:id="rId18"/>
    <p:sldId id="420" r:id="rId19"/>
    <p:sldId id="424" r:id="rId20"/>
    <p:sldId id="421" r:id="rId21"/>
    <p:sldId id="305" r:id="rId22"/>
  </p:sldIdLst>
  <p:sldSz cx="9144000" cy="6858000" type="screen4x3"/>
  <p:notesSz cx="7010400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33E"/>
    <a:srgbClr val="537F9F"/>
    <a:srgbClr val="34ACDE"/>
    <a:srgbClr val="00BABA"/>
    <a:srgbClr val="F67B44"/>
    <a:srgbClr val="F3540D"/>
    <a:srgbClr val="586068"/>
    <a:srgbClr val="EFF0F1"/>
    <a:srgbClr val="FDB183"/>
    <a:srgbClr val="F9B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99762" autoAdjust="0"/>
  </p:normalViewPr>
  <p:slideViewPr>
    <p:cSldViewPr snapToGrid="0">
      <p:cViewPr varScale="1">
        <p:scale>
          <a:sx n="90" d="100"/>
          <a:sy n="90" d="100"/>
        </p:scale>
        <p:origin x="5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>
        <p:scale>
          <a:sx n="30" d="100"/>
          <a:sy n="30" d="100"/>
        </p:scale>
        <p:origin x="3032" y="34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78338" y="8946132"/>
            <a:ext cx="2249605" cy="26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4/19/2017 10:17:53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33639" y="8946132"/>
            <a:ext cx="2618354" cy="27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8362" y="8730781"/>
            <a:ext cx="39886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64219" y="8945813"/>
            <a:ext cx="494838" cy="180086"/>
            <a:chOff x="271463" y="2852738"/>
            <a:chExt cx="3190876" cy="1149350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78338" y="8946132"/>
            <a:ext cx="2249605" cy="26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4/19/2017 10:16:32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33639" y="8946132"/>
            <a:ext cx="2618354" cy="27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362" y="8730781"/>
            <a:ext cx="39886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64219" y="8945813"/>
            <a:ext cx="494838" cy="180086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323529" y="2817333"/>
            <a:ext cx="4676812" cy="112941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500" b="0" cap="all" spc="-45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175022" indent="0">
              <a:buFontTx/>
              <a:buNone/>
              <a:defRPr/>
            </a:lvl2pPr>
            <a:lvl3pPr marL="301229" indent="0">
              <a:buFontTx/>
              <a:buNone/>
              <a:defRPr/>
            </a:lvl3pPr>
            <a:lvl4pPr marL="427434" indent="0">
              <a:buFontTx/>
              <a:buNone/>
              <a:defRPr/>
            </a:lvl4pPr>
            <a:lvl5pPr marL="55959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047929" y="2042632"/>
            <a:ext cx="3346771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1800" b="1" kern="1200" cap="all" spc="-45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323529" y="1052032"/>
            <a:ext cx="4676812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600" b="1" kern="1200" cap="all" spc="-45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33816" y="6298063"/>
            <a:ext cx="351437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75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807153" y="6036338"/>
            <a:ext cx="3993947" cy="512367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3" name="Group 52"/>
          <p:cNvGrpSpPr/>
          <p:nvPr userDrawn="1"/>
        </p:nvGrpSpPr>
        <p:grpSpPr>
          <a:xfrm>
            <a:off x="0" y="4155851"/>
            <a:ext cx="9141864" cy="1025135"/>
            <a:chOff x="0" y="4166252"/>
            <a:chExt cx="12192000" cy="1367166"/>
          </a:xfrm>
        </p:grpSpPr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56" name="Group 55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89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27" y="4649024"/>
            <a:ext cx="372599" cy="3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24643" y="1117600"/>
            <a:ext cx="8747266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80715"/>
            <a:ext cx="8747266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9151" y="1651000"/>
            <a:ext cx="7648574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67550" y="5836800"/>
            <a:ext cx="207645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001876" y="6108700"/>
            <a:ext cx="916714" cy="330200"/>
            <a:chOff x="271463" y="2852738"/>
            <a:chExt cx="3190876" cy="1149350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9151" y="1651000"/>
            <a:ext cx="7648574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67550" y="5836800"/>
            <a:ext cx="207645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001876" y="6108700"/>
            <a:ext cx="916714" cy="330200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9151" y="1651000"/>
            <a:ext cx="7648574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67550" y="5836800"/>
            <a:ext cx="207645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001876" y="6108700"/>
            <a:ext cx="916714" cy="330200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9151" y="1651000"/>
            <a:ext cx="7648574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67550" y="5836800"/>
            <a:ext cx="207645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001876" y="6108700"/>
            <a:ext cx="916714" cy="330200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9151" y="1651000"/>
            <a:ext cx="7648574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67550" y="5836800"/>
            <a:ext cx="207645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001876" y="6108700"/>
            <a:ext cx="916714" cy="330200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9151" y="1651000"/>
            <a:ext cx="7648574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67550" y="5836800"/>
            <a:ext cx="207645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001876" y="6108700"/>
            <a:ext cx="916714" cy="330200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323529" y="2817333"/>
            <a:ext cx="4676812" cy="11294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800" b="0" cap="all" spc="-45" baseline="0">
                <a:solidFill>
                  <a:schemeClr val="bg1"/>
                </a:solidFill>
                <a:latin typeface="+mj-lt"/>
              </a:defRPr>
            </a:lvl1pPr>
            <a:lvl2pPr marL="175022" indent="0">
              <a:buFontTx/>
              <a:buNone/>
              <a:defRPr/>
            </a:lvl2pPr>
            <a:lvl3pPr marL="301229" indent="0">
              <a:buFontTx/>
              <a:buNone/>
              <a:defRPr/>
            </a:lvl3pPr>
            <a:lvl4pPr marL="427434" indent="0">
              <a:buFontTx/>
              <a:buNone/>
              <a:defRPr/>
            </a:lvl4pPr>
            <a:lvl5pPr marL="55959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323529" y="1790700"/>
            <a:ext cx="4676812" cy="977900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600" b="1" kern="1200" cap="all" spc="-45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2768600" y="5903089"/>
            <a:ext cx="6375400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Slide Number Placeholder 1"/>
          <p:cNvSpPr txBox="1">
            <a:spLocks/>
          </p:cNvSpPr>
          <p:nvPr userDrawn="1"/>
        </p:nvSpPr>
        <p:spPr>
          <a:xfrm>
            <a:off x="250360" y="6279997"/>
            <a:ext cx="447335" cy="27781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975" b="0" smtClean="0">
                <a:solidFill>
                  <a:schemeClr val="bg1"/>
                </a:solidFill>
              </a:rPr>
              <a:pPr algn="l"/>
              <a:t>‹#›</a:t>
            </a:fld>
            <a:endParaRPr lang="en-US" sz="975" b="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 userDrawn="1"/>
        </p:nvSpPr>
        <p:spPr>
          <a:xfrm>
            <a:off x="722436" y="6298063"/>
            <a:ext cx="351437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75" b="0" i="0" cap="all" baseline="0" dirty="0">
                <a:solidFill>
                  <a:schemeClr val="bg1"/>
                </a:solidFill>
              </a:rPr>
              <a:t>PUBLIC 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807153" y="6036338"/>
            <a:ext cx="3993947" cy="512367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2829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80715"/>
            <a:ext cx="8747266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24643" y="1019917"/>
            <a:ext cx="8747266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80715"/>
            <a:ext cx="8747266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24642" y="1074189"/>
            <a:ext cx="4385458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4586451" y="1074189"/>
            <a:ext cx="4385458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80715"/>
            <a:ext cx="8747266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24642" y="1785389"/>
            <a:ext cx="4385458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4586451" y="1785389"/>
            <a:ext cx="4385458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225028" y="1117600"/>
            <a:ext cx="4361423" cy="660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00" b="1"/>
            </a:lvl1pPr>
            <a:lvl2pPr marL="175022" indent="0">
              <a:buFontTx/>
              <a:buNone/>
              <a:defRPr/>
            </a:lvl2pPr>
            <a:lvl3pPr marL="301229" indent="0">
              <a:buFontTx/>
              <a:buNone/>
              <a:defRPr/>
            </a:lvl3pPr>
            <a:lvl4pPr marL="427434" indent="0">
              <a:buFontTx/>
              <a:buNone/>
              <a:defRPr/>
            </a:lvl4pPr>
            <a:lvl5pPr marL="55959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610100" y="1117600"/>
            <a:ext cx="436181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200" b="1"/>
            </a:lvl1pPr>
            <a:lvl2pPr marL="175022" indent="0">
              <a:buFontTx/>
              <a:buNone/>
              <a:defRPr/>
            </a:lvl2pPr>
            <a:lvl3pPr marL="301229" indent="0">
              <a:buFontTx/>
              <a:buNone/>
              <a:defRPr/>
            </a:lvl3pPr>
            <a:lvl4pPr marL="427434" indent="0">
              <a:buFontTx/>
              <a:buNone/>
              <a:defRPr/>
            </a:lvl4pPr>
            <a:lvl5pPr marL="55959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4495802" y="276225"/>
            <a:ext cx="4476107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495801" y="1290089"/>
            <a:ext cx="4476107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519031" y="6303695"/>
            <a:ext cx="1369265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975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April 19, 2017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238625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238625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80715"/>
            <a:ext cx="8747266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80715"/>
            <a:ext cx="8747266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24643" y="1117600"/>
            <a:ext cx="8747266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5511" y="280713"/>
            <a:ext cx="8725789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24642" y="1019916"/>
            <a:ext cx="8735291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250360" y="6279997"/>
            <a:ext cx="447335" cy="27781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975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975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2436" y="6298063"/>
            <a:ext cx="351437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75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858539" y="6127037"/>
            <a:ext cx="935162" cy="336844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6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5pPr>
      <a:lvl6pPr marL="3429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6pPr>
      <a:lvl7pPr marL="6858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7pPr>
      <a:lvl8pPr marL="10287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8pPr>
      <a:lvl9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9pPr>
    </p:titleStyle>
    <p:bodyStyle>
      <a:lvl1pPr marL="175022" indent="-175022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200" b="0">
          <a:solidFill>
            <a:srgbClr val="000000"/>
          </a:solidFill>
          <a:latin typeface="+mn-lt"/>
          <a:ea typeface="+mn-ea"/>
          <a:cs typeface="+mn-cs"/>
        </a:defRPr>
      </a:lvl1pPr>
      <a:lvl2pPr marL="301229" indent="-126206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−"/>
        <a:defRPr sz="2000">
          <a:solidFill>
            <a:srgbClr val="000000"/>
          </a:solidFill>
          <a:latin typeface="+mn-lt"/>
        </a:defRPr>
      </a:lvl2pPr>
      <a:lvl3pPr marL="427435" indent="-126206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Wingdings" pitchFamily="2" charset="2"/>
        <a:buChar char="§"/>
        <a:defRPr sz="1800">
          <a:solidFill>
            <a:srgbClr val="000000"/>
          </a:solidFill>
          <a:latin typeface="+mn-lt"/>
        </a:defRPr>
      </a:lvl3pPr>
      <a:lvl4pPr marL="559594" indent="-132160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727472" indent="-167879" algn="l" rtl="0" fontAlgn="base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70000"/>
        <a:buFont typeface="Arial" pitchFamily="34" charset="0"/>
        <a:buChar char="−"/>
        <a:defRPr sz="1400">
          <a:solidFill>
            <a:srgbClr val="000000"/>
          </a:solidFill>
          <a:latin typeface="+mn-lt"/>
        </a:defRPr>
      </a:lvl5pPr>
      <a:lvl6pPr marL="16728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6pPr>
      <a:lvl7pPr marL="20157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7pPr>
      <a:lvl8pPr marL="23586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8pPr>
      <a:lvl9pPr marL="2701529" indent="-117872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451666" y="2148840"/>
            <a:ext cx="4240665" cy="276886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TextBox 50"/>
          <p:cNvSpPr txBox="1"/>
          <p:nvPr userDrawn="1"/>
        </p:nvSpPr>
        <p:spPr>
          <a:xfrm>
            <a:off x="750138" y="6412230"/>
            <a:ext cx="7746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NXP and the NXP logo are trademarks of NXP B.V. All other product or service names are the property of their respective owners. © 2016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Jongmin Lee &amp; Michael Stanley</a:t>
            </a:r>
            <a:br>
              <a:rPr lang="en-US" dirty="0"/>
            </a:br>
            <a:r>
              <a:rPr lang="en-US" dirty="0"/>
              <a:t>Anomaly Detection toolbox</a:t>
            </a:r>
            <a:br>
              <a:rPr lang="en-US" dirty="0"/>
            </a:br>
            <a:r>
              <a:rPr lang="en-US" dirty="0"/>
              <a:t>19 April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machine learning in real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3529" y="1052032"/>
            <a:ext cx="4942952" cy="1716568"/>
          </a:xfrm>
        </p:spPr>
        <p:txBody>
          <a:bodyPr/>
          <a:lstStyle/>
          <a:p>
            <a:r>
              <a:rPr lang="en-US" dirty="0"/>
              <a:t>2017 TEM Slides</a:t>
            </a:r>
          </a:p>
        </p:txBody>
      </p:sp>
    </p:spTree>
    <p:extLst>
      <p:ext uri="{BB962C8B-B14F-4D97-AF65-F5344CB8AC3E}">
        <p14:creationId xmlns:p14="http://schemas.microsoft.com/office/powerpoint/2010/main" val="42365966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One Class 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69060" y="1202616"/>
                <a:ext cx="4605879" cy="10691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𝒔𝒗𝒎</m:t>
                          </m:r>
                        </m:sub>
                      </m:sSub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𝒔𝒗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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b="1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60" y="1202616"/>
                <a:ext cx="4605879" cy="1069166"/>
              </a:xfrm>
              <a:prstGeom prst="rect">
                <a:avLst/>
              </a:prstGeom>
              <a:blipFill>
                <a:blip r:embed="rId2"/>
                <a:stretch>
                  <a:fillRect l="-132" r="-30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35229" y="5021068"/>
                <a:ext cx="388279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True (1) if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𝒔𝒗𝒎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/>
                  <a:t>&gt; threshold </a:t>
                </a:r>
              </a:p>
              <a:p>
                <a:r>
                  <a:rPr lang="en-US" b="1" dirty="0"/>
                  <a:t>False (-1) otherwise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𝒔𝒈𝒏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𝒔𝒗𝒎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𝒕𝒉𝒓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29" y="5021068"/>
                <a:ext cx="3882794" cy="1200329"/>
              </a:xfrm>
              <a:prstGeom prst="rect">
                <a:avLst/>
              </a:prstGeom>
              <a:blipFill>
                <a:blip r:embed="rId3"/>
                <a:stretch>
                  <a:fillRect l="-1256" t="-3046" r="-314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01646" y="3684050"/>
                <a:ext cx="61869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𝒔𝒗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3200" b="1" dirty="0"/>
                  <a:t>: Support Vectors (SVs)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46" y="3684050"/>
                <a:ext cx="6186950" cy="584775"/>
              </a:xfrm>
              <a:prstGeom prst="rect">
                <a:avLst/>
              </a:prstGeom>
              <a:blipFill>
                <a:blip r:embed="rId4"/>
                <a:stretch>
                  <a:fillRect t="-14583" r="-1478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23693" y="4268825"/>
                <a:ext cx="55058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3200" b="1" dirty="0"/>
                  <a:t>: coefficients for SVs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93" y="4268825"/>
                <a:ext cx="5505866" cy="584775"/>
              </a:xfrm>
              <a:prstGeom prst="rect">
                <a:avLst/>
              </a:prstGeom>
              <a:blipFill>
                <a:blip r:embed="rId5"/>
                <a:stretch>
                  <a:fillRect t="-14583" r="-18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13196" y="2885565"/>
                <a:ext cx="63268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-dimensional feature vector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96" y="2885565"/>
                <a:ext cx="6326860" cy="584775"/>
              </a:xfrm>
              <a:prstGeom prst="rect">
                <a:avLst/>
              </a:prstGeom>
              <a:blipFill>
                <a:blip r:embed="rId6"/>
                <a:stretch>
                  <a:fillRect t="-13542" r="-134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0159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Gaussian Mixture Models (old </a:t>
            </a:r>
            <a:r>
              <a:rPr lang="en-US" dirty="0" err="1">
                <a:solidFill>
                  <a:schemeClr val="tx1"/>
                </a:solidFill>
              </a:rPr>
              <a:t>versioin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50850" y="1257925"/>
                <a:ext cx="4927599" cy="9155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𝒈𝒎𝒎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sSup>
                                        <m:sSupPr>
                                          <m:ctrlP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(</m:t>
                                          </m:r>
                                          <m: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32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2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32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sz="3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3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sz="3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32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2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32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32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b="1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50" y="1257925"/>
                <a:ext cx="4927599" cy="915543"/>
              </a:xfrm>
              <a:prstGeom prst="rect">
                <a:avLst/>
              </a:prstGeom>
              <a:blipFill>
                <a:blip r:embed="rId2"/>
                <a:stretch>
                  <a:fillRect l="-124" r="-42698" b="-4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79948" y="4296359"/>
                <a:ext cx="3491346" cy="1243941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True (1) if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𝒈𝒎𝒎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&gt; threshold 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False (-1) otherwise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948" y="4296359"/>
                <a:ext cx="3491346" cy="1243941"/>
              </a:xfrm>
              <a:prstGeom prst="rect">
                <a:avLst/>
              </a:prstGeom>
              <a:blipFill>
                <a:blip r:embed="rId3"/>
                <a:stretch>
                  <a:fillRect l="-2618" t="-3922" r="-50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09049" y="5159627"/>
                <a:ext cx="3093154" cy="523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𝒔𝒈𝒏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𝒈𝒎𝒎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𝒕𝒉𝒓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49" y="5159627"/>
                <a:ext cx="3093154" cy="523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13196" y="2885565"/>
                <a:ext cx="63268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-dimensional feature vector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96" y="2885565"/>
                <a:ext cx="6326860" cy="584775"/>
              </a:xfrm>
              <a:prstGeom prst="rect">
                <a:avLst/>
              </a:prstGeom>
              <a:blipFill>
                <a:blip r:embed="rId5"/>
                <a:stretch>
                  <a:fillRect t="-13542" r="-134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13196" y="3429000"/>
                <a:ext cx="59701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 GMM parameters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96" y="3429000"/>
                <a:ext cx="5970160" cy="584775"/>
              </a:xfrm>
              <a:prstGeom prst="rect">
                <a:avLst/>
              </a:prstGeom>
              <a:blipFill>
                <a:blip r:embed="rId6"/>
                <a:stretch>
                  <a:fillRect t="-14737" r="-1736" b="-3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8255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Gaussian Mixture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4643" y="934764"/>
                <a:ext cx="8535036" cy="14175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𝒈𝒎𝒎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b="1" dirty="0" err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3" y="934764"/>
                <a:ext cx="8535036" cy="141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634626" y="5059576"/>
                <a:ext cx="4984452" cy="1503308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True (1) if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𝒈𝒎𝒎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&gt; threshold 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False (-1) otherwise</a:t>
                </a: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26" y="5059576"/>
                <a:ext cx="4984452" cy="1503308"/>
              </a:xfrm>
              <a:prstGeom prst="rect">
                <a:avLst/>
              </a:prstGeom>
              <a:blipFill>
                <a:blip r:embed="rId3"/>
                <a:stretch>
                  <a:fillRect l="-1222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230049" y="5811230"/>
                <a:ext cx="2607572" cy="451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𝒔𝒈𝒏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𝒈𝒎𝒎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𝒕𝒉𝒓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49" y="5811230"/>
                <a:ext cx="2607572" cy="451342"/>
              </a:xfrm>
              <a:prstGeom prst="rect">
                <a:avLst/>
              </a:prstGeom>
              <a:blipFill>
                <a:blip r:embed="rId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613196" y="2650897"/>
                <a:ext cx="63268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-dimensional feature vector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96" y="2650897"/>
                <a:ext cx="6326860" cy="584775"/>
              </a:xfrm>
              <a:prstGeom prst="rect">
                <a:avLst/>
              </a:prstGeom>
              <a:blipFill>
                <a:blip r:embed="rId5"/>
                <a:stretch>
                  <a:fillRect t="-13542" r="-134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014924" y="4311629"/>
                <a:ext cx="53001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 GMM parameters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24" y="4311629"/>
                <a:ext cx="5300169" cy="523220"/>
              </a:xfrm>
              <a:prstGeom prst="rect">
                <a:avLst/>
              </a:prstGeom>
              <a:blipFill>
                <a:blip r:embed="rId6"/>
                <a:stretch>
                  <a:fillRect t="-12791" r="-1036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56590" y="3318985"/>
                <a:ext cx="7892610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den>
                    </m:f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mixture component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90" y="3318985"/>
                <a:ext cx="7892610" cy="992644"/>
              </a:xfrm>
              <a:prstGeom prst="rect">
                <a:avLst/>
              </a:prstGeom>
              <a:blipFill>
                <a:blip r:embed="rId7"/>
                <a:stretch>
                  <a:fillRect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76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Ensemble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474" y="843842"/>
            <a:ext cx="7305963" cy="267641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are composed of a number of lower-level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they may: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modify lower level models for optimal fault coverage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implement an averaging sc</a:t>
            </a:r>
            <a:r>
              <a:rPr lang="en-US" sz="2200" dirty="0"/>
              <a:t>heme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implement a voting scheme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>
                <a:solidFill>
                  <a:schemeClr val="tx1"/>
                </a:solidFill>
              </a:rPr>
              <a:t>Our initial approach is a simple 1-of-n voting scheme.</a:t>
            </a:r>
          </a:p>
          <a:p>
            <a:r>
              <a:rPr lang="en-US" sz="2200" dirty="0"/>
              <a:t>Ensemble design will be done in the GUI.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err="1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3" y="3812774"/>
            <a:ext cx="3977577" cy="273641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" name="Group 9"/>
          <p:cNvGrpSpPr/>
          <p:nvPr/>
        </p:nvGrpSpPr>
        <p:grpSpPr>
          <a:xfrm>
            <a:off x="4648862" y="3916218"/>
            <a:ext cx="3833091" cy="2563170"/>
            <a:chOff x="3511607" y="720436"/>
            <a:chExt cx="3956043" cy="3231812"/>
          </a:xfrm>
        </p:grpSpPr>
        <p:grpSp>
          <p:nvGrpSpPr>
            <p:cNvPr id="13" name="Group 12"/>
            <p:cNvGrpSpPr/>
            <p:nvPr/>
          </p:nvGrpSpPr>
          <p:grpSpPr>
            <a:xfrm>
              <a:off x="3511607" y="720436"/>
              <a:ext cx="3956043" cy="3231812"/>
              <a:chOff x="3511607" y="720436"/>
              <a:chExt cx="3956043" cy="3231812"/>
            </a:xfrm>
          </p:grpSpPr>
          <p:sp>
            <p:nvSpPr>
              <p:cNvPr id="15" name="Freeform: Shape 14"/>
              <p:cNvSpPr/>
              <p:nvPr/>
            </p:nvSpPr>
            <p:spPr>
              <a:xfrm>
                <a:off x="4037588" y="2183743"/>
                <a:ext cx="1390508" cy="1149764"/>
              </a:xfrm>
              <a:custGeom>
                <a:avLst/>
                <a:gdLst>
                  <a:gd name="connsiteX0" fmla="*/ 443879 w 1390508"/>
                  <a:gd name="connsiteY0" fmla="*/ 36946 h 1149764"/>
                  <a:gd name="connsiteX1" fmla="*/ 286861 w 1390508"/>
                  <a:gd name="connsiteY1" fmla="*/ 55418 h 1149764"/>
                  <a:gd name="connsiteX2" fmla="*/ 259152 w 1390508"/>
                  <a:gd name="connsiteY2" fmla="*/ 64655 h 1149764"/>
                  <a:gd name="connsiteX3" fmla="*/ 231443 w 1390508"/>
                  <a:gd name="connsiteY3" fmla="*/ 83128 h 1149764"/>
                  <a:gd name="connsiteX4" fmla="*/ 176025 w 1390508"/>
                  <a:gd name="connsiteY4" fmla="*/ 101600 h 1149764"/>
                  <a:gd name="connsiteX5" fmla="*/ 139079 w 1390508"/>
                  <a:gd name="connsiteY5" fmla="*/ 138546 h 1149764"/>
                  <a:gd name="connsiteX6" fmla="*/ 120606 w 1390508"/>
                  <a:gd name="connsiteY6" fmla="*/ 175491 h 1149764"/>
                  <a:gd name="connsiteX7" fmla="*/ 92897 w 1390508"/>
                  <a:gd name="connsiteY7" fmla="*/ 193964 h 1149764"/>
                  <a:gd name="connsiteX8" fmla="*/ 65188 w 1390508"/>
                  <a:gd name="connsiteY8" fmla="*/ 221673 h 1149764"/>
                  <a:gd name="connsiteX9" fmla="*/ 28243 w 1390508"/>
                  <a:gd name="connsiteY9" fmla="*/ 267855 h 1149764"/>
                  <a:gd name="connsiteX10" fmla="*/ 534 w 1390508"/>
                  <a:gd name="connsiteY10" fmla="*/ 350982 h 1149764"/>
                  <a:gd name="connsiteX11" fmla="*/ 46716 w 1390508"/>
                  <a:gd name="connsiteY11" fmla="*/ 766618 h 1149764"/>
                  <a:gd name="connsiteX12" fmla="*/ 83661 w 1390508"/>
                  <a:gd name="connsiteY12" fmla="*/ 849746 h 1149764"/>
                  <a:gd name="connsiteX13" fmla="*/ 139079 w 1390508"/>
                  <a:gd name="connsiteY13" fmla="*/ 914400 h 1149764"/>
                  <a:gd name="connsiteX14" fmla="*/ 176025 w 1390508"/>
                  <a:gd name="connsiteY14" fmla="*/ 951346 h 1149764"/>
                  <a:gd name="connsiteX15" fmla="*/ 425406 w 1390508"/>
                  <a:gd name="connsiteY15" fmla="*/ 1052946 h 1149764"/>
                  <a:gd name="connsiteX16" fmla="*/ 490061 w 1390508"/>
                  <a:gd name="connsiteY16" fmla="*/ 1071418 h 1149764"/>
                  <a:gd name="connsiteX17" fmla="*/ 573188 w 1390508"/>
                  <a:gd name="connsiteY17" fmla="*/ 1080655 h 1149764"/>
                  <a:gd name="connsiteX18" fmla="*/ 637843 w 1390508"/>
                  <a:gd name="connsiteY18" fmla="*/ 1099128 h 1149764"/>
                  <a:gd name="connsiteX19" fmla="*/ 998061 w 1390508"/>
                  <a:gd name="connsiteY19" fmla="*/ 1126837 h 1149764"/>
                  <a:gd name="connsiteX20" fmla="*/ 1256679 w 1390508"/>
                  <a:gd name="connsiteY20" fmla="*/ 1108364 h 1149764"/>
                  <a:gd name="connsiteX21" fmla="*/ 1302861 w 1390508"/>
                  <a:gd name="connsiteY21" fmla="*/ 1052946 h 1149764"/>
                  <a:gd name="connsiteX22" fmla="*/ 1358279 w 1390508"/>
                  <a:gd name="connsiteY22" fmla="*/ 997528 h 1149764"/>
                  <a:gd name="connsiteX23" fmla="*/ 1367516 w 1390508"/>
                  <a:gd name="connsiteY23" fmla="*/ 969818 h 1149764"/>
                  <a:gd name="connsiteX24" fmla="*/ 1358279 w 1390508"/>
                  <a:gd name="connsiteY24" fmla="*/ 452582 h 1149764"/>
                  <a:gd name="connsiteX25" fmla="*/ 1330570 w 1390508"/>
                  <a:gd name="connsiteY25" fmla="*/ 424873 h 1149764"/>
                  <a:gd name="connsiteX26" fmla="*/ 1293625 w 1390508"/>
                  <a:gd name="connsiteY26" fmla="*/ 369455 h 1149764"/>
                  <a:gd name="connsiteX27" fmla="*/ 1275152 w 1390508"/>
                  <a:gd name="connsiteY27" fmla="*/ 332509 h 1149764"/>
                  <a:gd name="connsiteX28" fmla="*/ 1247443 w 1390508"/>
                  <a:gd name="connsiteY28" fmla="*/ 304800 h 1149764"/>
                  <a:gd name="connsiteX29" fmla="*/ 1228970 w 1390508"/>
                  <a:gd name="connsiteY29" fmla="*/ 267855 h 1149764"/>
                  <a:gd name="connsiteX30" fmla="*/ 1173552 w 1390508"/>
                  <a:gd name="connsiteY30" fmla="*/ 212437 h 1149764"/>
                  <a:gd name="connsiteX31" fmla="*/ 1118134 w 1390508"/>
                  <a:gd name="connsiteY31" fmla="*/ 147782 h 1149764"/>
                  <a:gd name="connsiteX32" fmla="*/ 1081188 w 1390508"/>
                  <a:gd name="connsiteY32" fmla="*/ 120073 h 1149764"/>
                  <a:gd name="connsiteX33" fmla="*/ 1007297 w 1390508"/>
                  <a:gd name="connsiteY33" fmla="*/ 46182 h 1149764"/>
                  <a:gd name="connsiteX34" fmla="*/ 924170 w 1390508"/>
                  <a:gd name="connsiteY34" fmla="*/ 9237 h 1149764"/>
                  <a:gd name="connsiteX35" fmla="*/ 896461 w 1390508"/>
                  <a:gd name="connsiteY35" fmla="*/ 0 h 1149764"/>
                  <a:gd name="connsiteX36" fmla="*/ 804097 w 1390508"/>
                  <a:gd name="connsiteY36" fmla="*/ 18473 h 1149764"/>
                  <a:gd name="connsiteX37" fmla="*/ 748679 w 1390508"/>
                  <a:gd name="connsiteY37" fmla="*/ 36946 h 1149764"/>
                  <a:gd name="connsiteX38" fmla="*/ 720970 w 1390508"/>
                  <a:gd name="connsiteY38" fmla="*/ 73891 h 1149764"/>
                  <a:gd name="connsiteX39" fmla="*/ 665552 w 1390508"/>
                  <a:gd name="connsiteY39" fmla="*/ 101600 h 1149764"/>
                  <a:gd name="connsiteX40" fmla="*/ 573188 w 1390508"/>
                  <a:gd name="connsiteY40" fmla="*/ 92364 h 1149764"/>
                  <a:gd name="connsiteX41" fmla="*/ 508534 w 1390508"/>
                  <a:gd name="connsiteY41" fmla="*/ 55418 h 1149764"/>
                  <a:gd name="connsiteX42" fmla="*/ 480825 w 1390508"/>
                  <a:gd name="connsiteY42" fmla="*/ 36946 h 1149764"/>
                  <a:gd name="connsiteX43" fmla="*/ 443879 w 1390508"/>
                  <a:gd name="connsiteY43" fmla="*/ 36946 h 114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0508" h="1149764">
                    <a:moveTo>
                      <a:pt x="443879" y="36946"/>
                    </a:moveTo>
                    <a:cubicBezTo>
                      <a:pt x="411552" y="40025"/>
                      <a:pt x="338978" y="47600"/>
                      <a:pt x="286861" y="55418"/>
                    </a:cubicBezTo>
                    <a:cubicBezTo>
                      <a:pt x="277233" y="56862"/>
                      <a:pt x="267860" y="60301"/>
                      <a:pt x="259152" y="64655"/>
                    </a:cubicBezTo>
                    <a:cubicBezTo>
                      <a:pt x="249223" y="69620"/>
                      <a:pt x="241587" y="78620"/>
                      <a:pt x="231443" y="83128"/>
                    </a:cubicBezTo>
                    <a:cubicBezTo>
                      <a:pt x="213649" y="91036"/>
                      <a:pt x="176025" y="101600"/>
                      <a:pt x="176025" y="101600"/>
                    </a:cubicBezTo>
                    <a:cubicBezTo>
                      <a:pt x="163710" y="113915"/>
                      <a:pt x="149529" y="124613"/>
                      <a:pt x="139079" y="138546"/>
                    </a:cubicBezTo>
                    <a:cubicBezTo>
                      <a:pt x="130818" y="149561"/>
                      <a:pt x="129421" y="164914"/>
                      <a:pt x="120606" y="175491"/>
                    </a:cubicBezTo>
                    <a:cubicBezTo>
                      <a:pt x="113499" y="184019"/>
                      <a:pt x="101425" y="186857"/>
                      <a:pt x="92897" y="193964"/>
                    </a:cubicBezTo>
                    <a:cubicBezTo>
                      <a:pt x="82862" y="202326"/>
                      <a:pt x="73789" y="211843"/>
                      <a:pt x="65188" y="221673"/>
                    </a:cubicBezTo>
                    <a:cubicBezTo>
                      <a:pt x="52206" y="236509"/>
                      <a:pt x="38386" y="250951"/>
                      <a:pt x="28243" y="267855"/>
                    </a:cubicBezTo>
                    <a:cubicBezTo>
                      <a:pt x="13336" y="292700"/>
                      <a:pt x="7451" y="323312"/>
                      <a:pt x="534" y="350982"/>
                    </a:cubicBezTo>
                    <a:cubicBezTo>
                      <a:pt x="16226" y="900233"/>
                      <a:pt x="-31962" y="514849"/>
                      <a:pt x="46716" y="766618"/>
                    </a:cubicBezTo>
                    <a:cubicBezTo>
                      <a:pt x="72589" y="849411"/>
                      <a:pt x="32603" y="798688"/>
                      <a:pt x="83661" y="849746"/>
                    </a:cubicBezTo>
                    <a:cubicBezTo>
                      <a:pt x="100249" y="899513"/>
                      <a:pt x="83030" y="864579"/>
                      <a:pt x="139079" y="914400"/>
                    </a:cubicBezTo>
                    <a:cubicBezTo>
                      <a:pt x="152096" y="925971"/>
                      <a:pt x="161256" y="942115"/>
                      <a:pt x="176025" y="951346"/>
                    </a:cubicBezTo>
                    <a:cubicBezTo>
                      <a:pt x="260058" y="1003867"/>
                      <a:pt x="330576" y="1022773"/>
                      <a:pt x="425406" y="1052946"/>
                    </a:cubicBezTo>
                    <a:cubicBezTo>
                      <a:pt x="446765" y="1059742"/>
                      <a:pt x="468031" y="1067287"/>
                      <a:pt x="490061" y="1071418"/>
                    </a:cubicBezTo>
                    <a:cubicBezTo>
                      <a:pt x="517463" y="1076556"/>
                      <a:pt x="545479" y="1077576"/>
                      <a:pt x="573188" y="1080655"/>
                    </a:cubicBezTo>
                    <a:cubicBezTo>
                      <a:pt x="594740" y="1086813"/>
                      <a:pt x="615626" y="1096166"/>
                      <a:pt x="637843" y="1099128"/>
                    </a:cubicBezTo>
                    <a:cubicBezTo>
                      <a:pt x="728148" y="1111168"/>
                      <a:pt x="898289" y="1120601"/>
                      <a:pt x="998061" y="1126837"/>
                    </a:cubicBezTo>
                    <a:cubicBezTo>
                      <a:pt x="1113110" y="1159706"/>
                      <a:pt x="1078551" y="1160318"/>
                      <a:pt x="1256679" y="1108364"/>
                    </a:cubicBezTo>
                    <a:cubicBezTo>
                      <a:pt x="1275630" y="1102837"/>
                      <a:pt x="1291256" y="1066002"/>
                      <a:pt x="1302861" y="1052946"/>
                    </a:cubicBezTo>
                    <a:cubicBezTo>
                      <a:pt x="1320217" y="1033420"/>
                      <a:pt x="1358279" y="997528"/>
                      <a:pt x="1358279" y="997528"/>
                    </a:cubicBezTo>
                    <a:cubicBezTo>
                      <a:pt x="1361358" y="988291"/>
                      <a:pt x="1364841" y="979180"/>
                      <a:pt x="1367516" y="969818"/>
                    </a:cubicBezTo>
                    <a:cubicBezTo>
                      <a:pt x="1415714" y="801127"/>
                      <a:pt x="1375917" y="646605"/>
                      <a:pt x="1358279" y="452582"/>
                    </a:cubicBezTo>
                    <a:cubicBezTo>
                      <a:pt x="1357096" y="439573"/>
                      <a:pt x="1338589" y="435184"/>
                      <a:pt x="1330570" y="424873"/>
                    </a:cubicBezTo>
                    <a:cubicBezTo>
                      <a:pt x="1316940" y="407348"/>
                      <a:pt x="1303554" y="389312"/>
                      <a:pt x="1293625" y="369455"/>
                    </a:cubicBezTo>
                    <a:cubicBezTo>
                      <a:pt x="1287467" y="357140"/>
                      <a:pt x="1283155" y="343713"/>
                      <a:pt x="1275152" y="332509"/>
                    </a:cubicBezTo>
                    <a:cubicBezTo>
                      <a:pt x="1267560" y="321880"/>
                      <a:pt x="1255035" y="315429"/>
                      <a:pt x="1247443" y="304800"/>
                    </a:cubicBezTo>
                    <a:cubicBezTo>
                      <a:pt x="1239440" y="293596"/>
                      <a:pt x="1237571" y="278606"/>
                      <a:pt x="1228970" y="267855"/>
                    </a:cubicBezTo>
                    <a:cubicBezTo>
                      <a:pt x="1212650" y="247455"/>
                      <a:pt x="1188043" y="234174"/>
                      <a:pt x="1173552" y="212437"/>
                    </a:cubicBezTo>
                    <a:cubicBezTo>
                      <a:pt x="1151130" y="178804"/>
                      <a:pt x="1153967" y="179136"/>
                      <a:pt x="1118134" y="147782"/>
                    </a:cubicBezTo>
                    <a:cubicBezTo>
                      <a:pt x="1106549" y="137645"/>
                      <a:pt x="1092536" y="130475"/>
                      <a:pt x="1081188" y="120073"/>
                    </a:cubicBezTo>
                    <a:cubicBezTo>
                      <a:pt x="1055511" y="96536"/>
                      <a:pt x="1036279" y="65504"/>
                      <a:pt x="1007297" y="46182"/>
                    </a:cubicBezTo>
                    <a:cubicBezTo>
                      <a:pt x="963385" y="16907"/>
                      <a:pt x="990122" y="31221"/>
                      <a:pt x="924170" y="9237"/>
                    </a:cubicBezTo>
                    <a:lnTo>
                      <a:pt x="896461" y="0"/>
                    </a:lnTo>
                    <a:cubicBezTo>
                      <a:pt x="865673" y="6158"/>
                      <a:pt x="834557" y="10858"/>
                      <a:pt x="804097" y="18473"/>
                    </a:cubicBezTo>
                    <a:cubicBezTo>
                      <a:pt x="785206" y="23196"/>
                      <a:pt x="748679" y="36946"/>
                      <a:pt x="748679" y="36946"/>
                    </a:cubicBezTo>
                    <a:cubicBezTo>
                      <a:pt x="739443" y="49261"/>
                      <a:pt x="731855" y="63006"/>
                      <a:pt x="720970" y="73891"/>
                    </a:cubicBezTo>
                    <a:cubicBezTo>
                      <a:pt x="703064" y="91797"/>
                      <a:pt x="688090" y="94088"/>
                      <a:pt x="665552" y="101600"/>
                    </a:cubicBezTo>
                    <a:cubicBezTo>
                      <a:pt x="634764" y="98521"/>
                      <a:pt x="603770" y="97069"/>
                      <a:pt x="573188" y="92364"/>
                    </a:cubicBezTo>
                    <a:cubicBezTo>
                      <a:pt x="542621" y="87662"/>
                      <a:pt x="534695" y="74105"/>
                      <a:pt x="508534" y="55418"/>
                    </a:cubicBezTo>
                    <a:cubicBezTo>
                      <a:pt x="499501" y="48966"/>
                      <a:pt x="490061" y="43103"/>
                      <a:pt x="480825" y="36946"/>
                    </a:cubicBezTo>
                    <a:cubicBezTo>
                      <a:pt x="431624" y="46786"/>
                      <a:pt x="476206" y="33867"/>
                      <a:pt x="443879" y="36946"/>
                    </a:cubicBezTo>
                    <a:close/>
                  </a:path>
                </a:pathLst>
              </a:custGeom>
              <a:solidFill>
                <a:schemeClr val="accent1">
                  <a:alpha val="36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3511607" y="3945209"/>
                <a:ext cx="3872419" cy="70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 flipV="1">
                <a:off x="3511607" y="720436"/>
                <a:ext cx="7127" cy="32247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 rot="2700000">
                <a:off x="5099900" y="310412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69" name="Straight Connector 68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 rot="2700000">
                <a:off x="5417960" y="3597505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67" name="Straight Connector 66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5501534" y="1516507"/>
                <a:ext cx="196611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Overlap area is the expected</a:t>
                </a:r>
              </a:p>
              <a:p>
                <a:r>
                  <a:rPr lang="en-US" sz="1200" dirty="0"/>
                  <a:t>region of nominal behavior</a:t>
                </a:r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 rot="5400000">
                <a:off x="3974349" y="1914925"/>
                <a:ext cx="1252439" cy="1526662"/>
              </a:xfrm>
              <a:custGeom>
                <a:avLst/>
                <a:gdLst>
                  <a:gd name="connsiteX0" fmla="*/ 443879 w 1390508"/>
                  <a:gd name="connsiteY0" fmla="*/ 36946 h 1149764"/>
                  <a:gd name="connsiteX1" fmla="*/ 286861 w 1390508"/>
                  <a:gd name="connsiteY1" fmla="*/ 55418 h 1149764"/>
                  <a:gd name="connsiteX2" fmla="*/ 259152 w 1390508"/>
                  <a:gd name="connsiteY2" fmla="*/ 64655 h 1149764"/>
                  <a:gd name="connsiteX3" fmla="*/ 231443 w 1390508"/>
                  <a:gd name="connsiteY3" fmla="*/ 83128 h 1149764"/>
                  <a:gd name="connsiteX4" fmla="*/ 176025 w 1390508"/>
                  <a:gd name="connsiteY4" fmla="*/ 101600 h 1149764"/>
                  <a:gd name="connsiteX5" fmla="*/ 139079 w 1390508"/>
                  <a:gd name="connsiteY5" fmla="*/ 138546 h 1149764"/>
                  <a:gd name="connsiteX6" fmla="*/ 120606 w 1390508"/>
                  <a:gd name="connsiteY6" fmla="*/ 175491 h 1149764"/>
                  <a:gd name="connsiteX7" fmla="*/ 92897 w 1390508"/>
                  <a:gd name="connsiteY7" fmla="*/ 193964 h 1149764"/>
                  <a:gd name="connsiteX8" fmla="*/ 65188 w 1390508"/>
                  <a:gd name="connsiteY8" fmla="*/ 221673 h 1149764"/>
                  <a:gd name="connsiteX9" fmla="*/ 28243 w 1390508"/>
                  <a:gd name="connsiteY9" fmla="*/ 267855 h 1149764"/>
                  <a:gd name="connsiteX10" fmla="*/ 534 w 1390508"/>
                  <a:gd name="connsiteY10" fmla="*/ 350982 h 1149764"/>
                  <a:gd name="connsiteX11" fmla="*/ 46716 w 1390508"/>
                  <a:gd name="connsiteY11" fmla="*/ 766618 h 1149764"/>
                  <a:gd name="connsiteX12" fmla="*/ 83661 w 1390508"/>
                  <a:gd name="connsiteY12" fmla="*/ 849746 h 1149764"/>
                  <a:gd name="connsiteX13" fmla="*/ 139079 w 1390508"/>
                  <a:gd name="connsiteY13" fmla="*/ 914400 h 1149764"/>
                  <a:gd name="connsiteX14" fmla="*/ 176025 w 1390508"/>
                  <a:gd name="connsiteY14" fmla="*/ 951346 h 1149764"/>
                  <a:gd name="connsiteX15" fmla="*/ 425406 w 1390508"/>
                  <a:gd name="connsiteY15" fmla="*/ 1052946 h 1149764"/>
                  <a:gd name="connsiteX16" fmla="*/ 490061 w 1390508"/>
                  <a:gd name="connsiteY16" fmla="*/ 1071418 h 1149764"/>
                  <a:gd name="connsiteX17" fmla="*/ 573188 w 1390508"/>
                  <a:gd name="connsiteY17" fmla="*/ 1080655 h 1149764"/>
                  <a:gd name="connsiteX18" fmla="*/ 637843 w 1390508"/>
                  <a:gd name="connsiteY18" fmla="*/ 1099128 h 1149764"/>
                  <a:gd name="connsiteX19" fmla="*/ 998061 w 1390508"/>
                  <a:gd name="connsiteY19" fmla="*/ 1126837 h 1149764"/>
                  <a:gd name="connsiteX20" fmla="*/ 1256679 w 1390508"/>
                  <a:gd name="connsiteY20" fmla="*/ 1108364 h 1149764"/>
                  <a:gd name="connsiteX21" fmla="*/ 1302861 w 1390508"/>
                  <a:gd name="connsiteY21" fmla="*/ 1052946 h 1149764"/>
                  <a:gd name="connsiteX22" fmla="*/ 1358279 w 1390508"/>
                  <a:gd name="connsiteY22" fmla="*/ 997528 h 1149764"/>
                  <a:gd name="connsiteX23" fmla="*/ 1367516 w 1390508"/>
                  <a:gd name="connsiteY23" fmla="*/ 969818 h 1149764"/>
                  <a:gd name="connsiteX24" fmla="*/ 1358279 w 1390508"/>
                  <a:gd name="connsiteY24" fmla="*/ 452582 h 1149764"/>
                  <a:gd name="connsiteX25" fmla="*/ 1330570 w 1390508"/>
                  <a:gd name="connsiteY25" fmla="*/ 424873 h 1149764"/>
                  <a:gd name="connsiteX26" fmla="*/ 1293625 w 1390508"/>
                  <a:gd name="connsiteY26" fmla="*/ 369455 h 1149764"/>
                  <a:gd name="connsiteX27" fmla="*/ 1275152 w 1390508"/>
                  <a:gd name="connsiteY27" fmla="*/ 332509 h 1149764"/>
                  <a:gd name="connsiteX28" fmla="*/ 1247443 w 1390508"/>
                  <a:gd name="connsiteY28" fmla="*/ 304800 h 1149764"/>
                  <a:gd name="connsiteX29" fmla="*/ 1228970 w 1390508"/>
                  <a:gd name="connsiteY29" fmla="*/ 267855 h 1149764"/>
                  <a:gd name="connsiteX30" fmla="*/ 1173552 w 1390508"/>
                  <a:gd name="connsiteY30" fmla="*/ 212437 h 1149764"/>
                  <a:gd name="connsiteX31" fmla="*/ 1118134 w 1390508"/>
                  <a:gd name="connsiteY31" fmla="*/ 147782 h 1149764"/>
                  <a:gd name="connsiteX32" fmla="*/ 1081188 w 1390508"/>
                  <a:gd name="connsiteY32" fmla="*/ 120073 h 1149764"/>
                  <a:gd name="connsiteX33" fmla="*/ 1007297 w 1390508"/>
                  <a:gd name="connsiteY33" fmla="*/ 46182 h 1149764"/>
                  <a:gd name="connsiteX34" fmla="*/ 924170 w 1390508"/>
                  <a:gd name="connsiteY34" fmla="*/ 9237 h 1149764"/>
                  <a:gd name="connsiteX35" fmla="*/ 896461 w 1390508"/>
                  <a:gd name="connsiteY35" fmla="*/ 0 h 1149764"/>
                  <a:gd name="connsiteX36" fmla="*/ 804097 w 1390508"/>
                  <a:gd name="connsiteY36" fmla="*/ 18473 h 1149764"/>
                  <a:gd name="connsiteX37" fmla="*/ 748679 w 1390508"/>
                  <a:gd name="connsiteY37" fmla="*/ 36946 h 1149764"/>
                  <a:gd name="connsiteX38" fmla="*/ 720970 w 1390508"/>
                  <a:gd name="connsiteY38" fmla="*/ 73891 h 1149764"/>
                  <a:gd name="connsiteX39" fmla="*/ 665552 w 1390508"/>
                  <a:gd name="connsiteY39" fmla="*/ 101600 h 1149764"/>
                  <a:gd name="connsiteX40" fmla="*/ 573188 w 1390508"/>
                  <a:gd name="connsiteY40" fmla="*/ 92364 h 1149764"/>
                  <a:gd name="connsiteX41" fmla="*/ 508534 w 1390508"/>
                  <a:gd name="connsiteY41" fmla="*/ 55418 h 1149764"/>
                  <a:gd name="connsiteX42" fmla="*/ 480825 w 1390508"/>
                  <a:gd name="connsiteY42" fmla="*/ 36946 h 1149764"/>
                  <a:gd name="connsiteX43" fmla="*/ 443879 w 1390508"/>
                  <a:gd name="connsiteY43" fmla="*/ 36946 h 114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0508" h="1149764">
                    <a:moveTo>
                      <a:pt x="443879" y="36946"/>
                    </a:moveTo>
                    <a:cubicBezTo>
                      <a:pt x="411552" y="40025"/>
                      <a:pt x="338978" y="47600"/>
                      <a:pt x="286861" y="55418"/>
                    </a:cubicBezTo>
                    <a:cubicBezTo>
                      <a:pt x="277233" y="56862"/>
                      <a:pt x="267860" y="60301"/>
                      <a:pt x="259152" y="64655"/>
                    </a:cubicBezTo>
                    <a:cubicBezTo>
                      <a:pt x="249223" y="69620"/>
                      <a:pt x="241587" y="78620"/>
                      <a:pt x="231443" y="83128"/>
                    </a:cubicBezTo>
                    <a:cubicBezTo>
                      <a:pt x="213649" y="91036"/>
                      <a:pt x="176025" y="101600"/>
                      <a:pt x="176025" y="101600"/>
                    </a:cubicBezTo>
                    <a:cubicBezTo>
                      <a:pt x="163710" y="113915"/>
                      <a:pt x="149529" y="124613"/>
                      <a:pt x="139079" y="138546"/>
                    </a:cubicBezTo>
                    <a:cubicBezTo>
                      <a:pt x="130818" y="149561"/>
                      <a:pt x="129421" y="164914"/>
                      <a:pt x="120606" y="175491"/>
                    </a:cubicBezTo>
                    <a:cubicBezTo>
                      <a:pt x="113499" y="184019"/>
                      <a:pt x="101425" y="186857"/>
                      <a:pt x="92897" y="193964"/>
                    </a:cubicBezTo>
                    <a:cubicBezTo>
                      <a:pt x="82862" y="202326"/>
                      <a:pt x="73789" y="211843"/>
                      <a:pt x="65188" y="221673"/>
                    </a:cubicBezTo>
                    <a:cubicBezTo>
                      <a:pt x="52206" y="236509"/>
                      <a:pt x="38386" y="250951"/>
                      <a:pt x="28243" y="267855"/>
                    </a:cubicBezTo>
                    <a:cubicBezTo>
                      <a:pt x="13336" y="292700"/>
                      <a:pt x="7451" y="323312"/>
                      <a:pt x="534" y="350982"/>
                    </a:cubicBezTo>
                    <a:cubicBezTo>
                      <a:pt x="16226" y="900233"/>
                      <a:pt x="-31962" y="514849"/>
                      <a:pt x="46716" y="766618"/>
                    </a:cubicBezTo>
                    <a:cubicBezTo>
                      <a:pt x="72589" y="849411"/>
                      <a:pt x="32603" y="798688"/>
                      <a:pt x="83661" y="849746"/>
                    </a:cubicBezTo>
                    <a:cubicBezTo>
                      <a:pt x="100249" y="899513"/>
                      <a:pt x="83030" y="864579"/>
                      <a:pt x="139079" y="914400"/>
                    </a:cubicBezTo>
                    <a:cubicBezTo>
                      <a:pt x="152096" y="925971"/>
                      <a:pt x="161256" y="942115"/>
                      <a:pt x="176025" y="951346"/>
                    </a:cubicBezTo>
                    <a:cubicBezTo>
                      <a:pt x="260058" y="1003867"/>
                      <a:pt x="330576" y="1022773"/>
                      <a:pt x="425406" y="1052946"/>
                    </a:cubicBezTo>
                    <a:cubicBezTo>
                      <a:pt x="446765" y="1059742"/>
                      <a:pt x="468031" y="1067287"/>
                      <a:pt x="490061" y="1071418"/>
                    </a:cubicBezTo>
                    <a:cubicBezTo>
                      <a:pt x="517463" y="1076556"/>
                      <a:pt x="545479" y="1077576"/>
                      <a:pt x="573188" y="1080655"/>
                    </a:cubicBezTo>
                    <a:cubicBezTo>
                      <a:pt x="594740" y="1086813"/>
                      <a:pt x="615626" y="1096166"/>
                      <a:pt x="637843" y="1099128"/>
                    </a:cubicBezTo>
                    <a:cubicBezTo>
                      <a:pt x="728148" y="1111168"/>
                      <a:pt x="898289" y="1120601"/>
                      <a:pt x="998061" y="1126837"/>
                    </a:cubicBezTo>
                    <a:cubicBezTo>
                      <a:pt x="1113110" y="1159706"/>
                      <a:pt x="1078551" y="1160318"/>
                      <a:pt x="1256679" y="1108364"/>
                    </a:cubicBezTo>
                    <a:cubicBezTo>
                      <a:pt x="1275630" y="1102837"/>
                      <a:pt x="1291256" y="1066002"/>
                      <a:pt x="1302861" y="1052946"/>
                    </a:cubicBezTo>
                    <a:cubicBezTo>
                      <a:pt x="1320217" y="1033420"/>
                      <a:pt x="1358279" y="997528"/>
                      <a:pt x="1358279" y="997528"/>
                    </a:cubicBezTo>
                    <a:cubicBezTo>
                      <a:pt x="1361358" y="988291"/>
                      <a:pt x="1364841" y="979180"/>
                      <a:pt x="1367516" y="969818"/>
                    </a:cubicBezTo>
                    <a:cubicBezTo>
                      <a:pt x="1415714" y="801127"/>
                      <a:pt x="1375917" y="646605"/>
                      <a:pt x="1358279" y="452582"/>
                    </a:cubicBezTo>
                    <a:cubicBezTo>
                      <a:pt x="1357096" y="439573"/>
                      <a:pt x="1338589" y="435184"/>
                      <a:pt x="1330570" y="424873"/>
                    </a:cubicBezTo>
                    <a:cubicBezTo>
                      <a:pt x="1316940" y="407348"/>
                      <a:pt x="1303554" y="389312"/>
                      <a:pt x="1293625" y="369455"/>
                    </a:cubicBezTo>
                    <a:cubicBezTo>
                      <a:pt x="1287467" y="357140"/>
                      <a:pt x="1283155" y="343713"/>
                      <a:pt x="1275152" y="332509"/>
                    </a:cubicBezTo>
                    <a:cubicBezTo>
                      <a:pt x="1267560" y="321880"/>
                      <a:pt x="1255035" y="315429"/>
                      <a:pt x="1247443" y="304800"/>
                    </a:cubicBezTo>
                    <a:cubicBezTo>
                      <a:pt x="1239440" y="293596"/>
                      <a:pt x="1237571" y="278606"/>
                      <a:pt x="1228970" y="267855"/>
                    </a:cubicBezTo>
                    <a:cubicBezTo>
                      <a:pt x="1212650" y="247455"/>
                      <a:pt x="1188043" y="234174"/>
                      <a:pt x="1173552" y="212437"/>
                    </a:cubicBezTo>
                    <a:cubicBezTo>
                      <a:pt x="1151130" y="178804"/>
                      <a:pt x="1153967" y="179136"/>
                      <a:pt x="1118134" y="147782"/>
                    </a:cubicBezTo>
                    <a:cubicBezTo>
                      <a:pt x="1106549" y="137645"/>
                      <a:pt x="1092536" y="130475"/>
                      <a:pt x="1081188" y="120073"/>
                    </a:cubicBezTo>
                    <a:cubicBezTo>
                      <a:pt x="1055511" y="96536"/>
                      <a:pt x="1036279" y="65504"/>
                      <a:pt x="1007297" y="46182"/>
                    </a:cubicBezTo>
                    <a:cubicBezTo>
                      <a:pt x="963385" y="16907"/>
                      <a:pt x="990122" y="31221"/>
                      <a:pt x="924170" y="9237"/>
                    </a:cubicBezTo>
                    <a:lnTo>
                      <a:pt x="896461" y="0"/>
                    </a:lnTo>
                    <a:cubicBezTo>
                      <a:pt x="865673" y="6158"/>
                      <a:pt x="834557" y="10858"/>
                      <a:pt x="804097" y="18473"/>
                    </a:cubicBezTo>
                    <a:cubicBezTo>
                      <a:pt x="785206" y="23196"/>
                      <a:pt x="748679" y="36946"/>
                      <a:pt x="748679" y="36946"/>
                    </a:cubicBezTo>
                    <a:cubicBezTo>
                      <a:pt x="739443" y="49261"/>
                      <a:pt x="731855" y="63006"/>
                      <a:pt x="720970" y="73891"/>
                    </a:cubicBezTo>
                    <a:cubicBezTo>
                      <a:pt x="703064" y="91797"/>
                      <a:pt x="688090" y="94088"/>
                      <a:pt x="665552" y="101600"/>
                    </a:cubicBezTo>
                    <a:cubicBezTo>
                      <a:pt x="634764" y="98521"/>
                      <a:pt x="603770" y="97069"/>
                      <a:pt x="573188" y="92364"/>
                    </a:cubicBezTo>
                    <a:cubicBezTo>
                      <a:pt x="542621" y="87662"/>
                      <a:pt x="534695" y="74105"/>
                      <a:pt x="508534" y="55418"/>
                    </a:cubicBezTo>
                    <a:cubicBezTo>
                      <a:pt x="499501" y="48966"/>
                      <a:pt x="490061" y="43103"/>
                      <a:pt x="480825" y="36946"/>
                    </a:cubicBezTo>
                    <a:cubicBezTo>
                      <a:pt x="431624" y="46786"/>
                      <a:pt x="476206" y="33867"/>
                      <a:pt x="443879" y="36946"/>
                    </a:cubicBezTo>
                    <a:close/>
                  </a:path>
                </a:pathLst>
              </a:custGeom>
              <a:solidFill>
                <a:srgbClr val="FFFF00">
                  <a:alpha val="18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123881" y="291806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4405242" y="3012944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63" name="Straight Connector 62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176280" y="251637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61" name="Straight Connector 60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442339" y="2281598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59" name="Straight Connector 58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4525913" y="2737098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57" name="Straight Connector 56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4329260" y="276112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55" name="Straight Connector 54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732842" y="295380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53" name="Straight Connector 52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4707768" y="262400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4899990" y="2370755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49" name="Straight Connector 48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5067138" y="2758625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47" name="Straight Connector 46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259854" y="2354043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45" name="Straight Connector 44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 rot="2700000">
                <a:off x="3929356" y="3019316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43" name="Straight Connector 42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 rot="2700000">
                <a:off x="4977215" y="1305201"/>
                <a:ext cx="167148" cy="167148"/>
                <a:chOff x="7047345" y="1350743"/>
                <a:chExt cx="503829" cy="503829"/>
              </a:xfrm>
            </p:grpSpPr>
            <p:cxnSp>
              <p:nvCxnSpPr>
                <p:cNvPr id="41" name="Straight Connector 40"/>
                <p:cNvCxnSpPr>
                  <a:cxnSpLocks/>
                </p:cNvCxnSpPr>
                <p:nvPr/>
              </p:nvCxnSpPr>
              <p:spPr>
                <a:xfrm flipV="1">
                  <a:off x="7047345" y="1602658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cxnSpLocks/>
                </p:cNvCxnSpPr>
                <p:nvPr/>
              </p:nvCxnSpPr>
              <p:spPr>
                <a:xfrm rot="5400000" flipV="1">
                  <a:off x="7052261" y="1597742"/>
                  <a:ext cx="503829" cy="9832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3759796" y="1551954"/>
                <a:ext cx="7366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Region A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754392" y="2904246"/>
                <a:ext cx="7302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Region B</a:t>
                </a:r>
              </a:p>
            </p:txBody>
          </p:sp>
          <p:cxnSp>
            <p:nvCxnSpPr>
              <p:cNvPr id="38" name="Straight Arrow Connector 37"/>
              <p:cNvCxnSpPr>
                <a:stCxn id="36" idx="2"/>
                <a:endCxn id="21" idx="12"/>
              </p:cNvCxnSpPr>
              <p:nvPr/>
            </p:nvCxnSpPr>
            <p:spPr>
              <a:xfrm>
                <a:off x="4128102" y="1828953"/>
                <a:ext cx="107501" cy="2984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7" idx="1"/>
              </p:cNvCxnSpPr>
              <p:nvPr/>
            </p:nvCxnSpPr>
            <p:spPr>
              <a:xfrm flipH="1" flipV="1">
                <a:off x="5428096" y="3019316"/>
                <a:ext cx="326296" cy="234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0" idx="1"/>
              </p:cNvCxnSpPr>
              <p:nvPr/>
            </p:nvCxnSpPr>
            <p:spPr>
              <a:xfrm flipH="1">
                <a:off x="4899990" y="1747340"/>
                <a:ext cx="601544" cy="6178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5754392" y="2365172"/>
              <a:ext cx="13019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Voting = at least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0578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Build Models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600" y="1010265"/>
            <a:ext cx="8258084" cy="47020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b="1" dirty="0"/>
              <a:t>Iterative Expectation-Maximization Algorithm for GMM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78488" y="1832391"/>
                <a:ext cx="541898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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b="1" dirty="0"/>
                  <a:t>  GMM parameters at time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88" y="1832391"/>
                <a:ext cx="5418984" cy="370230"/>
              </a:xfrm>
              <a:prstGeom prst="rect">
                <a:avLst/>
              </a:prstGeom>
              <a:blipFill>
                <a:blip r:embed="rId2"/>
                <a:stretch>
                  <a:fillRect l="-101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78488" y="2204865"/>
                <a:ext cx="6388480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b="1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𝒈𝒎𝒎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𝒈𝒎𝒎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88" y="2204865"/>
                <a:ext cx="6388480" cy="415370"/>
              </a:xfrm>
              <a:prstGeom prst="rect">
                <a:avLst/>
              </a:prstGeom>
              <a:blipFill>
                <a:blip r:embed="rId3"/>
                <a:stretch>
                  <a:fillRect l="-859" t="-441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78488" y="2612868"/>
                <a:ext cx="1795556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88" y="2612868"/>
                <a:ext cx="1795556" cy="375552"/>
              </a:xfrm>
              <a:prstGeom prst="rect">
                <a:avLst/>
              </a:prstGeom>
              <a:blipFill>
                <a:blip r:embed="rId4"/>
                <a:stretch>
                  <a:fillRect l="-3061" t="-6557" r="-2381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6376" y="3378914"/>
            <a:ext cx="8258084" cy="58939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Dual quadratic problem fo</a:t>
            </a:r>
            <a:r>
              <a:rPr lang="en-US" sz="2200" b="1" dirty="0"/>
              <a:t>r OC-SVM</a:t>
            </a:r>
            <a:endParaRPr lang="en-US" sz="2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78488" y="3996562"/>
                <a:ext cx="7318350" cy="517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𝐦𝐢𝐧𝐢𝐦𝐢𝐳𝐞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lim>
                    </m:limLow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  subject to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r>
                  <a:rPr lang="en-US" b="1" dirty="0"/>
                  <a:t> 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88" y="3996562"/>
                <a:ext cx="7318350" cy="517899"/>
              </a:xfrm>
              <a:prstGeom prst="rect">
                <a:avLst/>
              </a:prstGeom>
              <a:blipFill>
                <a:blip r:embed="rId5"/>
                <a:stretch>
                  <a:fillRect t="-72941" b="-1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5699" y="4700699"/>
                <a:ext cx="7695440" cy="387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b="1" dirty="0"/>
                  <a:t> feature data points for training and a parameter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,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9" y="4700699"/>
                <a:ext cx="7695440" cy="387991"/>
              </a:xfrm>
              <a:prstGeom prst="rect">
                <a:avLst/>
              </a:prstGeom>
              <a:blipFill>
                <a:blip r:embed="rId6"/>
                <a:stretch>
                  <a:fillRect l="-713"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905699" y="5120538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Solve the dual problem above,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905699" y="5507831"/>
                <a:ext cx="8346644" cy="423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Resulting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patterns (SVs)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𝒔𝒗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b="1" dirty="0"/>
                  <a:t> and a threshold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𝜿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𝒔𝒗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9" y="5507831"/>
                <a:ext cx="8346644" cy="423706"/>
              </a:xfrm>
              <a:prstGeom prst="rect">
                <a:avLst/>
              </a:prstGeom>
              <a:blipFill>
                <a:blip r:embed="rId7"/>
                <a:stretch>
                  <a:fillRect l="-657" t="-100000" b="-15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8083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Gaussian Mixture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20" y="1921885"/>
            <a:ext cx="5886450" cy="467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237" y="868218"/>
            <a:ext cx="7740072" cy="91440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model the system via a probability distribution function (PDF) comprised of a summation of Gaussian components</a:t>
            </a:r>
          </a:p>
        </p:txBody>
      </p:sp>
    </p:spTree>
    <p:extLst>
      <p:ext uri="{BB962C8B-B14F-4D97-AF65-F5344CB8AC3E}">
        <p14:creationId xmlns:p14="http://schemas.microsoft.com/office/powerpoint/2010/main" val="10521798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Class Support Vector Machines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1" y="1781030"/>
            <a:ext cx="5886450" cy="467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237" y="868218"/>
            <a:ext cx="7740072" cy="91440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model the system via a probability distribution function (PDF) derived from a set of “support vectors”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442" y="3232728"/>
            <a:ext cx="2161309" cy="489527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support vector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736119" y="3597634"/>
            <a:ext cx="628073" cy="378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8436" y="3722255"/>
            <a:ext cx="2663473" cy="121920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blue dots = training samples</a:t>
            </a:r>
          </a:p>
          <a:p>
            <a:r>
              <a:rPr lang="en-US" sz="1400" dirty="0"/>
              <a:t>green dots = nominal samples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red dots = anomalies</a:t>
            </a:r>
          </a:p>
        </p:txBody>
      </p:sp>
    </p:spTree>
    <p:extLst>
      <p:ext uri="{BB962C8B-B14F-4D97-AF65-F5344CB8AC3E}">
        <p14:creationId xmlns:p14="http://schemas.microsoft.com/office/powerpoint/2010/main" val="16854639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 can view PDFs in 3 dimensions…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51" y="1090612"/>
            <a:ext cx="58864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503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Confusion Matrix</a:t>
            </a: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66959"/>
              </p:ext>
            </p:extLst>
          </p:nvPr>
        </p:nvGraphicFramePr>
        <p:xfrm>
          <a:off x="1550276" y="1036782"/>
          <a:ext cx="6096000" cy="1376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090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56184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7981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Predicted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2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PP = TP + FN = Positive Population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TP = 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FN = 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0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NP = FP + TN = Negative Population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FP = 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TN = 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12721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245263" y="2559548"/>
            <a:ext cx="3964227" cy="354998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Standard Metrics </a:t>
            </a:r>
            <a:r>
              <a:rPr lang="en-US" sz="1600" dirty="0"/>
              <a:t>derived from the confusion matrix are:</a:t>
            </a:r>
          </a:p>
          <a:p>
            <a:pPr marL="1431925" indent="-1431925"/>
            <a:r>
              <a:rPr lang="en-US" sz="1600" b="1" dirty="0"/>
              <a:t>Accuracy</a:t>
            </a:r>
            <a:r>
              <a:rPr lang="en-US" sz="1600" dirty="0"/>
              <a:t> = 	1 – Error = (TP + TN) / (PP + NP) = probability of a correct classification</a:t>
            </a:r>
          </a:p>
          <a:p>
            <a:pPr marL="1431925" indent="-1431925"/>
            <a:r>
              <a:rPr lang="en-US" sz="1600" b="1" dirty="0"/>
              <a:t>Sensitivity</a:t>
            </a:r>
            <a:r>
              <a:rPr lang="en-US" sz="1600" dirty="0"/>
              <a:t> = 	TP / PP = the ability of the test to detect a positive element from a </a:t>
            </a:r>
            <a:r>
              <a:rPr lang="en-US" sz="1600" b="1" dirty="0"/>
              <a:t>positive population</a:t>
            </a:r>
            <a:endParaRPr lang="en-US" sz="1600" dirty="0"/>
          </a:p>
          <a:p>
            <a:pPr marL="1431925" indent="-1431925"/>
            <a:r>
              <a:rPr lang="en-US" sz="1600" b="1" dirty="0"/>
              <a:t>Specificity</a:t>
            </a:r>
            <a:r>
              <a:rPr lang="en-US" sz="1600" dirty="0"/>
              <a:t> = 	TN / NP = the ability of the test to correctly rule out a condition from a condition free population</a:t>
            </a:r>
          </a:p>
          <a:p>
            <a:endParaRPr lang="en-US" sz="2200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471844" y="3943813"/>
            <a:ext cx="4899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FN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5418162" y="2992083"/>
            <a:ext cx="4188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TN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4617213" y="5165936"/>
            <a:ext cx="4474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TN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5576754" y="3344105"/>
            <a:ext cx="5555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FP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7068327" y="5703234"/>
            <a:ext cx="4981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TN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4995643" y="3960447"/>
            <a:ext cx="4788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74102" y="6007227"/>
            <a:ext cx="3703781" cy="18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4474102" y="2782454"/>
            <a:ext cx="7127" cy="3224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169899" y="3822231"/>
            <a:ext cx="167148" cy="167148"/>
            <a:chOff x="7047345" y="1350743"/>
            <a:chExt cx="503829" cy="503829"/>
          </a:xfrm>
        </p:grpSpPr>
        <p:cxnSp>
          <p:nvCxnSpPr>
            <p:cNvPr id="66" name="Straight Connector 65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322299" y="3974631"/>
            <a:ext cx="167148" cy="167148"/>
            <a:chOff x="7047345" y="1350743"/>
            <a:chExt cx="503829" cy="503829"/>
          </a:xfrm>
        </p:grpSpPr>
        <p:cxnSp>
          <p:nvCxnSpPr>
            <p:cNvPr id="64" name="Straight Connector 63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614832" y="4127031"/>
            <a:ext cx="167148" cy="167148"/>
            <a:chOff x="7047345" y="1350743"/>
            <a:chExt cx="503829" cy="503829"/>
          </a:xfrm>
        </p:grpSpPr>
        <p:cxnSp>
          <p:nvCxnSpPr>
            <p:cNvPr id="62" name="Straight Connector 61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322299" y="4297441"/>
            <a:ext cx="167148" cy="167148"/>
            <a:chOff x="7047345" y="1350743"/>
            <a:chExt cx="503829" cy="503829"/>
          </a:xfrm>
        </p:grpSpPr>
        <p:cxnSp>
          <p:nvCxnSpPr>
            <p:cNvPr id="60" name="Straight Connector 59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779499" y="4431831"/>
            <a:ext cx="167148" cy="167148"/>
            <a:chOff x="7047345" y="1350743"/>
            <a:chExt cx="503829" cy="503829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61395" y="4250969"/>
            <a:ext cx="167148" cy="167148"/>
            <a:chOff x="7047345" y="1350743"/>
            <a:chExt cx="503829" cy="503829"/>
          </a:xfrm>
        </p:grpSpPr>
        <p:cxnSp>
          <p:nvCxnSpPr>
            <p:cNvPr id="56" name="Straight Connector 55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61395" y="3959883"/>
            <a:ext cx="167148" cy="167148"/>
            <a:chOff x="7047345" y="1350743"/>
            <a:chExt cx="503829" cy="503829"/>
          </a:xfrm>
        </p:grpSpPr>
        <p:cxnSp>
          <p:nvCxnSpPr>
            <p:cNvPr id="54" name="Straight Connector 53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2700000">
            <a:off x="4897559" y="5137288"/>
            <a:ext cx="167148" cy="167148"/>
            <a:chOff x="7047345" y="1350743"/>
            <a:chExt cx="503829" cy="503829"/>
          </a:xfrm>
        </p:grpSpPr>
        <p:cxnSp>
          <p:nvCxnSpPr>
            <p:cNvPr id="52" name="Straight Connector 51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720506" y="3112075"/>
            <a:ext cx="167148" cy="167148"/>
            <a:chOff x="7047345" y="1350743"/>
            <a:chExt cx="503829" cy="503829"/>
          </a:xfrm>
        </p:grpSpPr>
        <p:cxnSp>
          <p:nvCxnSpPr>
            <p:cNvPr id="50" name="Straight Connector 49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2700000">
            <a:off x="7068327" y="5607669"/>
            <a:ext cx="167148" cy="167148"/>
            <a:chOff x="7047345" y="1350743"/>
            <a:chExt cx="503829" cy="503829"/>
          </a:xfrm>
        </p:grpSpPr>
        <p:cxnSp>
          <p:nvCxnSpPr>
            <p:cNvPr id="48" name="Straight Connector 47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340764" y="4056574"/>
            <a:ext cx="167148" cy="170410"/>
            <a:chOff x="8123929" y="2336353"/>
            <a:chExt cx="167148" cy="170410"/>
          </a:xfrm>
        </p:grpSpPr>
        <p:grpSp>
          <p:nvGrpSpPr>
            <p:cNvPr id="44" name="Group 43"/>
            <p:cNvGrpSpPr/>
            <p:nvPr/>
          </p:nvGrpSpPr>
          <p:grpSpPr>
            <a:xfrm>
              <a:off x="8123929" y="2339615"/>
              <a:ext cx="167148" cy="167148"/>
              <a:chOff x="7047345" y="1350743"/>
              <a:chExt cx="503829" cy="503829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/>
            <p:cNvSpPr/>
            <p:nvPr/>
          </p:nvSpPr>
          <p:spPr>
            <a:xfrm>
              <a:off x="8123929" y="2336353"/>
              <a:ext cx="167148" cy="16714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9870" y="3852625"/>
            <a:ext cx="168042" cy="174762"/>
            <a:chOff x="5046481" y="3449632"/>
            <a:chExt cx="168042" cy="174762"/>
          </a:xfrm>
        </p:grpSpPr>
        <p:grpSp>
          <p:nvGrpSpPr>
            <p:cNvPr id="40" name="Group 39"/>
            <p:cNvGrpSpPr/>
            <p:nvPr/>
          </p:nvGrpSpPr>
          <p:grpSpPr>
            <a:xfrm>
              <a:off x="5046481" y="3457246"/>
              <a:ext cx="167148" cy="167148"/>
              <a:chOff x="7047345" y="1350743"/>
              <a:chExt cx="503829" cy="503829"/>
            </a:xfrm>
          </p:grpSpPr>
          <p:cxnSp>
            <p:nvCxnSpPr>
              <p:cNvPr id="42" name="Straight Connector 41"/>
              <p:cNvCxnSpPr>
                <a:cxnSpLocks/>
              </p:cNvCxnSpPr>
              <p:nvPr/>
            </p:nvCxnSpPr>
            <p:spPr>
              <a:xfrm flipV="1">
                <a:off x="7047345" y="1602658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cxnSpLocks/>
              </p:cNvCxnSpPr>
              <p:nvPr/>
            </p:nvCxnSpPr>
            <p:spPr>
              <a:xfrm rot="5400000" flipV="1">
                <a:off x="7052261" y="1597742"/>
                <a:ext cx="503829" cy="9832"/>
              </a:xfrm>
              <a:prstGeom prst="line">
                <a:avLst/>
              </a:prstGeom>
              <a:ln w="3492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/>
            <p:cNvSpPr/>
            <p:nvPr/>
          </p:nvSpPr>
          <p:spPr>
            <a:xfrm>
              <a:off x="5047375" y="3449632"/>
              <a:ext cx="167148" cy="16714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6209637" y="4412121"/>
            <a:ext cx="245283" cy="3308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6059" y="4740040"/>
            <a:ext cx="25038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Predicted region of nominal behavior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49902" y="5086035"/>
            <a:ext cx="20100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Region of Abnormal behavior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749589" y="3588137"/>
            <a:ext cx="0" cy="242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97559" y="3621104"/>
            <a:ext cx="1428433" cy="102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07912" y="3195649"/>
            <a:ext cx="16638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Red = Anomaly</a:t>
            </a:r>
          </a:p>
          <a:p>
            <a:r>
              <a:rPr lang="en-US" sz="1200" dirty="0"/>
              <a:t>Green = Nominal</a:t>
            </a:r>
          </a:p>
          <a:p>
            <a:r>
              <a:rPr lang="en-US" sz="1200" dirty="0"/>
              <a:t>Circle = Prediction Error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7683434" y="3260531"/>
            <a:ext cx="167148" cy="167148"/>
            <a:chOff x="7047345" y="1350743"/>
            <a:chExt cx="503829" cy="503829"/>
          </a:xfrm>
        </p:grpSpPr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775823" y="3436987"/>
            <a:ext cx="167148" cy="167148"/>
            <a:chOff x="7047345" y="1350743"/>
            <a:chExt cx="503829" cy="503829"/>
          </a:xfrm>
        </p:grpSpPr>
        <p:cxnSp>
          <p:nvCxnSpPr>
            <p:cNvPr id="36" name="Straight Connector 35"/>
            <p:cNvCxnSpPr>
              <a:cxnSpLocks/>
            </p:cNvCxnSpPr>
            <p:nvPr/>
          </p:nvCxnSpPr>
          <p:spPr>
            <a:xfrm flipV="1">
              <a:off x="7047345" y="1602658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 rot="5400000" flipV="1">
              <a:off x="7052261" y="1597742"/>
              <a:ext cx="503829" cy="9832"/>
            </a:xfrm>
            <a:prstGeom prst="line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8228736" y="3637861"/>
            <a:ext cx="167148" cy="1671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71844" y="3195649"/>
            <a:ext cx="1992664" cy="664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01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Sensitivity = the ability of the test to detect a positive element from a positive population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76" y="1440873"/>
            <a:ext cx="6363999" cy="50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120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734" y="280715"/>
            <a:ext cx="8747266" cy="210226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Embedded Machine Learning  On Cortex M4F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Jongmin Lee &amp; Michael Stanley, BU Sensors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03" y="2447637"/>
            <a:ext cx="5421745" cy="3979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72670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4643" y="1019917"/>
            <a:ext cx="8747266" cy="5510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Can be classified as:</a:t>
            </a:r>
          </a:p>
          <a:p>
            <a:r>
              <a:rPr lang="en-US" dirty="0"/>
              <a:t>Supervised vs Non-Supervised vs Semi-Supervised</a:t>
            </a:r>
          </a:p>
          <a:p>
            <a:r>
              <a:rPr lang="en-US" dirty="0"/>
              <a:t>one-class, two class or multi-class</a:t>
            </a:r>
          </a:p>
          <a:p>
            <a:r>
              <a:rPr lang="en-US" dirty="0"/>
              <a:t>clustering vs supervised classification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MANY techniques, each of which has many variants: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Distance-Based models (K-NN)</a:t>
            </a:r>
          </a:p>
          <a:p>
            <a:r>
              <a:rPr lang="en-US" dirty="0"/>
              <a:t>Mixture Models</a:t>
            </a:r>
          </a:p>
          <a:p>
            <a:r>
              <a:rPr lang="en-US" dirty="0"/>
              <a:t>Probabilistic Models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Ensemble Models</a:t>
            </a:r>
          </a:p>
          <a:p>
            <a:r>
              <a:rPr lang="en-US" dirty="0"/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45" y="3253509"/>
            <a:ext cx="437192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28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Rationalizations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4643" y="1019917"/>
            <a:ext cx="8747266" cy="5168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Our project is targeted at machine condition monitoring because:</a:t>
            </a:r>
          </a:p>
          <a:p>
            <a:r>
              <a:rPr lang="en-US" dirty="0">
                <a:solidFill>
                  <a:schemeClr val="tx1"/>
                </a:solidFill>
              </a:rPr>
              <a:t>MCM is a huge untapped market</a:t>
            </a:r>
          </a:p>
          <a:p>
            <a:r>
              <a:rPr lang="en-US" dirty="0">
                <a:solidFill>
                  <a:schemeClr val="tx1"/>
                </a:solidFill>
              </a:rPr>
              <a:t>Customer interest is high, so NXP can be a thought leader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focus on Anomaly Detection because:</a:t>
            </a:r>
          </a:p>
          <a:p>
            <a:r>
              <a:rPr lang="en-US" dirty="0">
                <a:solidFill>
                  <a:schemeClr val="tx1"/>
                </a:solidFill>
              </a:rPr>
              <a:t>it is very difficult to get labelled data for machine learning for both pass and fail conditions, so supervised learning is out</a:t>
            </a:r>
          </a:p>
          <a:p>
            <a:r>
              <a:rPr lang="en-US" dirty="0">
                <a:solidFill>
                  <a:schemeClr val="tx1"/>
                </a:solidFill>
              </a:rPr>
              <a:t>Anomaly Detection allows you to “draw a boundary” around nominal conditions, and reject everything else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limit the complexity of our models</a:t>
            </a:r>
          </a:p>
          <a:p>
            <a:r>
              <a:rPr lang="en-US" dirty="0">
                <a:solidFill>
                  <a:schemeClr val="tx1"/>
                </a:solidFill>
              </a:rPr>
              <a:t>to two dimensions for lower level models because they are easy to visualize</a:t>
            </a:r>
          </a:p>
          <a:p>
            <a:r>
              <a:rPr lang="en-US" dirty="0">
                <a:solidFill>
                  <a:schemeClr val="tx1"/>
                </a:solidFill>
              </a:rPr>
              <a:t>and add Ensemble model support to gain higher dimensionality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903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SVM Control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6" y="1036364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Ensemble Control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4" y="992491"/>
            <a:ext cx="82296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49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GMM Control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5" y="1049095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809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00" y="508000"/>
            <a:ext cx="8162043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325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81" y="934764"/>
            <a:ext cx="4330124" cy="28867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 Are Two Components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87" y="4711911"/>
            <a:ext cx="3510147" cy="17066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4643" y="1242065"/>
            <a:ext cx="3811648" cy="232565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 Graphical User Interface</a:t>
            </a:r>
          </a:p>
          <a:p>
            <a:r>
              <a:rPr lang="en-US" sz="2200" dirty="0"/>
              <a:t>written in C# using </a:t>
            </a:r>
            <a:r>
              <a:rPr lang="en-US" sz="2200" dirty="0">
                <a:solidFill>
                  <a:schemeClr val="tx1"/>
                </a:solidFill>
              </a:rPr>
              <a:t>Visual Studio.  The GUI provides configuration screens and (soon) computation of optimal Ensemble models.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4257964" y="3833091"/>
            <a:ext cx="498763" cy="942158"/>
          </a:xfrm>
          <a:custGeom>
            <a:avLst/>
            <a:gdLst>
              <a:gd name="connsiteX0" fmla="*/ 129309 w 498763"/>
              <a:gd name="connsiteY0" fmla="*/ 0 h 942158"/>
              <a:gd name="connsiteX1" fmla="*/ 83127 w 498763"/>
              <a:gd name="connsiteY1" fmla="*/ 101600 h 942158"/>
              <a:gd name="connsiteX2" fmla="*/ 55418 w 498763"/>
              <a:gd name="connsiteY2" fmla="*/ 129309 h 942158"/>
              <a:gd name="connsiteX3" fmla="*/ 46181 w 498763"/>
              <a:gd name="connsiteY3" fmla="*/ 157018 h 942158"/>
              <a:gd name="connsiteX4" fmla="*/ 18472 w 498763"/>
              <a:gd name="connsiteY4" fmla="*/ 203200 h 942158"/>
              <a:gd name="connsiteX5" fmla="*/ 0 w 498763"/>
              <a:gd name="connsiteY5" fmla="*/ 277091 h 942158"/>
              <a:gd name="connsiteX6" fmla="*/ 9236 w 498763"/>
              <a:gd name="connsiteY6" fmla="*/ 415636 h 942158"/>
              <a:gd name="connsiteX7" fmla="*/ 18472 w 498763"/>
              <a:gd name="connsiteY7" fmla="*/ 443345 h 942158"/>
              <a:gd name="connsiteX8" fmla="*/ 46181 w 498763"/>
              <a:gd name="connsiteY8" fmla="*/ 544945 h 942158"/>
              <a:gd name="connsiteX9" fmla="*/ 64654 w 498763"/>
              <a:gd name="connsiteY9" fmla="*/ 572654 h 942158"/>
              <a:gd name="connsiteX10" fmla="*/ 120072 w 498763"/>
              <a:gd name="connsiteY10" fmla="*/ 674254 h 942158"/>
              <a:gd name="connsiteX11" fmla="*/ 147781 w 498763"/>
              <a:gd name="connsiteY11" fmla="*/ 701964 h 942158"/>
              <a:gd name="connsiteX12" fmla="*/ 184727 w 498763"/>
              <a:gd name="connsiteY12" fmla="*/ 757382 h 942158"/>
              <a:gd name="connsiteX13" fmla="*/ 203200 w 498763"/>
              <a:gd name="connsiteY13" fmla="*/ 785091 h 942158"/>
              <a:gd name="connsiteX14" fmla="*/ 230909 w 498763"/>
              <a:gd name="connsiteY14" fmla="*/ 794327 h 942158"/>
              <a:gd name="connsiteX15" fmla="*/ 304800 w 498763"/>
              <a:gd name="connsiteY15" fmla="*/ 858982 h 942158"/>
              <a:gd name="connsiteX16" fmla="*/ 332509 w 498763"/>
              <a:gd name="connsiteY16" fmla="*/ 877454 h 942158"/>
              <a:gd name="connsiteX17" fmla="*/ 360218 w 498763"/>
              <a:gd name="connsiteY17" fmla="*/ 895927 h 942158"/>
              <a:gd name="connsiteX18" fmla="*/ 397163 w 498763"/>
              <a:gd name="connsiteY18" fmla="*/ 905164 h 942158"/>
              <a:gd name="connsiteX19" fmla="*/ 424872 w 498763"/>
              <a:gd name="connsiteY19" fmla="*/ 923636 h 942158"/>
              <a:gd name="connsiteX20" fmla="*/ 498763 w 498763"/>
              <a:gd name="connsiteY20" fmla="*/ 942109 h 94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8763" h="942158">
                <a:moveTo>
                  <a:pt x="129309" y="0"/>
                </a:moveTo>
                <a:cubicBezTo>
                  <a:pt x="113915" y="33867"/>
                  <a:pt x="101584" y="69300"/>
                  <a:pt x="83127" y="101600"/>
                </a:cubicBezTo>
                <a:cubicBezTo>
                  <a:pt x="76646" y="112941"/>
                  <a:pt x="62664" y="118441"/>
                  <a:pt x="55418" y="129309"/>
                </a:cubicBezTo>
                <a:cubicBezTo>
                  <a:pt x="50017" y="137410"/>
                  <a:pt x="50535" y="148310"/>
                  <a:pt x="46181" y="157018"/>
                </a:cubicBezTo>
                <a:cubicBezTo>
                  <a:pt x="38152" y="173075"/>
                  <a:pt x="26500" y="187143"/>
                  <a:pt x="18472" y="203200"/>
                </a:cubicBezTo>
                <a:cubicBezTo>
                  <a:pt x="9005" y="222134"/>
                  <a:pt x="3513" y="259527"/>
                  <a:pt x="0" y="277091"/>
                </a:cubicBezTo>
                <a:cubicBezTo>
                  <a:pt x="3079" y="323273"/>
                  <a:pt x="4125" y="369635"/>
                  <a:pt x="9236" y="415636"/>
                </a:cubicBezTo>
                <a:cubicBezTo>
                  <a:pt x="10311" y="425312"/>
                  <a:pt x="16111" y="433900"/>
                  <a:pt x="18472" y="443345"/>
                </a:cubicBezTo>
                <a:cubicBezTo>
                  <a:pt x="25411" y="471100"/>
                  <a:pt x="30332" y="521172"/>
                  <a:pt x="46181" y="544945"/>
                </a:cubicBezTo>
                <a:cubicBezTo>
                  <a:pt x="52339" y="554181"/>
                  <a:pt x="59690" y="562725"/>
                  <a:pt x="64654" y="572654"/>
                </a:cubicBezTo>
                <a:cubicBezTo>
                  <a:pt x="91172" y="625688"/>
                  <a:pt x="44581" y="598760"/>
                  <a:pt x="120072" y="674254"/>
                </a:cubicBezTo>
                <a:cubicBezTo>
                  <a:pt x="129308" y="683491"/>
                  <a:pt x="139761" y="691653"/>
                  <a:pt x="147781" y="701964"/>
                </a:cubicBezTo>
                <a:cubicBezTo>
                  <a:pt x="161411" y="719489"/>
                  <a:pt x="172412" y="738909"/>
                  <a:pt x="184727" y="757382"/>
                </a:cubicBezTo>
                <a:cubicBezTo>
                  <a:pt x="190885" y="766618"/>
                  <a:pt x="192669" y="781581"/>
                  <a:pt x="203200" y="785091"/>
                </a:cubicBezTo>
                <a:lnTo>
                  <a:pt x="230909" y="794327"/>
                </a:lnTo>
                <a:cubicBezTo>
                  <a:pt x="261696" y="840509"/>
                  <a:pt x="240145" y="815879"/>
                  <a:pt x="304800" y="858982"/>
                </a:cubicBezTo>
                <a:lnTo>
                  <a:pt x="332509" y="877454"/>
                </a:lnTo>
                <a:cubicBezTo>
                  <a:pt x="341745" y="883612"/>
                  <a:pt x="349449" y="893234"/>
                  <a:pt x="360218" y="895927"/>
                </a:cubicBezTo>
                <a:lnTo>
                  <a:pt x="397163" y="905164"/>
                </a:lnTo>
                <a:cubicBezTo>
                  <a:pt x="406399" y="911321"/>
                  <a:pt x="414728" y="919128"/>
                  <a:pt x="424872" y="923636"/>
                </a:cubicBezTo>
                <a:cubicBezTo>
                  <a:pt x="470818" y="944056"/>
                  <a:pt x="465661" y="942109"/>
                  <a:pt x="498763" y="942109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643" y="4059730"/>
            <a:ext cx="3811648" cy="221109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 embedded C code running on a FRDM-K66F Freedom Board.  Gaussian Mixture Models and Support Vector Machines are computed right on the board.</a:t>
            </a:r>
          </a:p>
        </p:txBody>
      </p:sp>
    </p:spTree>
    <p:extLst>
      <p:ext uri="{BB962C8B-B14F-4D97-AF65-F5344CB8AC3E}">
        <p14:creationId xmlns:p14="http://schemas.microsoft.com/office/powerpoint/2010/main" val="332362296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</TotalTime>
  <Pages>0</Pages>
  <Words>1088</Words>
  <Characters>0</Characters>
  <Application>Microsoft Office PowerPoint</Application>
  <DocSecurity>0</DocSecurity>
  <PresentationFormat>On-screen Show (4:3)</PresentationFormat>
  <Lines>0</Lines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Symbol</vt:lpstr>
      <vt:lpstr>Wingdings</vt:lpstr>
      <vt:lpstr>0_Master Content Slide</vt:lpstr>
      <vt:lpstr>10_ FSL Logo Slide</vt:lpstr>
      <vt:lpstr>2017 TEM Slides</vt:lpstr>
      <vt:lpstr>Embedded Machine Learning  On Cortex M4F  Jongmin Lee &amp; Michael Stanley, BU Sensors</vt:lpstr>
      <vt:lpstr>Machine Learning</vt:lpstr>
      <vt:lpstr>Rationalizations</vt:lpstr>
      <vt:lpstr>SVM Control Screen</vt:lpstr>
      <vt:lpstr>Ensemble Control Screen</vt:lpstr>
      <vt:lpstr>GMM Control Screen</vt:lpstr>
      <vt:lpstr>PowerPoint Presentation</vt:lpstr>
      <vt:lpstr>There Are Two Components</vt:lpstr>
      <vt:lpstr>One Class Support Vector Machines</vt:lpstr>
      <vt:lpstr>Gaussian Mixture Models (old versioin)</vt:lpstr>
      <vt:lpstr>Gaussian Mixture Models</vt:lpstr>
      <vt:lpstr>Ensemble Models</vt:lpstr>
      <vt:lpstr>How to Build Models</vt:lpstr>
      <vt:lpstr>Gaussian Mixture Models</vt:lpstr>
      <vt:lpstr>One Class Support Vector Machines</vt:lpstr>
      <vt:lpstr>You can view PDFs in 3 dimensions…</vt:lpstr>
      <vt:lpstr>The Confusion Matrix</vt:lpstr>
      <vt:lpstr>Sensitivity = the ability of the test to detect a positive element from a positive population </vt:lpstr>
      <vt:lpstr>PowerPoint Presentation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4:3 Ratio</dc:title>
  <dc:creator>rls02c</dc:creator>
  <cp:lastModifiedBy>Lee Jongmin-B51090</cp:lastModifiedBy>
  <cp:revision>413</cp:revision>
  <cp:lastPrinted>2017-04-17T15:55:38Z</cp:lastPrinted>
  <dcterms:created xsi:type="dcterms:W3CDTF">2012-11-14T23:25:03Z</dcterms:created>
  <dcterms:modified xsi:type="dcterms:W3CDTF">2017-04-19T17:21:00Z</dcterms:modified>
</cp:coreProperties>
</file>