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7" r:id="rId2"/>
    <p:sldId id="259" r:id="rId3"/>
    <p:sldId id="268" r:id="rId4"/>
    <p:sldId id="269" r:id="rId5"/>
    <p:sldId id="270" r:id="rId6"/>
    <p:sldId id="271" r:id="rId7"/>
    <p:sldId id="272" r:id="rId8"/>
    <p:sldId id="261" r:id="rId9"/>
    <p:sldId id="263" r:id="rId10"/>
    <p:sldId id="260" r:id="rId11"/>
    <p:sldId id="262" r:id="rId12"/>
    <p:sldId id="264" r:id="rId13"/>
    <p:sldId id="266" r:id="rId14"/>
    <p:sldId id="273" r:id="rId15"/>
    <p:sldId id="274" r:id="rId16"/>
    <p:sldId id="275" r:id="rId17"/>
    <p:sldId id="279" r:id="rId18"/>
    <p:sldId id="276" r:id="rId19"/>
    <p:sldId id="277" r:id="rId20"/>
    <p:sldId id="278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>
      <p:cViewPr varScale="1">
        <p:scale>
          <a:sx n="78" d="100"/>
          <a:sy n="78" d="100"/>
        </p:scale>
        <p:origin x="113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86B11E8E-6058-4919-9FA5-F4A9AA65B3F5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A6F615B0-67C4-456E-9D78-D2B40C69D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6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15B0-67C4-456E-9D78-D2B40C69D5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15B0-67C4-456E-9D78-D2B40C69D5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F330F-E99B-4BD3-A6A4-9E00FDBA90C9}" type="datetimeFigureOut">
              <a:rPr lang="en-US" smtClean="0"/>
              <a:pPr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DBC5-23FD-495C-B355-2970BA88D9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72717" y="483277"/>
            <a:ext cx="8474765" cy="5231723"/>
            <a:chOff x="372717" y="483277"/>
            <a:chExt cx="8474765" cy="5231723"/>
          </a:xfrm>
        </p:grpSpPr>
        <p:grpSp>
          <p:nvGrpSpPr>
            <p:cNvPr id="24" name="Group 23"/>
            <p:cNvGrpSpPr/>
            <p:nvPr/>
          </p:nvGrpSpPr>
          <p:grpSpPr>
            <a:xfrm>
              <a:off x="372717" y="483277"/>
              <a:ext cx="8474765" cy="5231723"/>
              <a:chOff x="372717" y="483277"/>
              <a:chExt cx="8474765" cy="523172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72717" y="483277"/>
                <a:ext cx="8474765" cy="5231723"/>
                <a:chOff x="372717" y="483277"/>
                <a:chExt cx="8474765" cy="523172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81000" y="533400"/>
                  <a:ext cx="8458200" cy="5181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72717" y="483277"/>
                  <a:ext cx="8474765" cy="246221"/>
                  <a:chOff x="381000" y="181689"/>
                  <a:chExt cx="8474765" cy="246221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81000" y="228600"/>
                    <a:ext cx="8474765" cy="15240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33400" y="181689"/>
                    <a:ext cx="192232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/>
                        </a:solidFill>
                      </a:rPr>
                      <a:t>NXP Anomaly Detection Toolbox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435428" y="266699"/>
                    <a:ext cx="152400" cy="76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8353130" y="249528"/>
                    <a:ext cx="464299" cy="110541"/>
                    <a:chOff x="8305800" y="266699"/>
                    <a:chExt cx="464299" cy="99656"/>
                  </a:xfrm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305800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46103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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61769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X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3" name="Rectangle 22"/>
              <p:cNvSpPr/>
              <p:nvPr/>
            </p:nvSpPr>
            <p:spPr>
              <a:xfrm>
                <a:off x="427145" y="932116"/>
                <a:ext cx="8382002" cy="4782884"/>
              </a:xfrm>
              <a:prstGeom prst="rect">
                <a:avLst/>
              </a:prstGeom>
              <a:solidFill>
                <a:srgbClr val="6633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2717" y="648150"/>
              <a:ext cx="7942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57200" algn="l"/>
                </a:tabLst>
              </a:pPr>
              <a:r>
                <a:rPr lang="en-US" sz="1400" dirty="0"/>
                <a:t>File	About	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273" name="Group 272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25326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GMM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287" name="Rounded Rectangle 286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288" name="Rounded Rectangle 287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289" name="Rounded Rectangle 288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pic>
          <p:nvPicPr>
            <p:cNvPr id="275" name="Picture 274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600" y="1312180"/>
              <a:ext cx="4523642" cy="4021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" name="Rounded Rectangle 275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440994" y="4490505"/>
              <a:ext cx="311606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609600" y="4507288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8281" y="3796657"/>
              <a:ext cx="142795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GMM Configuration</a:t>
              </a: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7D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STD </a:t>
              </a:r>
            </a:p>
          </p:txBody>
        </p:sp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2514600" y="4487722"/>
              <a:ext cx="8632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Threshold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99%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1839311" y="4495566"/>
              <a:ext cx="7594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 Kernel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437523" y="931571"/>
            <a:ext cx="8391067" cy="4673308"/>
            <a:chOff x="400019" y="943953"/>
            <a:chExt cx="8391067" cy="4673308"/>
          </a:xfrm>
        </p:grpSpPr>
        <p:sp>
          <p:nvSpPr>
            <p:cNvPr id="337" name="Rectangle 336"/>
            <p:cNvSpPr/>
            <p:nvPr/>
          </p:nvSpPr>
          <p:spPr>
            <a:xfrm>
              <a:off x="3886200" y="943953"/>
              <a:ext cx="838200" cy="304800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Composite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00019" y="1205318"/>
              <a:ext cx="8391067" cy="44119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412841" y="965491"/>
            <a:ext cx="8382001" cy="4673309"/>
            <a:chOff x="412841" y="965491"/>
            <a:chExt cx="8382001" cy="4673309"/>
          </a:xfrm>
        </p:grpSpPr>
        <p:grpSp>
          <p:nvGrpSpPr>
            <p:cNvPr id="340" name="Group 339"/>
            <p:cNvGrpSpPr/>
            <p:nvPr/>
          </p:nvGrpSpPr>
          <p:grpSpPr>
            <a:xfrm>
              <a:off x="412841" y="965491"/>
              <a:ext cx="8382001" cy="4673309"/>
              <a:chOff x="427145" y="965491"/>
              <a:chExt cx="8382001" cy="4673309"/>
            </a:xfrm>
          </p:grpSpPr>
          <p:sp>
            <p:nvSpPr>
              <p:cNvPr id="559" name="Rectangle 558"/>
              <p:cNvSpPr/>
              <p:nvPr/>
            </p:nvSpPr>
            <p:spPr>
              <a:xfrm>
                <a:off x="1081104" y="965491"/>
                <a:ext cx="6858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Features</a:t>
                </a: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42714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6190916" y="1316675"/>
              <a:ext cx="2191083" cy="2034651"/>
              <a:chOff x="6190916" y="1925070"/>
              <a:chExt cx="2191083" cy="2034651"/>
            </a:xfrm>
          </p:grpSpPr>
          <p:sp>
            <p:nvSpPr>
              <p:cNvPr id="545" name="Rectangle 544"/>
              <p:cNvSpPr/>
              <p:nvPr/>
            </p:nvSpPr>
            <p:spPr>
              <a:xfrm rot="16200000">
                <a:off x="6339655" y="1917376"/>
                <a:ext cx="1893606" cy="2191083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>
                <a:off x="6260324" y="2237601"/>
                <a:ext cx="1106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Accelerometer</a:t>
                </a: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7369832" y="2265252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48" name="TextBox 547"/>
              <p:cNvSpPr txBox="1"/>
              <p:nvPr/>
            </p:nvSpPr>
            <p:spPr>
              <a:xfrm>
                <a:off x="6247905" y="2506969"/>
                <a:ext cx="112883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Magnetometer</a:t>
                </a: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7380048" y="253462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0" name="TextBox 549"/>
              <p:cNvSpPr txBox="1"/>
              <p:nvPr/>
            </p:nvSpPr>
            <p:spPr>
              <a:xfrm>
                <a:off x="6531252" y="2787060"/>
                <a:ext cx="845488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Gyroscope</a:t>
                </a: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7380048" y="2814711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2" name="TextBox 551"/>
              <p:cNvSpPr txBox="1"/>
              <p:nvPr/>
            </p:nvSpPr>
            <p:spPr>
              <a:xfrm>
                <a:off x="6654363" y="3077999"/>
                <a:ext cx="72237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Pressure</a:t>
                </a: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380048" y="310565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54" name="TextBox 553"/>
              <p:cNvSpPr txBox="1"/>
              <p:nvPr/>
            </p:nvSpPr>
            <p:spPr>
              <a:xfrm>
                <a:off x="6391599" y="3360388"/>
                <a:ext cx="98514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Temperature</a:t>
                </a: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380048" y="3388039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6" name="TextBox 555"/>
              <p:cNvSpPr txBox="1"/>
              <p:nvPr/>
            </p:nvSpPr>
            <p:spPr>
              <a:xfrm>
                <a:off x="6428339" y="3635044"/>
                <a:ext cx="94840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Microphone</a:t>
                </a: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380048" y="3662695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1024</a:t>
                </a:r>
              </a:p>
            </p:txBody>
          </p:sp>
          <p:sp>
            <p:nvSpPr>
              <p:cNvPr id="558" name="TextBox 557"/>
              <p:cNvSpPr txBox="1"/>
              <p:nvPr/>
            </p:nvSpPr>
            <p:spPr>
              <a:xfrm>
                <a:off x="6453538" y="1925070"/>
                <a:ext cx="98373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Window Size</a:t>
                </a: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457200" y="1316675"/>
              <a:ext cx="5320877" cy="4093525"/>
              <a:chOff x="457200" y="1316675"/>
              <a:chExt cx="5320877" cy="4093525"/>
            </a:xfrm>
          </p:grpSpPr>
          <p:sp>
            <p:nvSpPr>
              <p:cNvPr id="343" name="TextBox 342"/>
              <p:cNvSpPr txBox="1"/>
              <p:nvPr/>
            </p:nvSpPr>
            <p:spPr>
              <a:xfrm rot="16200000">
                <a:off x="2171511" y="1957267"/>
                <a:ext cx="1216808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Y</a:t>
                </a: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 rot="16200000">
                <a:off x="1960524" y="1954863"/>
                <a:ext cx="1221616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X</a:t>
                </a: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 rot="16200000">
                <a:off x="2387996" y="1958870"/>
                <a:ext cx="1213602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Z</a:t>
                </a: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 rot="16200000">
                <a:off x="2592744" y="1942039"/>
                <a:ext cx="124726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Accerometer</a:t>
                </a:r>
                <a:r>
                  <a:rPr lang="en-US" sz="1200" dirty="0"/>
                  <a:t> VM</a:t>
                </a: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 rot="16200000">
                <a:off x="2879540" y="2006416"/>
                <a:ext cx="111851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X</a:t>
                </a:r>
              </a:p>
            </p:txBody>
          </p:sp>
          <p:sp>
            <p:nvSpPr>
              <p:cNvPr id="348" name="Rectangle 347"/>
              <p:cNvSpPr/>
              <p:nvPr/>
            </p:nvSpPr>
            <p:spPr>
              <a:xfrm rot="16200000">
                <a:off x="2733370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>
              <a:xfrm rot="16200000">
                <a:off x="2524787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 rot="16200000">
                <a:off x="2948251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 rot="16200000">
                <a:off x="3169828" y="44241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 rot="16200000">
                <a:off x="3392250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TextBox 352"/>
              <p:cNvSpPr txBox="1"/>
              <p:nvPr/>
            </p:nvSpPr>
            <p:spPr>
              <a:xfrm>
                <a:off x="971441" y="43712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</a:t>
                </a:r>
              </a:p>
            </p:txBody>
          </p:sp>
          <p:sp>
            <p:nvSpPr>
              <p:cNvPr id="354" name="Rectangle 353"/>
              <p:cNvSpPr/>
              <p:nvPr/>
            </p:nvSpPr>
            <p:spPr>
              <a:xfrm rot="16200000">
                <a:off x="2733370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 rot="16200000">
                <a:off x="2524787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 rot="16200000">
                <a:off x="2948251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 rot="16200000">
                <a:off x="316982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 rot="16200000">
                <a:off x="3392250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60029" y="32282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Variance</a:t>
                </a:r>
              </a:p>
            </p:txBody>
          </p:sp>
          <p:sp>
            <p:nvSpPr>
              <p:cNvPr id="360" name="Rectangle 359"/>
              <p:cNvSpPr/>
              <p:nvPr/>
            </p:nvSpPr>
            <p:spPr>
              <a:xfrm rot="16200000">
                <a:off x="2733370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 rot="16200000">
                <a:off x="2524787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16200000">
                <a:off x="2948251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 rot="16200000">
                <a:off x="3169828" y="35097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 rot="16200000">
                <a:off x="3392250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960029" y="34568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Skew Factor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16200000">
                <a:off x="2733370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 rot="16200000">
                <a:off x="2524787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 rot="16200000">
                <a:off x="2948251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 rot="16200000">
                <a:off x="3169828" y="37383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 rot="16200000">
                <a:off x="3392250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960029" y="36854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Kurtosis</a:t>
                </a:r>
              </a:p>
            </p:txBody>
          </p:sp>
          <p:sp>
            <p:nvSpPr>
              <p:cNvPr id="372" name="Rectangle 371"/>
              <p:cNvSpPr/>
              <p:nvPr/>
            </p:nvSpPr>
            <p:spPr>
              <a:xfrm rot="16200000">
                <a:off x="2733370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 rot="16200000">
                <a:off x="2524787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 rot="16200000">
                <a:off x="2948251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 rot="16200000">
                <a:off x="316982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 rot="16200000">
                <a:off x="3392250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960029" y="39140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FFT</a:t>
                </a:r>
              </a:p>
            </p:txBody>
          </p:sp>
          <p:sp>
            <p:nvSpPr>
              <p:cNvPr id="378" name="Rectangle 377"/>
              <p:cNvSpPr/>
              <p:nvPr/>
            </p:nvSpPr>
            <p:spPr>
              <a:xfrm rot="16200000">
                <a:off x="2733370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 rot="16200000">
                <a:off x="2524787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 rot="16200000">
                <a:off x="2948251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 rot="16200000">
                <a:off x="3169828" y="41955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 rot="16200000">
                <a:off x="3392250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09600" y="4142601"/>
                <a:ext cx="15696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Mean Crossing Rate</a:t>
                </a:r>
              </a:p>
            </p:txBody>
          </p:sp>
          <p:sp>
            <p:nvSpPr>
              <p:cNvPr id="384" name="Rectangle 383"/>
              <p:cNvSpPr/>
              <p:nvPr/>
            </p:nvSpPr>
            <p:spPr>
              <a:xfrm rot="16200000">
                <a:off x="2733370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 rot="16200000">
                <a:off x="2524787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 rot="16200000">
                <a:off x="2948251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 rot="16200000">
                <a:off x="316982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 rot="16200000">
                <a:off x="3392250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457200" y="4599801"/>
                <a:ext cx="17220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STD(X) / Total STD</a:t>
                </a:r>
              </a:p>
            </p:txBody>
          </p:sp>
          <p:sp>
            <p:nvSpPr>
              <p:cNvPr id="390" name="Rectangle 389"/>
              <p:cNvSpPr/>
              <p:nvPr/>
            </p:nvSpPr>
            <p:spPr>
              <a:xfrm rot="16200000">
                <a:off x="2733370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 rot="16200000">
                <a:off x="2524787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 rot="16200000">
                <a:off x="2948251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 rot="16200000">
                <a:off x="316982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 rot="16200000">
                <a:off x="3392250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609600" y="4828401"/>
                <a:ext cx="1569629" cy="27492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STD(Y) / Total STD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 rot="16200000">
                <a:off x="2733370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 rot="16200000">
                <a:off x="2524787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 rot="16200000">
                <a:off x="2948251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 rot="16200000">
                <a:off x="316982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 rot="16200000">
                <a:off x="3392250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09600" y="5057001"/>
                <a:ext cx="15696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STD(Z) / Total STD</a:t>
                </a:r>
              </a:p>
            </p:txBody>
          </p:sp>
          <p:sp>
            <p:nvSpPr>
              <p:cNvPr id="402" name="Rectangle 401"/>
              <p:cNvSpPr/>
              <p:nvPr/>
            </p:nvSpPr>
            <p:spPr>
              <a:xfrm rot="16200000">
                <a:off x="2733370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 rot="16200000">
                <a:off x="2524787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 rot="16200000">
                <a:off x="2948251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 rot="16200000">
                <a:off x="316982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 rot="16200000">
                <a:off x="3392250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71441" y="29996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Mean</a:t>
                </a: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 rot="16200000">
                <a:off x="3297036" y="2010423"/>
                <a:ext cx="111049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Z</a:t>
                </a: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 rot="16200000">
                <a:off x="3086850" y="2008820"/>
                <a:ext cx="111370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Y</a:t>
                </a: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 rot="16200000">
                <a:off x="3438981" y="1937486"/>
                <a:ext cx="125637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VM</a:t>
                </a: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 rot="16200000">
                <a:off x="3990390" y="2267320"/>
                <a:ext cx="596702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X</a:t>
                </a: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 rot="16200000">
                <a:off x="4215216" y="2269725"/>
                <a:ext cx="59189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Y</a:t>
                </a:r>
              </a:p>
            </p:txBody>
          </p:sp>
          <p:sp>
            <p:nvSpPr>
              <p:cNvPr id="413" name="Rectangle 412"/>
              <p:cNvSpPr/>
              <p:nvPr/>
            </p:nvSpPr>
            <p:spPr>
              <a:xfrm rot="16200000">
                <a:off x="380573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 rot="16200000">
                <a:off x="3597155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 rot="16200000">
                <a:off x="4020619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 rot="16200000">
                <a:off x="4242196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 rot="16200000">
                <a:off x="446461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 rot="16200000">
                <a:off x="380573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 rot="16200000">
                <a:off x="3597155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 rot="16200000">
                <a:off x="4020619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 rot="16200000">
                <a:off x="4242196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 rot="16200000">
                <a:off x="446461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 rot="16200000">
                <a:off x="380573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 rot="16200000">
                <a:off x="3597155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 rot="16200000">
                <a:off x="4020619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 rot="16200000">
                <a:off x="4242196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 rot="16200000">
                <a:off x="446461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 rot="16200000">
                <a:off x="380573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 rot="16200000">
                <a:off x="3597155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 rot="16200000">
                <a:off x="4020619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 rot="16200000">
                <a:off x="4242196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 rot="16200000">
                <a:off x="446461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 rot="16200000">
                <a:off x="380573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 rot="16200000">
                <a:off x="3597155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 rot="16200000">
                <a:off x="4020619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 rot="16200000">
                <a:off x="4242196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 rot="16200000">
                <a:off x="446461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 rot="16200000">
                <a:off x="380573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 rot="16200000">
                <a:off x="3597155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 rot="16200000">
                <a:off x="4020619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 rot="16200000">
                <a:off x="4242196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 rot="16200000">
                <a:off x="446461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 rot="16200000">
                <a:off x="380573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 rot="16200000">
                <a:off x="3597155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 rot="16200000">
                <a:off x="4020619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 rot="16200000">
                <a:off x="4242196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 rot="16200000">
                <a:off x="446461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 rot="16200000">
                <a:off x="380573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 rot="16200000">
                <a:off x="3597155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 rot="16200000">
                <a:off x="4020619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 rot="16200000">
                <a:off x="4242196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 rot="16200000">
                <a:off x="446461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 rot="16200000">
                <a:off x="380573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 rot="16200000">
                <a:off x="3597155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 rot="16200000">
                <a:off x="4020619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 rot="16200000">
                <a:off x="4242196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 rot="16200000">
                <a:off x="446461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 rot="16200000">
                <a:off x="380573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 rot="16200000">
                <a:off x="3597155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 rot="16200000">
                <a:off x="4020619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4242196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 rot="16200000">
                <a:off x="446461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 rot="16200000">
                <a:off x="4551805" y="2198391"/>
                <a:ext cx="73456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VM</a:t>
                </a:r>
              </a:p>
            </p:txBody>
          </p:sp>
          <p:sp>
            <p:nvSpPr>
              <p:cNvPr id="464" name="TextBox 463"/>
              <p:cNvSpPr txBox="1"/>
              <p:nvPr/>
            </p:nvSpPr>
            <p:spPr>
              <a:xfrm rot="16200000">
                <a:off x="4416157" y="2271328"/>
                <a:ext cx="58868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Z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 rot="16200000">
                <a:off x="4641396" y="2073101"/>
                <a:ext cx="98514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Temperature</a:t>
                </a:r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 rot="16200000">
                <a:off x="4994353" y="2204482"/>
                <a:ext cx="72237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Pressure</a:t>
                </a:r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 rot="16200000">
                <a:off x="5103762" y="2091471"/>
                <a:ext cx="94840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Microphone</a:t>
                </a:r>
              </a:p>
            </p:txBody>
          </p:sp>
          <p:sp>
            <p:nvSpPr>
              <p:cNvPr id="468" name="Rectangle 467"/>
              <p:cNvSpPr/>
              <p:nvPr/>
            </p:nvSpPr>
            <p:spPr>
              <a:xfrm rot="16200000">
                <a:off x="487253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4663955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 rot="16200000">
                <a:off x="5087419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5308996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 rot="16200000">
                <a:off x="553141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487253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 rot="16200000">
                <a:off x="4663955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5087419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 rot="16200000">
                <a:off x="5308996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553141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 rot="16200000">
                <a:off x="487253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4663955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 rot="16200000">
                <a:off x="5087419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5308996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 rot="16200000">
                <a:off x="553141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487253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 rot="16200000">
                <a:off x="4663955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5087419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 rot="16200000">
                <a:off x="5308996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553141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 rot="16200000">
                <a:off x="487253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4663955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 rot="16200000">
                <a:off x="5087419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5308996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 rot="16200000">
                <a:off x="5531418" y="39669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487253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 rot="16200000">
                <a:off x="4663955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 rot="16200000">
                <a:off x="5087419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 rot="16200000">
                <a:off x="5308996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 rot="16200000">
                <a:off x="553141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 rot="16200000">
                <a:off x="487253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 rot="16200000">
                <a:off x="4663955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 rot="16200000">
                <a:off x="5087419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 rot="16200000">
                <a:off x="5308996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 rot="16200000">
                <a:off x="553141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 rot="16200000">
                <a:off x="487253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 rot="16200000">
                <a:off x="4663955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 rot="16200000">
                <a:off x="5087419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 rot="16200000">
                <a:off x="5308996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 rot="16200000">
                <a:off x="553141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 rot="16200000">
                <a:off x="487253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 rot="16200000">
                <a:off x="4663955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 rot="16200000">
                <a:off x="5087419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 rot="16200000">
                <a:off x="5308996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 rot="16200000">
                <a:off x="553141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 rot="16200000">
                <a:off x="487253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 rot="16200000">
                <a:off x="4663955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 rot="16200000">
                <a:off x="5087419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 rot="16200000">
                <a:off x="5308996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 rot="16200000">
                <a:off x="553141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 rot="16200000">
                <a:off x="2739214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19" name="Rectangle 518"/>
              <p:cNvSpPr/>
              <p:nvPr/>
            </p:nvSpPr>
            <p:spPr>
              <a:xfrm rot="16200000">
                <a:off x="2530631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20" name="Rectangle 519"/>
              <p:cNvSpPr/>
              <p:nvPr/>
            </p:nvSpPr>
            <p:spPr>
              <a:xfrm rot="16200000">
                <a:off x="2954095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21" name="Rectangle 520"/>
              <p:cNvSpPr/>
              <p:nvPr/>
            </p:nvSpPr>
            <p:spPr>
              <a:xfrm rot="16200000">
                <a:off x="317567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22" name="Rectangle 521"/>
              <p:cNvSpPr/>
              <p:nvPr/>
            </p:nvSpPr>
            <p:spPr>
              <a:xfrm rot="16200000">
                <a:off x="3398094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523" name="Rectangle 522"/>
              <p:cNvSpPr/>
              <p:nvPr/>
            </p:nvSpPr>
            <p:spPr>
              <a:xfrm rot="16200000">
                <a:off x="381158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24" name="Rectangle 523"/>
              <p:cNvSpPr/>
              <p:nvPr/>
            </p:nvSpPr>
            <p:spPr>
              <a:xfrm rot="16200000">
                <a:off x="3602999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25" name="Rectangle 524"/>
              <p:cNvSpPr/>
              <p:nvPr/>
            </p:nvSpPr>
            <p:spPr>
              <a:xfrm rot="16200000">
                <a:off x="40264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526" name="Rectangle 525"/>
              <p:cNvSpPr/>
              <p:nvPr/>
            </p:nvSpPr>
            <p:spPr>
              <a:xfrm rot="16200000">
                <a:off x="4248041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527" name="Rectangle 526"/>
              <p:cNvSpPr/>
              <p:nvPr/>
            </p:nvSpPr>
            <p:spPr>
              <a:xfrm rot="16200000">
                <a:off x="44704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528" name="Rectangle 527"/>
              <p:cNvSpPr/>
              <p:nvPr/>
            </p:nvSpPr>
            <p:spPr>
              <a:xfrm rot="16200000">
                <a:off x="487838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529" name="Rectangle 528"/>
              <p:cNvSpPr/>
              <p:nvPr/>
            </p:nvSpPr>
            <p:spPr>
              <a:xfrm rot="16200000">
                <a:off x="4669800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530" name="Rectangle 529"/>
              <p:cNvSpPr/>
              <p:nvPr/>
            </p:nvSpPr>
            <p:spPr>
              <a:xfrm rot="16200000">
                <a:off x="50932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531" name="Rectangle 530"/>
              <p:cNvSpPr/>
              <p:nvPr/>
            </p:nvSpPr>
            <p:spPr>
              <a:xfrm rot="16200000">
                <a:off x="5314840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532" name="Rectangle 531"/>
              <p:cNvSpPr/>
              <p:nvPr/>
            </p:nvSpPr>
            <p:spPr>
              <a:xfrm rot="16200000">
                <a:off x="553726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533" name="Rectangle 532"/>
              <p:cNvSpPr/>
              <p:nvPr/>
            </p:nvSpPr>
            <p:spPr>
              <a:xfrm rot="16200000">
                <a:off x="2271899" y="43807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34" name="Rectangle 533"/>
              <p:cNvSpPr/>
              <p:nvPr/>
            </p:nvSpPr>
            <p:spPr>
              <a:xfrm rot="16200000">
                <a:off x="2271899" y="32377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5" name="Rectangle 534"/>
              <p:cNvSpPr/>
              <p:nvPr/>
            </p:nvSpPr>
            <p:spPr>
              <a:xfrm rot="16200000">
                <a:off x="2271899" y="34663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6" name="Rectangle 535"/>
              <p:cNvSpPr/>
              <p:nvPr/>
            </p:nvSpPr>
            <p:spPr>
              <a:xfrm rot="16200000">
                <a:off x="2271899" y="36949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7" name="Rectangle 536"/>
              <p:cNvSpPr/>
              <p:nvPr/>
            </p:nvSpPr>
            <p:spPr>
              <a:xfrm rot="16200000">
                <a:off x="2271899" y="39235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38" name="Rectangle 537"/>
              <p:cNvSpPr/>
              <p:nvPr/>
            </p:nvSpPr>
            <p:spPr>
              <a:xfrm rot="16200000">
                <a:off x="2271899" y="41521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39" name="Rectangle 538"/>
              <p:cNvSpPr/>
              <p:nvPr/>
            </p:nvSpPr>
            <p:spPr>
              <a:xfrm rot="16200000">
                <a:off x="2271899" y="46093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0" name="Rectangle 539"/>
              <p:cNvSpPr/>
              <p:nvPr/>
            </p:nvSpPr>
            <p:spPr>
              <a:xfrm rot="16200000">
                <a:off x="2271899" y="48379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41" name="Rectangle 540"/>
              <p:cNvSpPr/>
              <p:nvPr/>
            </p:nvSpPr>
            <p:spPr>
              <a:xfrm rot="16200000">
                <a:off x="2271899" y="50665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42" name="Rectangle 541"/>
              <p:cNvSpPr/>
              <p:nvPr/>
            </p:nvSpPr>
            <p:spPr>
              <a:xfrm rot="16200000">
                <a:off x="2271899" y="30091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3" name="Rectangle 542"/>
              <p:cNvSpPr/>
              <p:nvPr/>
            </p:nvSpPr>
            <p:spPr>
              <a:xfrm rot="16200000">
                <a:off x="1217192" y="849315"/>
                <a:ext cx="3953296" cy="516847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544" name="TextBox 543"/>
              <p:cNvSpPr txBox="1"/>
              <p:nvPr/>
            </p:nvSpPr>
            <p:spPr>
              <a:xfrm>
                <a:off x="667265" y="1316675"/>
                <a:ext cx="1270604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Feature Selection</a:t>
                </a:r>
              </a:p>
            </p:txBody>
          </p:sp>
        </p:grpSp>
      </p:grpSp>
      <p:grpSp>
        <p:nvGrpSpPr>
          <p:cNvPr id="561" name="Group 560"/>
          <p:cNvGrpSpPr/>
          <p:nvPr/>
        </p:nvGrpSpPr>
        <p:grpSpPr>
          <a:xfrm>
            <a:off x="400545" y="943953"/>
            <a:ext cx="8391067" cy="4673308"/>
            <a:chOff x="400545" y="943953"/>
            <a:chExt cx="8391067" cy="4673308"/>
          </a:xfrm>
        </p:grpSpPr>
        <p:grpSp>
          <p:nvGrpSpPr>
            <p:cNvPr id="562" name="Group 561"/>
            <p:cNvGrpSpPr/>
            <p:nvPr/>
          </p:nvGrpSpPr>
          <p:grpSpPr>
            <a:xfrm>
              <a:off x="400545" y="943953"/>
              <a:ext cx="8391067" cy="4673308"/>
              <a:chOff x="418079" y="965491"/>
              <a:chExt cx="8391067" cy="4673308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184633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FFT</a:t>
                </a: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63" name="Picture 56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3888" y="1456903"/>
              <a:ext cx="4661462" cy="3496097"/>
            </a:xfrm>
            <a:prstGeom prst="rect">
              <a:avLst/>
            </a:prstGeom>
          </p:spPr>
        </p:pic>
        <p:sp>
          <p:nvSpPr>
            <p:cNvPr id="564" name="Rounded Rectangle 563"/>
            <p:cNvSpPr/>
            <p:nvPr/>
          </p:nvSpPr>
          <p:spPr>
            <a:xfrm>
              <a:off x="2286000" y="2093188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Rectangular</a:t>
              </a:r>
            </a:p>
          </p:txBody>
        </p:sp>
        <p:sp>
          <p:nvSpPr>
            <p:cNvPr id="565" name="Rounded Rectangle 564"/>
            <p:cNvSpPr/>
            <p:nvPr/>
          </p:nvSpPr>
          <p:spPr>
            <a:xfrm>
              <a:off x="2286000" y="1715055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Microphone</a:t>
              </a:r>
            </a:p>
          </p:txBody>
        </p:sp>
        <p:sp>
          <p:nvSpPr>
            <p:cNvPr id="566" name="Rounded Rectangle 565"/>
            <p:cNvSpPr/>
            <p:nvPr/>
          </p:nvSpPr>
          <p:spPr>
            <a:xfrm>
              <a:off x="2286000" y="245980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64</a:t>
              </a: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942727" y="1715055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Source</a:t>
              </a:r>
            </a:p>
          </p:txBody>
        </p:sp>
        <p:sp>
          <p:nvSpPr>
            <p:cNvPr id="568" name="TextBox 567"/>
            <p:cNvSpPr txBox="1"/>
            <p:nvPr/>
          </p:nvSpPr>
          <p:spPr>
            <a:xfrm>
              <a:off x="942727" y="2065744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Window</a:t>
              </a:r>
            </a:p>
          </p:txBody>
        </p:sp>
        <p:sp>
          <p:nvSpPr>
            <p:cNvPr id="569" name="TextBox 568"/>
            <p:cNvSpPr txBox="1"/>
            <p:nvPr/>
          </p:nvSpPr>
          <p:spPr>
            <a:xfrm>
              <a:off x="904046" y="2474833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570" name="Rounded Rectangle 569"/>
            <p:cNvSpPr/>
            <p:nvPr/>
          </p:nvSpPr>
          <p:spPr>
            <a:xfrm>
              <a:off x="2286000" y="2819400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71" name="TextBox 570"/>
            <p:cNvSpPr txBox="1"/>
            <p:nvPr/>
          </p:nvSpPr>
          <p:spPr>
            <a:xfrm>
              <a:off x="569347" y="2834432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Display Oversampling</a:t>
              </a:r>
            </a:p>
          </p:txBody>
        </p:sp>
        <p:grpSp>
          <p:nvGrpSpPr>
            <p:cNvPr id="572" name="Group 571"/>
            <p:cNvGrpSpPr/>
            <p:nvPr/>
          </p:nvGrpSpPr>
          <p:grpSpPr>
            <a:xfrm>
              <a:off x="762000" y="5133408"/>
              <a:ext cx="2895600" cy="276792"/>
              <a:chOff x="762000" y="5133408"/>
              <a:chExt cx="2895600" cy="276792"/>
            </a:xfrm>
          </p:grpSpPr>
          <p:sp>
            <p:nvSpPr>
              <p:cNvPr id="577" name="Rounded Rectangle 576"/>
              <p:cNvSpPr/>
              <p:nvPr/>
            </p:nvSpPr>
            <p:spPr>
              <a:xfrm>
                <a:off x="762000" y="5133409"/>
                <a:ext cx="10645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FFT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Config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Rounded Rectangle 577"/>
              <p:cNvSpPr/>
              <p:nvPr/>
            </p:nvSpPr>
            <p:spPr>
              <a:xfrm>
                <a:off x="190500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579" name="Rounded Rectangle 578"/>
              <p:cNvSpPr/>
              <p:nvPr/>
            </p:nvSpPr>
            <p:spPr>
              <a:xfrm>
                <a:off x="312420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580" name="Rounded Rectangle 579"/>
              <p:cNvSpPr/>
              <p:nvPr/>
            </p:nvSpPr>
            <p:spPr>
              <a:xfrm>
                <a:off x="251460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73" name="Rounded Rectangle 572"/>
            <p:cNvSpPr/>
            <p:nvPr/>
          </p:nvSpPr>
          <p:spPr>
            <a:xfrm>
              <a:off x="2286000" y="317285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569347" y="3187883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Apply DC Notch Filter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 rot="16200000">
              <a:off x="896651" y="1169856"/>
              <a:ext cx="2158748" cy="27328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654184" y="1316675"/>
              <a:ext cx="1283685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FFT Configuration</a:t>
              </a:r>
            </a:p>
          </p:txBody>
        </p:sp>
      </p:grpSp>
      <p:grpSp>
        <p:nvGrpSpPr>
          <p:cNvPr id="583" name="Group 582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584" name="Group 583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32184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SVM</a:t>
                </a: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5" name="Rounded Rectangle 584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586" name="TextBox 585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88" name="TextBox 587"/>
            <p:cNvSpPr txBox="1"/>
            <p:nvPr/>
          </p:nvSpPr>
          <p:spPr>
            <a:xfrm>
              <a:off x="721443" y="3796657"/>
              <a:ext cx="1354794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SVM Configuration</a:t>
              </a:r>
            </a:p>
          </p:txBody>
        </p:sp>
        <p:sp>
          <p:nvSpPr>
            <p:cNvPr id="589" name="Rounded Rectangle 588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NONE</a:t>
              </a:r>
            </a:p>
          </p:txBody>
        </p:sp>
        <p:pic>
          <p:nvPicPr>
            <p:cNvPr id="590" name="Picture 58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591" name="TextBox 590"/>
            <p:cNvSpPr txBox="1"/>
            <p:nvPr/>
          </p:nvSpPr>
          <p:spPr>
            <a:xfrm>
              <a:off x="3048000" y="4487722"/>
              <a:ext cx="3298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G</a:t>
              </a:r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200</a:t>
              </a:r>
            </a:p>
          </p:txBody>
        </p:sp>
        <p:sp>
          <p:nvSpPr>
            <p:cNvPr id="593" name="TextBox 592"/>
            <p:cNvSpPr txBox="1"/>
            <p:nvPr/>
          </p:nvSpPr>
          <p:spPr>
            <a:xfrm>
              <a:off x="2086012" y="4479534"/>
              <a:ext cx="352388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nu</a:t>
              </a: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2438400" y="4495911"/>
              <a:ext cx="58895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0.05</a:t>
              </a:r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598" name="Rounded Rectangle 597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599" name="Rounded Rectangle 598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600" name="Rounded Rectangle 599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601" name="Rounded Rectangle 600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96" name="Rounded Rectangle 595"/>
            <p:cNvSpPr/>
            <p:nvPr/>
          </p:nvSpPr>
          <p:spPr>
            <a:xfrm>
              <a:off x="840746" y="4473259"/>
              <a:ext cx="1245265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Radial Basis Kernel</a:t>
              </a:r>
            </a:p>
          </p:txBody>
        </p:sp>
        <p:pic>
          <p:nvPicPr>
            <p:cNvPr id="597" name="Picture 596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73419" y="1376868"/>
              <a:ext cx="4382961" cy="3756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13" name="Straight Connector 212"/>
          <p:cNvCxnSpPr/>
          <p:nvPr/>
        </p:nvCxnSpPr>
        <p:spPr>
          <a:xfrm>
            <a:off x="412841" y="1197662"/>
            <a:ext cx="8378245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30565" y="965491"/>
            <a:ext cx="8382001" cy="4673309"/>
            <a:chOff x="430565" y="965491"/>
            <a:chExt cx="8382001" cy="4673309"/>
          </a:xfrm>
        </p:grpSpPr>
        <p:grpSp>
          <p:nvGrpSpPr>
            <p:cNvPr id="294" name="Group 293"/>
            <p:cNvGrpSpPr/>
            <p:nvPr/>
          </p:nvGrpSpPr>
          <p:grpSpPr>
            <a:xfrm>
              <a:off x="430565" y="965491"/>
              <a:ext cx="8382001" cy="4673309"/>
              <a:chOff x="408125" y="965491"/>
              <a:chExt cx="8382001" cy="4673309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42714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Main</a:t>
                </a: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0812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5" name="Rectangle 294"/>
            <p:cNvSpPr/>
            <p:nvPr/>
          </p:nvSpPr>
          <p:spPr>
            <a:xfrm>
              <a:off x="5737440" y="1570094"/>
              <a:ext cx="2937486" cy="14232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813640" y="1425352"/>
              <a:ext cx="96051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Connections</a:t>
              </a:r>
            </a:p>
          </p:txBody>
        </p:sp>
        <p:grpSp>
          <p:nvGrpSpPr>
            <p:cNvPr id="297" name="Group 296"/>
            <p:cNvGrpSpPr/>
            <p:nvPr/>
          </p:nvGrpSpPr>
          <p:grpSpPr>
            <a:xfrm>
              <a:off x="5837511" y="1683539"/>
              <a:ext cx="2746454" cy="276999"/>
              <a:chOff x="5750793" y="1567974"/>
              <a:chExt cx="2746454" cy="276999"/>
            </a:xfrm>
          </p:grpSpPr>
          <p:sp>
            <p:nvSpPr>
              <p:cNvPr id="325" name="TextBox 324"/>
              <p:cNvSpPr txBox="1"/>
              <p:nvPr/>
            </p:nvSpPr>
            <p:spPr>
              <a:xfrm>
                <a:off x="5750793" y="1567974"/>
                <a:ext cx="90614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Sensor Port</a:t>
                </a: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6616511" y="1588747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COM1</a:t>
                </a: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544680" y="1588746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5837511" y="2278249"/>
              <a:ext cx="2746454" cy="285689"/>
              <a:chOff x="5750793" y="1567974"/>
              <a:chExt cx="2746454" cy="285689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5750793" y="1567974"/>
                <a:ext cx="55444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Board</a:t>
                </a: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6616511" y="1605006"/>
                <a:ext cx="1880736" cy="248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FRDM-K66F</a:t>
                </a: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837511" y="2563939"/>
              <a:ext cx="2746454" cy="276999"/>
              <a:chOff x="5750793" y="1567974"/>
              <a:chExt cx="2746454" cy="276999"/>
            </a:xfrm>
          </p:grpSpPr>
          <p:sp>
            <p:nvSpPr>
              <p:cNvPr id="318" name="TextBox 317"/>
              <p:cNvSpPr txBox="1"/>
              <p:nvPr/>
            </p:nvSpPr>
            <p:spPr>
              <a:xfrm>
                <a:off x="5750793" y="1567974"/>
                <a:ext cx="77617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Firmware</a:t>
                </a: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6616511" y="1619842"/>
                <a:ext cx="1880736" cy="2192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406990" y="3365094"/>
              <a:ext cx="6948374" cy="276999"/>
              <a:chOff x="4909897" y="1567974"/>
              <a:chExt cx="6948374" cy="276999"/>
            </a:xfrm>
          </p:grpSpPr>
          <p:sp>
            <p:nvSpPr>
              <p:cNvPr id="316" name="TextBox 315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App Description</a:t>
                </a: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6616510" y="1604605"/>
                <a:ext cx="5241761" cy="2071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my application here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403681" y="3634234"/>
              <a:ext cx="6951682" cy="276999"/>
              <a:chOff x="4909897" y="1567974"/>
              <a:chExt cx="6951682" cy="276999"/>
            </a:xfrm>
            <a:solidFill>
              <a:schemeClr val="bg1">
                <a:lumMod val="85000"/>
              </a:schemeClr>
            </a:solidFill>
          </p:grpSpPr>
          <p:sp>
            <p:nvSpPr>
              <p:cNvPr id="314" name="TextBox 313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Note1</a:t>
                </a: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6616510" y="1612003"/>
                <a:ext cx="5245069" cy="19971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any note you like</a:t>
                </a: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404741" y="3903116"/>
              <a:ext cx="6950622" cy="276999"/>
              <a:chOff x="4909897" y="1567974"/>
              <a:chExt cx="6950622" cy="276999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Note2</a:t>
                </a: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6616511" y="1596488"/>
                <a:ext cx="5244008" cy="2152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another</a:t>
                </a: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401462" y="4164139"/>
              <a:ext cx="6953900" cy="276999"/>
              <a:chOff x="4909897" y="1567974"/>
              <a:chExt cx="6953900" cy="276999"/>
            </a:xfrm>
          </p:grpSpPr>
          <p:sp>
            <p:nvSpPr>
              <p:cNvPr id="310" name="TextBox 309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Note3</a:t>
                </a: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616510" y="1604347"/>
                <a:ext cx="5247287" cy="2073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and another</a:t>
                </a: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1377976" y="3117328"/>
              <a:ext cx="7296949" cy="185721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486645" y="3008205"/>
              <a:ext cx="93012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Data Logger</a:t>
              </a: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403413" y="4433427"/>
              <a:ext cx="6951949" cy="276999"/>
              <a:chOff x="4909897" y="1567974"/>
              <a:chExt cx="6951949" cy="276999"/>
            </a:xfrm>
          </p:grpSpPr>
          <p:sp>
            <p:nvSpPr>
              <p:cNvPr id="308" name="TextBox 307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Output Folder</a:t>
                </a: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616510" y="1596082"/>
                <a:ext cx="5245336" cy="2156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&lt;output folder here&gt;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1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1066800" y="965491"/>
            <a:ext cx="685800" cy="304800"/>
          </a:xfrm>
          <a:prstGeom prst="rect">
            <a:avLst/>
          </a:prstGeom>
          <a:solidFill>
            <a:srgbClr val="F2F2F2"/>
          </a:solidFill>
          <a:ln w="63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12841" y="1219200"/>
            <a:ext cx="8382001" cy="441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 rot="16200000">
            <a:off x="6453219" y="1195418"/>
            <a:ext cx="1666480" cy="219108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6260324" y="1629206"/>
            <a:ext cx="1106200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dirty="0"/>
              <a:t>Accelerometer</a:t>
            </a:r>
          </a:p>
        </p:txBody>
      </p:sp>
      <p:sp>
        <p:nvSpPr>
          <p:cNvPr id="395" name="Rectangle 394"/>
          <p:cNvSpPr/>
          <p:nvPr/>
        </p:nvSpPr>
        <p:spPr>
          <a:xfrm>
            <a:off x="7369832" y="1656857"/>
            <a:ext cx="852995" cy="2229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6531252" y="1905000"/>
            <a:ext cx="845488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dirty="0"/>
              <a:t>Gyroscope</a:t>
            </a:r>
          </a:p>
        </p:txBody>
      </p:sp>
      <p:sp>
        <p:nvSpPr>
          <p:cNvPr id="399" name="Rectangle 398"/>
          <p:cNvSpPr/>
          <p:nvPr/>
        </p:nvSpPr>
        <p:spPr>
          <a:xfrm>
            <a:off x="7380048" y="1932651"/>
            <a:ext cx="852995" cy="2229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800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6654363" y="2195939"/>
            <a:ext cx="722377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dirty="0"/>
              <a:t>Pressure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7380048" y="2223590"/>
            <a:ext cx="852995" cy="2229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6391599" y="2478328"/>
            <a:ext cx="985141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dirty="0"/>
              <a:t>Temperature</a:t>
            </a:r>
          </a:p>
        </p:txBody>
      </p:sp>
      <p:sp>
        <p:nvSpPr>
          <p:cNvPr id="403" name="Rectangle 402"/>
          <p:cNvSpPr/>
          <p:nvPr/>
        </p:nvSpPr>
        <p:spPr>
          <a:xfrm>
            <a:off x="7380048" y="2505979"/>
            <a:ext cx="852995" cy="2229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6428339" y="2752984"/>
            <a:ext cx="948401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dirty="0"/>
              <a:t>Microphone</a:t>
            </a:r>
          </a:p>
        </p:txBody>
      </p:sp>
      <p:sp>
        <p:nvSpPr>
          <p:cNvPr id="405" name="Rectangle 404"/>
          <p:cNvSpPr/>
          <p:nvPr/>
        </p:nvSpPr>
        <p:spPr>
          <a:xfrm>
            <a:off x="7380048" y="2780635"/>
            <a:ext cx="852995" cy="2229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6414104" y="1316675"/>
            <a:ext cx="1023165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dirty="0"/>
              <a:t>Sample Rates</a:t>
            </a: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2171511" y="1957267"/>
            <a:ext cx="1216808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b">
            <a:spAutoFit/>
          </a:bodyPr>
          <a:lstStyle/>
          <a:p>
            <a:r>
              <a:rPr lang="en-US" sz="1200" dirty="0"/>
              <a:t>Accelerometer Y</a:t>
            </a:r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1960524" y="1954863"/>
            <a:ext cx="1221616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b">
            <a:spAutoFit/>
          </a:bodyPr>
          <a:lstStyle/>
          <a:p>
            <a:r>
              <a:rPr lang="en-US" sz="1200" dirty="0"/>
              <a:t>Accelerometer X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2387996" y="1958870"/>
            <a:ext cx="1213602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b">
            <a:spAutoFit/>
          </a:bodyPr>
          <a:lstStyle/>
          <a:p>
            <a:r>
              <a:rPr lang="en-US" sz="1200" dirty="0"/>
              <a:t>Accelerometer Z</a:t>
            </a:r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2592744" y="1942039"/>
            <a:ext cx="1247265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b">
            <a:spAutoFit/>
          </a:bodyPr>
          <a:lstStyle/>
          <a:p>
            <a:r>
              <a:rPr lang="en-US" sz="1200" dirty="0" err="1"/>
              <a:t>Accerometer</a:t>
            </a:r>
            <a:r>
              <a:rPr lang="en-US" sz="1200" dirty="0"/>
              <a:t> VM</a:t>
            </a:r>
          </a:p>
        </p:txBody>
      </p:sp>
      <p:sp>
        <p:nvSpPr>
          <p:cNvPr id="144" name="Rectangle 143"/>
          <p:cNvSpPr/>
          <p:nvPr/>
        </p:nvSpPr>
        <p:spPr>
          <a:xfrm rot="16200000">
            <a:off x="2733370" y="4195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 rot="16200000">
            <a:off x="2524787" y="4195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 rot="16200000">
            <a:off x="2948251" y="4195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 rot="16200000">
            <a:off x="3169828" y="4195536"/>
            <a:ext cx="184350" cy="17112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71441" y="4142601"/>
            <a:ext cx="1219200" cy="27699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/>
              <a:t>STD</a:t>
            </a:r>
          </a:p>
        </p:txBody>
      </p:sp>
      <p:sp>
        <p:nvSpPr>
          <p:cNvPr id="155" name="Rectangle 154"/>
          <p:cNvSpPr/>
          <p:nvPr/>
        </p:nvSpPr>
        <p:spPr>
          <a:xfrm rot="16200000">
            <a:off x="2733370" y="3281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 rot="16200000">
            <a:off x="2524787" y="3281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 rot="16200000">
            <a:off x="2948251" y="3281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 rot="16200000">
            <a:off x="3169828" y="3281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60029" y="3228201"/>
            <a:ext cx="1219200" cy="27699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/>
              <a:t>Variance</a:t>
            </a:r>
          </a:p>
        </p:txBody>
      </p:sp>
      <p:sp>
        <p:nvSpPr>
          <p:cNvPr id="163" name="Rectangle 162"/>
          <p:cNvSpPr/>
          <p:nvPr/>
        </p:nvSpPr>
        <p:spPr>
          <a:xfrm rot="16200000">
            <a:off x="2733370" y="35097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 rot="16200000">
            <a:off x="2524787" y="35097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 rot="16200000">
            <a:off x="2948251" y="35097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 rot="16200000">
            <a:off x="3169828" y="3509736"/>
            <a:ext cx="184350" cy="17112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960029" y="3456801"/>
            <a:ext cx="1219200" cy="27699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/>
              <a:t>Skew Factor</a:t>
            </a:r>
          </a:p>
        </p:txBody>
      </p:sp>
      <p:sp>
        <p:nvSpPr>
          <p:cNvPr id="171" name="Rectangle 170"/>
          <p:cNvSpPr/>
          <p:nvPr/>
        </p:nvSpPr>
        <p:spPr>
          <a:xfrm rot="16200000">
            <a:off x="2733370" y="37383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 rot="16200000">
            <a:off x="2524787" y="37383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 rot="16200000">
            <a:off x="2948251" y="37383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 rot="16200000">
            <a:off x="3169828" y="3738336"/>
            <a:ext cx="184350" cy="17112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60029" y="3685401"/>
            <a:ext cx="1219200" cy="27699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/>
              <a:t>Kurtosis</a:t>
            </a:r>
          </a:p>
        </p:txBody>
      </p:sp>
      <p:sp>
        <p:nvSpPr>
          <p:cNvPr id="187" name="Rectangle 186"/>
          <p:cNvSpPr/>
          <p:nvPr/>
        </p:nvSpPr>
        <p:spPr>
          <a:xfrm rot="16200000">
            <a:off x="2733370" y="39669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 rot="16200000">
            <a:off x="2524787" y="39669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 rot="16200000">
            <a:off x="2948251" y="39669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 rot="16200000">
            <a:off x="3169828" y="3966936"/>
            <a:ext cx="184350" cy="17112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09600" y="3914001"/>
            <a:ext cx="1569629" cy="27699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/>
              <a:t>Mean Crossing Rate</a:t>
            </a:r>
          </a:p>
        </p:txBody>
      </p:sp>
      <p:sp>
        <p:nvSpPr>
          <p:cNvPr id="195" name="Rectangle 194"/>
          <p:cNvSpPr/>
          <p:nvPr/>
        </p:nvSpPr>
        <p:spPr>
          <a:xfrm rot="16200000">
            <a:off x="2733370" y="4424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 rot="16200000">
            <a:off x="2524787" y="4424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 rot="16200000">
            <a:off x="2948251" y="4424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57200" y="4371201"/>
            <a:ext cx="1722029" cy="27699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/>
              <a:t>STD / STD(VM)</a:t>
            </a:r>
          </a:p>
        </p:txBody>
      </p:sp>
      <p:sp>
        <p:nvSpPr>
          <p:cNvPr id="225" name="Rectangle 224"/>
          <p:cNvSpPr/>
          <p:nvPr/>
        </p:nvSpPr>
        <p:spPr>
          <a:xfrm rot="16200000">
            <a:off x="2733370" y="3052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 rot="16200000">
            <a:off x="2524787" y="3052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 rot="16200000">
            <a:off x="2948251" y="3052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 rot="16200000">
            <a:off x="3169828" y="3052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971441" y="2999601"/>
            <a:ext cx="1219200" cy="27699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/>
              <a:t>Mean</a:t>
            </a:r>
          </a:p>
        </p:txBody>
      </p:sp>
      <p:sp>
        <p:nvSpPr>
          <p:cNvPr id="234" name="TextBox 233"/>
          <p:cNvSpPr txBox="1"/>
          <p:nvPr/>
        </p:nvSpPr>
        <p:spPr>
          <a:xfrm rot="16200000">
            <a:off x="3192949" y="2267320"/>
            <a:ext cx="596702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b">
            <a:spAutoFit/>
          </a:bodyPr>
          <a:lstStyle/>
          <a:p>
            <a:r>
              <a:rPr lang="en-US" sz="1200" dirty="0"/>
              <a:t>Gyro X</a:t>
            </a:r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3417775" y="2269725"/>
            <a:ext cx="591893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b">
            <a:spAutoFit/>
          </a:bodyPr>
          <a:lstStyle/>
          <a:p>
            <a:r>
              <a:rPr lang="en-US" sz="1200" dirty="0"/>
              <a:t>Gyro Y</a:t>
            </a:r>
          </a:p>
        </p:txBody>
      </p:sp>
      <p:sp>
        <p:nvSpPr>
          <p:cNvPr id="240" name="Rectangle 239"/>
          <p:cNvSpPr/>
          <p:nvPr/>
        </p:nvSpPr>
        <p:spPr>
          <a:xfrm rot="16200000">
            <a:off x="3444755" y="4195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 rot="16200000">
            <a:off x="3667177" y="4195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 rot="16200000">
            <a:off x="3444755" y="3281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 rot="16200000">
            <a:off x="3667177" y="3281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 rot="16200000">
            <a:off x="3444755" y="35097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 rot="16200000">
            <a:off x="3667177" y="35097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 rot="16200000">
            <a:off x="3444755" y="37383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 rot="16200000">
            <a:off x="3667177" y="37383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 rot="16200000">
            <a:off x="3444755" y="39669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 rot="16200000">
            <a:off x="3667177" y="39669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 rot="16200000">
            <a:off x="3444755" y="4424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 rot="16200000">
            <a:off x="3667177" y="4424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 rot="16200000">
            <a:off x="3444755" y="3052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3667177" y="3052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 rot="16200000">
            <a:off x="3754364" y="2198391"/>
            <a:ext cx="734560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b">
            <a:spAutoFit/>
          </a:bodyPr>
          <a:lstStyle/>
          <a:p>
            <a:r>
              <a:rPr lang="en-US" sz="1200" dirty="0"/>
              <a:t>Gyro VM</a:t>
            </a:r>
          </a:p>
        </p:txBody>
      </p:sp>
      <p:sp>
        <p:nvSpPr>
          <p:cNvPr id="297" name="TextBox 296"/>
          <p:cNvSpPr txBox="1"/>
          <p:nvPr/>
        </p:nvSpPr>
        <p:spPr>
          <a:xfrm rot="16200000">
            <a:off x="3618716" y="2271328"/>
            <a:ext cx="588687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b">
            <a:spAutoFit/>
          </a:bodyPr>
          <a:lstStyle/>
          <a:p>
            <a:r>
              <a:rPr lang="en-US" sz="1200" dirty="0"/>
              <a:t>Gyro Z</a:t>
            </a:r>
          </a:p>
        </p:txBody>
      </p:sp>
      <p:sp>
        <p:nvSpPr>
          <p:cNvPr id="298" name="TextBox 297"/>
          <p:cNvSpPr txBox="1"/>
          <p:nvPr/>
        </p:nvSpPr>
        <p:spPr>
          <a:xfrm rot="16200000">
            <a:off x="3913129" y="2073101"/>
            <a:ext cx="985141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b">
            <a:spAutoFit/>
          </a:bodyPr>
          <a:lstStyle/>
          <a:p>
            <a:r>
              <a:rPr lang="en-US" sz="1200" dirty="0"/>
              <a:t>Temperature</a:t>
            </a:r>
          </a:p>
        </p:txBody>
      </p:sp>
      <p:sp>
        <p:nvSpPr>
          <p:cNvPr id="299" name="TextBox 298"/>
          <p:cNvSpPr txBox="1"/>
          <p:nvPr/>
        </p:nvSpPr>
        <p:spPr>
          <a:xfrm rot="16200000">
            <a:off x="4262773" y="2201312"/>
            <a:ext cx="722377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b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300" name="TextBox 299"/>
          <p:cNvSpPr txBox="1"/>
          <p:nvPr/>
        </p:nvSpPr>
        <p:spPr>
          <a:xfrm rot="16200000">
            <a:off x="4372182" y="2088301"/>
            <a:ext cx="948401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b">
            <a:spAutoFit/>
          </a:bodyPr>
          <a:lstStyle/>
          <a:p>
            <a:r>
              <a:rPr lang="en-US" sz="1200" dirty="0"/>
              <a:t>Microphone</a:t>
            </a:r>
          </a:p>
        </p:txBody>
      </p:sp>
      <p:sp>
        <p:nvSpPr>
          <p:cNvPr id="302" name="Rectangle 301"/>
          <p:cNvSpPr/>
          <p:nvPr/>
        </p:nvSpPr>
        <p:spPr>
          <a:xfrm rot="16200000">
            <a:off x="4075097" y="4195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 rot="16200000">
            <a:off x="3866514" y="4195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 rot="16200000">
            <a:off x="4355839" y="41923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 rot="16200000">
            <a:off x="4577416" y="41923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 rot="16200000">
            <a:off x="4799838" y="41923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 rot="16200000">
            <a:off x="4075097" y="3281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 rot="16200000">
            <a:off x="3866514" y="3281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 rot="16200000">
            <a:off x="4355839" y="32779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 rot="16200000">
            <a:off x="4577416" y="32779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 rot="16200000">
            <a:off x="4799838" y="32779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 rot="16200000">
            <a:off x="4075097" y="35097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 rot="16200000">
            <a:off x="3866514" y="35097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 rot="16200000">
            <a:off x="4355839" y="35065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4577416" y="35065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 rot="16200000">
            <a:off x="4799838" y="35065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 rot="16200000">
            <a:off x="4075097" y="37383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tangle 320"/>
          <p:cNvSpPr/>
          <p:nvPr/>
        </p:nvSpPr>
        <p:spPr>
          <a:xfrm rot="16200000">
            <a:off x="3866514" y="37383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 rot="16200000">
            <a:off x="4355839" y="37351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 rot="16200000">
            <a:off x="4577416" y="37351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ectangle 323"/>
          <p:cNvSpPr/>
          <p:nvPr/>
        </p:nvSpPr>
        <p:spPr>
          <a:xfrm rot="16200000">
            <a:off x="4799838" y="37351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 rot="16200000">
            <a:off x="4075097" y="39669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3" name="Rectangle 332"/>
          <p:cNvSpPr/>
          <p:nvPr/>
        </p:nvSpPr>
        <p:spPr>
          <a:xfrm rot="16200000">
            <a:off x="3866514" y="39669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 rot="16200000">
            <a:off x="4355839" y="39637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 rot="16200000">
            <a:off x="4577416" y="39637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tangle 335"/>
          <p:cNvSpPr/>
          <p:nvPr/>
        </p:nvSpPr>
        <p:spPr>
          <a:xfrm rot="16200000">
            <a:off x="4799838" y="39637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 rot="16200000">
            <a:off x="3866514" y="44241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 rot="16200000">
            <a:off x="4075097" y="3052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 rot="16200000">
            <a:off x="3866514" y="305253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 rot="16200000">
            <a:off x="4355839" y="30493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 rot="16200000">
            <a:off x="4577416" y="30493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 rot="16200000">
            <a:off x="4799838" y="3049366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 rot="16200000">
            <a:off x="2739214" y="2796135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63" name="Rectangle 362"/>
          <p:cNvSpPr/>
          <p:nvPr/>
        </p:nvSpPr>
        <p:spPr>
          <a:xfrm rot="16200000">
            <a:off x="2530631" y="2796135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4" name="Rectangle 363"/>
          <p:cNvSpPr/>
          <p:nvPr/>
        </p:nvSpPr>
        <p:spPr>
          <a:xfrm rot="16200000">
            <a:off x="2954095" y="2796135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5" name="Rectangle 364"/>
          <p:cNvSpPr/>
          <p:nvPr/>
        </p:nvSpPr>
        <p:spPr>
          <a:xfrm rot="16200000">
            <a:off x="3175672" y="2796135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2" name="Rectangle 371"/>
          <p:cNvSpPr/>
          <p:nvPr/>
        </p:nvSpPr>
        <p:spPr>
          <a:xfrm rot="16200000">
            <a:off x="3450600" y="2796135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73" name="Rectangle 372"/>
          <p:cNvSpPr/>
          <p:nvPr/>
        </p:nvSpPr>
        <p:spPr>
          <a:xfrm rot="16200000">
            <a:off x="3673022" y="2796135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375" name="Rectangle 374"/>
          <p:cNvSpPr/>
          <p:nvPr/>
        </p:nvSpPr>
        <p:spPr>
          <a:xfrm rot="16200000">
            <a:off x="4080941" y="2796135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76" name="Rectangle 375"/>
          <p:cNvSpPr/>
          <p:nvPr/>
        </p:nvSpPr>
        <p:spPr>
          <a:xfrm rot="16200000">
            <a:off x="3872359" y="2796135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77" name="Rectangle 376"/>
          <p:cNvSpPr/>
          <p:nvPr/>
        </p:nvSpPr>
        <p:spPr>
          <a:xfrm rot="16200000">
            <a:off x="4361683" y="2792965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78" name="Rectangle 377"/>
          <p:cNvSpPr/>
          <p:nvPr/>
        </p:nvSpPr>
        <p:spPr>
          <a:xfrm rot="16200000">
            <a:off x="4583260" y="2792965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9" name="Rectangle 378"/>
          <p:cNvSpPr/>
          <p:nvPr/>
        </p:nvSpPr>
        <p:spPr>
          <a:xfrm rot="16200000">
            <a:off x="4805682" y="2792965"/>
            <a:ext cx="184350" cy="1711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80" name="Rectangle 379"/>
          <p:cNvSpPr/>
          <p:nvPr/>
        </p:nvSpPr>
        <p:spPr>
          <a:xfrm rot="16200000">
            <a:off x="2271899" y="4152185"/>
            <a:ext cx="184350" cy="256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1" name="Rectangle 380"/>
          <p:cNvSpPr/>
          <p:nvPr/>
        </p:nvSpPr>
        <p:spPr>
          <a:xfrm rot="16200000">
            <a:off x="2271899" y="3237785"/>
            <a:ext cx="184350" cy="256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2" name="Rectangle 381"/>
          <p:cNvSpPr/>
          <p:nvPr/>
        </p:nvSpPr>
        <p:spPr>
          <a:xfrm rot="16200000">
            <a:off x="2271899" y="3466385"/>
            <a:ext cx="184350" cy="256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3" name="Rectangle 382"/>
          <p:cNvSpPr/>
          <p:nvPr/>
        </p:nvSpPr>
        <p:spPr>
          <a:xfrm rot="16200000">
            <a:off x="2271899" y="3694985"/>
            <a:ext cx="184350" cy="256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60029" y="4599801"/>
            <a:ext cx="4017547" cy="276999"/>
            <a:chOff x="960029" y="3914001"/>
            <a:chExt cx="4017547" cy="276999"/>
          </a:xfrm>
        </p:grpSpPr>
        <p:sp>
          <p:nvSpPr>
            <p:cNvPr id="179" name="Rectangle 178"/>
            <p:cNvSpPr/>
            <p:nvPr/>
          </p:nvSpPr>
          <p:spPr>
            <a:xfrm rot="16200000">
              <a:off x="2733370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 rot="16200000">
              <a:off x="2524787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 rot="16200000">
              <a:off x="2948251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 rot="16200000">
              <a:off x="3169828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60029" y="3914001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FFT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 rot="16200000">
              <a:off x="3444755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 rot="16200000">
              <a:off x="3667177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 rot="16200000">
              <a:off x="4075097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 rot="16200000">
              <a:off x="3866514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 rot="16200000">
              <a:off x="4355839" y="39637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 rot="16200000">
              <a:off x="4577416" y="39637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 rot="16200000">
              <a:off x="4799838" y="3963766"/>
              <a:ext cx="184350" cy="1711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 rot="16200000">
              <a:off x="2271899" y="3923585"/>
              <a:ext cx="184350" cy="256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385" name="Rectangle 384"/>
          <p:cNvSpPr/>
          <p:nvPr/>
        </p:nvSpPr>
        <p:spPr>
          <a:xfrm rot="16200000">
            <a:off x="2271899" y="3923585"/>
            <a:ext cx="184350" cy="256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6" name="Rectangle 385"/>
          <p:cNvSpPr/>
          <p:nvPr/>
        </p:nvSpPr>
        <p:spPr>
          <a:xfrm rot="16200000">
            <a:off x="2271899" y="4380785"/>
            <a:ext cx="184350" cy="256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89" name="Rectangle 388"/>
          <p:cNvSpPr/>
          <p:nvPr/>
        </p:nvSpPr>
        <p:spPr>
          <a:xfrm rot="16200000">
            <a:off x="2271899" y="3009185"/>
            <a:ext cx="184350" cy="2566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7" name="Rectangle 406"/>
          <p:cNvSpPr/>
          <p:nvPr/>
        </p:nvSpPr>
        <p:spPr>
          <a:xfrm rot="16200000">
            <a:off x="1147554" y="918953"/>
            <a:ext cx="3496098" cy="457199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408" name="TextBox 407"/>
          <p:cNvSpPr txBox="1"/>
          <p:nvPr/>
        </p:nvSpPr>
        <p:spPr>
          <a:xfrm>
            <a:off x="667265" y="1316675"/>
            <a:ext cx="1270604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dirty="0"/>
              <a:t>Feature Selection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202784" y="3203156"/>
            <a:ext cx="1170513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dirty="0"/>
              <a:t>Feature Interval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7376605" y="3230807"/>
            <a:ext cx="852995" cy="2229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8240916" y="3200400"/>
            <a:ext cx="369012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dirty="0" err="1"/>
              <a:t>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707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00545" y="943953"/>
            <a:ext cx="8391067" cy="4673308"/>
            <a:chOff x="400545" y="943953"/>
            <a:chExt cx="8391067" cy="4673308"/>
          </a:xfrm>
        </p:grpSpPr>
        <p:grpSp>
          <p:nvGrpSpPr>
            <p:cNvPr id="2" name="Group 1"/>
            <p:cNvGrpSpPr/>
            <p:nvPr/>
          </p:nvGrpSpPr>
          <p:grpSpPr>
            <a:xfrm>
              <a:off x="400545" y="943953"/>
              <a:ext cx="8391067" cy="4673308"/>
              <a:chOff x="418079" y="965491"/>
              <a:chExt cx="8391067" cy="467330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4633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FFT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3888" y="1456903"/>
              <a:ext cx="4661462" cy="3496097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2286000" y="2093188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Rectangular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86000" y="1715055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Microphone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86000" y="245980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2727" y="1715055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Source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2727" y="2065744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Window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4046" y="2474833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86000" y="2819400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9347" y="2834432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Display Oversampling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62000" y="5133408"/>
              <a:ext cx="2895600" cy="276792"/>
              <a:chOff x="762000" y="5133408"/>
              <a:chExt cx="2895600" cy="276792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762000" y="5133409"/>
                <a:ext cx="10645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FFT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Config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90500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12420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251460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2286000" y="317285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9347" y="3187883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Apply DC Notch Filter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896651" y="1169856"/>
              <a:ext cx="2158748" cy="27328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4184" y="1316675"/>
              <a:ext cx="1283685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FFT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25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2" name="Group 1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5326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GMM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pic>
          <p:nvPicPr>
            <p:cNvPr id="13" name="Picture 12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600" y="1312180"/>
              <a:ext cx="4523642" cy="4021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ounded Rectangle 15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40994" y="4490505"/>
              <a:ext cx="311606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600" y="4507288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8281" y="3796657"/>
              <a:ext cx="142795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GMM Configuration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7D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STD 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514600" y="4487722"/>
              <a:ext cx="8632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Threshold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99%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839311" y="4495566"/>
              <a:ext cx="7594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 Kernel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00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2" name="Group 1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2184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SVM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443" y="3796657"/>
              <a:ext cx="1354794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SVM Configuration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NONE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048000" y="4487722"/>
              <a:ext cx="3298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200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012" y="4479534"/>
              <a:ext cx="352388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nu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4495911"/>
              <a:ext cx="58895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0.05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840746" y="4473259"/>
              <a:ext cx="1245265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Radial Basis Kernel</a:t>
              </a:r>
            </a:p>
          </p:txBody>
        </p:sp>
        <p:pic>
          <p:nvPicPr>
            <p:cNvPr id="23" name="Picture 22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73419" y="1376868"/>
              <a:ext cx="4382961" cy="3756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9583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36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828800" y="609600"/>
            <a:ext cx="6172200" cy="2583597"/>
            <a:chOff x="1828800" y="609600"/>
            <a:chExt cx="6172200" cy="2583597"/>
          </a:xfrm>
        </p:grpSpPr>
        <p:grpSp>
          <p:nvGrpSpPr>
            <p:cNvPr id="28" name="Group 27"/>
            <p:cNvGrpSpPr/>
            <p:nvPr/>
          </p:nvGrpSpPr>
          <p:grpSpPr>
            <a:xfrm>
              <a:off x="1828800" y="609600"/>
              <a:ext cx="6172200" cy="2583597"/>
              <a:chOff x="1828800" y="609600"/>
              <a:chExt cx="6172200" cy="258359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858000" y="1143000"/>
                <a:ext cx="1143000" cy="1752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Freedom Board and Sensor Shield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91000" y="1143000"/>
                <a:ext cx="1447800" cy="1752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PC-based visualization tool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638800" y="1600200"/>
                <a:ext cx="121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5638800" y="2362200"/>
                <a:ext cx="121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638800" y="609600"/>
                <a:ext cx="1295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200" dirty="0"/>
              </a:p>
              <a:p>
                <a:r>
                  <a:rPr lang="en-US" sz="1200" dirty="0"/>
                  <a:t>data rate</a:t>
                </a:r>
              </a:p>
              <a:p>
                <a:r>
                  <a:rPr lang="en-US" sz="1200" dirty="0"/>
                  <a:t>sensor choice (singular)</a:t>
                </a:r>
              </a:p>
              <a:p>
                <a:r>
                  <a:rPr lang="en-US" sz="1200" dirty="0"/>
                  <a:t>filter choice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15000" y="2362200"/>
                <a:ext cx="1066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raw sensor readings, timestamps, FFT </a:t>
                </a:r>
                <a:r>
                  <a:rPr lang="en-US" sz="1200" dirty="0" err="1"/>
                  <a:t>coefs</a:t>
                </a:r>
                <a:endParaRPr lang="en-US" sz="12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828800" y="1143000"/>
                <a:ext cx="1143000" cy="1752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Matlab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2971800" y="1981200"/>
                <a:ext cx="1219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124200" y="1676400"/>
                <a:ext cx="914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CSV log file</a:t>
                </a:r>
              </a:p>
            </p:txBody>
          </p:sp>
        </p:grpSp>
        <p:cxnSp>
          <p:nvCxnSpPr>
            <p:cNvPr id="30" name="Shape 29"/>
            <p:cNvCxnSpPr>
              <a:stCxn id="24" idx="0"/>
            </p:cNvCxnSpPr>
            <p:nvPr/>
          </p:nvCxnSpPr>
          <p:spPr>
            <a:xfrm rot="5400000" flipH="1" flipV="1">
              <a:off x="3733800" y="1219200"/>
              <a:ext cx="304800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828800" y="3581400"/>
            <a:ext cx="6172200" cy="2017931"/>
            <a:chOff x="1828800" y="3581400"/>
            <a:chExt cx="6172200" cy="2017931"/>
          </a:xfrm>
        </p:grpSpPr>
        <p:sp>
          <p:nvSpPr>
            <p:cNvPr id="4" name="Rectangle 3"/>
            <p:cNvSpPr/>
            <p:nvPr/>
          </p:nvSpPr>
          <p:spPr>
            <a:xfrm>
              <a:off x="6858000" y="3733800"/>
              <a:ext cx="11430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Freedom Board and Sensor Shield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91000" y="3733800"/>
              <a:ext cx="14478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PC App supporting feature extraction &amp; visualization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28800" y="3733800"/>
              <a:ext cx="11430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Matlab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638800" y="4191000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5638800" y="4953000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715000" y="35814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  <a:p>
              <a:r>
                <a:rPr lang="en-US" sz="1200" dirty="0"/>
                <a:t>data rate</a:t>
              </a:r>
            </a:p>
            <a:p>
              <a:r>
                <a:rPr lang="en-US" sz="1200" dirty="0"/>
                <a:t>sensor choices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5000" y="4953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raw sensor readings &amp; timestamps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971800" y="4572000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24200" y="42672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CSV log file</a:t>
              </a:r>
            </a:p>
          </p:txBody>
        </p:sp>
        <p:cxnSp>
          <p:nvCxnSpPr>
            <p:cNvPr id="31" name="Shape 30"/>
            <p:cNvCxnSpPr/>
            <p:nvPr/>
          </p:nvCxnSpPr>
          <p:spPr>
            <a:xfrm rot="5400000" flipH="1" flipV="1">
              <a:off x="3733800" y="3810000"/>
              <a:ext cx="304800" cy="6096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22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828799" y="953869"/>
            <a:ext cx="6172201" cy="5380851"/>
            <a:chOff x="1828799" y="953869"/>
            <a:chExt cx="6172201" cy="5380851"/>
          </a:xfrm>
        </p:grpSpPr>
        <p:sp>
          <p:nvSpPr>
            <p:cNvPr id="16" name="Rectangle 15"/>
            <p:cNvSpPr/>
            <p:nvPr/>
          </p:nvSpPr>
          <p:spPr>
            <a:xfrm>
              <a:off x="6858000" y="1143000"/>
              <a:ext cx="11430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Freedom Board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1000" y="1143000"/>
              <a:ext cx="14478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Windows based control &amp; visualization tool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0" y="953869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model configuration,</a:t>
              </a:r>
            </a:p>
            <a:p>
              <a:r>
                <a:rPr lang="en-US" sz="1200" dirty="0"/>
                <a:t>commands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2362200"/>
              <a:ext cx="1066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raw sensor readings,</a:t>
              </a:r>
            </a:p>
            <a:p>
              <a:r>
                <a:rPr lang="en-US" sz="1200" dirty="0"/>
                <a:t>features, timestamps, model parameters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28800" y="1143000"/>
              <a:ext cx="11430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Matlab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57525" y="1372969"/>
              <a:ext cx="1133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XML configuration &amp; CSV log file</a:t>
              </a:r>
            </a:p>
          </p:txBody>
        </p:sp>
        <p:sp>
          <p:nvSpPr>
            <p:cNvPr id="3" name="Folded Corner 2"/>
            <p:cNvSpPr/>
            <p:nvPr/>
          </p:nvSpPr>
          <p:spPr>
            <a:xfrm flipV="1">
              <a:off x="4533900" y="3200400"/>
              <a:ext cx="762000" cy="9906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24408" y="3267670"/>
              <a:ext cx="7809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  <a:p>
              <a:r>
                <a:rPr lang="en-US" dirty="0" err="1"/>
                <a:t>config</a:t>
              </a:r>
              <a:endParaRPr lang="en-US" dirty="0"/>
            </a:p>
            <a:p>
              <a:r>
                <a:rPr lang="en-US" dirty="0"/>
                <a:t>file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90999" y="4563070"/>
              <a:ext cx="14478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Embedded IDE (IAR, KDS, </a:t>
              </a:r>
              <a:r>
                <a:rPr lang="en-US" dirty="0" err="1">
                  <a:solidFill>
                    <a:schemeClr val="tx1"/>
                  </a:solidFill>
                </a:rPr>
                <a:t>etc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3" name="Straight Arrow Connector 12"/>
            <p:cNvCxnSpPr>
              <a:stCxn id="17" idx="2"/>
              <a:endCxn id="3" idx="2"/>
            </p:cNvCxnSpPr>
            <p:nvPr/>
          </p:nvCxnSpPr>
          <p:spPr>
            <a:xfrm>
              <a:off x="4914900" y="2895600"/>
              <a:ext cx="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" idx="0"/>
              <a:endCxn id="29" idx="0"/>
            </p:cNvCxnSpPr>
            <p:nvPr/>
          </p:nvCxnSpPr>
          <p:spPr>
            <a:xfrm flipH="1">
              <a:off x="4914899" y="4191000"/>
              <a:ext cx="1" cy="372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3"/>
              <a:endCxn id="16" idx="2"/>
            </p:cNvCxnSpPr>
            <p:nvPr/>
          </p:nvCxnSpPr>
          <p:spPr>
            <a:xfrm flipV="1">
              <a:off x="5638799" y="2895600"/>
              <a:ext cx="1790701" cy="254377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7" idx="1"/>
              <a:endCxn id="22" idx="3"/>
            </p:cNvCxnSpPr>
            <p:nvPr/>
          </p:nvCxnSpPr>
          <p:spPr>
            <a:xfrm flipH="1">
              <a:off x="2971800" y="2019300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5638800" y="2438400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638799" y="1600200"/>
              <a:ext cx="12192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828799" y="25930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84621" y="25930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57999" y="25930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90999" y="5965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49807" y="3888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26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06578" y="1138535"/>
            <a:ext cx="6172201" cy="5109865"/>
            <a:chOff x="1606578" y="1138535"/>
            <a:chExt cx="6172201" cy="5109865"/>
          </a:xfrm>
        </p:grpSpPr>
        <p:sp>
          <p:nvSpPr>
            <p:cNvPr id="16" name="Rectangle 15"/>
            <p:cNvSpPr/>
            <p:nvPr/>
          </p:nvSpPr>
          <p:spPr>
            <a:xfrm>
              <a:off x="6635779" y="1921311"/>
              <a:ext cx="11430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Freedom Board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68779" y="1921311"/>
              <a:ext cx="14478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Windows based control &amp; visualization tool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2779" y="173218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model configuration,</a:t>
              </a:r>
            </a:p>
            <a:p>
              <a:r>
                <a:rPr lang="en-US" sz="1200" dirty="0"/>
                <a:t>commands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2779" y="3140511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features, timestamps, model parameters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06579" y="1921311"/>
              <a:ext cx="11430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Matlab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35304" y="2313769"/>
              <a:ext cx="1133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Matlab</a:t>
              </a:r>
              <a:r>
                <a:rPr lang="en-US" sz="1200" dirty="0"/>
                <a:t> scripts &amp; CSV log files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62400" y="4495800"/>
              <a:ext cx="14478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Embedded IDE (IAR, KDS, </a:t>
              </a:r>
              <a:r>
                <a:rPr lang="en-US" dirty="0" err="1">
                  <a:solidFill>
                    <a:schemeClr val="tx1"/>
                  </a:solidFill>
                </a:rPr>
                <a:t>etc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34" name="Elbow Connector 33"/>
            <p:cNvCxnSpPr>
              <a:stCxn id="29" idx="3"/>
              <a:endCxn id="16" idx="2"/>
            </p:cNvCxnSpPr>
            <p:nvPr/>
          </p:nvCxnSpPr>
          <p:spPr>
            <a:xfrm flipV="1">
              <a:off x="5410200" y="3673911"/>
              <a:ext cx="1797079" cy="169818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7" idx="1"/>
              <a:endCxn id="22" idx="3"/>
            </p:cNvCxnSpPr>
            <p:nvPr/>
          </p:nvCxnSpPr>
          <p:spPr>
            <a:xfrm flipH="1">
              <a:off x="2749579" y="2797611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5416579" y="3216711"/>
              <a:ext cx="1219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416578" y="2378511"/>
              <a:ext cx="12192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606578" y="3371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2400" y="3371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35778" y="3371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8779" y="58618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8432" y="1138535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tool configuration</a:t>
              </a:r>
            </a:p>
            <a:p>
              <a:r>
                <a:rPr lang="en-US" sz="1200" dirty="0"/>
                <a:t>model definitions</a:t>
              </a:r>
            </a:p>
          </p:txBody>
        </p:sp>
        <p:cxnSp>
          <p:nvCxnSpPr>
            <p:cNvPr id="5" name="Straight Arrow Connector 4"/>
            <p:cNvCxnSpPr>
              <a:cxnSpLocks/>
              <a:stCxn id="25" idx="2"/>
              <a:endCxn id="17" idx="0"/>
            </p:cNvCxnSpPr>
            <p:nvPr/>
          </p:nvCxnSpPr>
          <p:spPr>
            <a:xfrm flipH="1">
              <a:off x="4692679" y="1600200"/>
              <a:ext cx="3453" cy="321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733800" y="3958879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reports &amp; graphics dumps</a:t>
              </a:r>
            </a:p>
          </p:txBody>
        </p: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flipH="1">
              <a:off x="4679564" y="3689222"/>
              <a:ext cx="3453" cy="3211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61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47800" y="1676400"/>
            <a:ext cx="5486400" cy="2133601"/>
            <a:chOff x="1524000" y="1371600"/>
            <a:chExt cx="5486400" cy="21336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1371600"/>
              <a:ext cx="2743200" cy="2057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1447800"/>
              <a:ext cx="2743200" cy="2057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71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152400" y="262999"/>
            <a:ext cx="7962900" cy="5902748"/>
            <a:chOff x="152400" y="262999"/>
            <a:chExt cx="7962900" cy="5902748"/>
          </a:xfrm>
        </p:grpSpPr>
        <p:sp>
          <p:nvSpPr>
            <p:cNvPr id="2" name="Rounded Rectangle 1"/>
            <p:cNvSpPr/>
            <p:nvPr/>
          </p:nvSpPr>
          <p:spPr>
            <a:xfrm>
              <a:off x="2843814" y="3363353"/>
              <a:ext cx="1371600" cy="381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Host_IO_Send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18173" y="2057400"/>
              <a:ext cx="1371600" cy="381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Host_IO_Receive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686550" y="2099138"/>
              <a:ext cx="1371600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encodeOrient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PacketStream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5"/>
            <p:cNvCxnSpPr>
              <a:stCxn id="3" idx="2"/>
              <a:endCxn id="2" idx="1"/>
            </p:cNvCxnSpPr>
            <p:nvPr/>
          </p:nvCxnSpPr>
          <p:spPr>
            <a:xfrm rot="5400000">
              <a:off x="2516168" y="2766047"/>
              <a:ext cx="1115453" cy="460159"/>
            </a:xfrm>
            <a:prstGeom prst="bentConnector4">
              <a:avLst>
                <a:gd name="adj1" fmla="val 66929"/>
                <a:gd name="adj2" fmla="val 1496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4" idx="2"/>
              <a:endCxn id="2" idx="0"/>
            </p:cNvCxnSpPr>
            <p:nvPr/>
          </p:nvCxnSpPr>
          <p:spPr>
            <a:xfrm rot="5400000">
              <a:off x="5009375" y="1000377"/>
              <a:ext cx="883215" cy="384273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19400" y="952500"/>
              <a:ext cx="1371600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fusion_task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Elbow Connector 10"/>
            <p:cNvCxnSpPr>
              <a:stCxn id="9" idx="2"/>
              <a:endCxn id="3" idx="0"/>
            </p:cNvCxnSpPr>
            <p:nvPr/>
          </p:nvCxnSpPr>
          <p:spPr>
            <a:xfrm rot="5400000">
              <a:off x="3042637" y="1594837"/>
              <a:ext cx="723900" cy="20122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589626" y="1865975"/>
              <a:ext cx="1371600" cy="381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Host_IO_Init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89626" y="262999"/>
              <a:ext cx="1371600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main</a:t>
              </a:r>
            </a:p>
          </p:txBody>
        </p:sp>
        <p:cxnSp>
          <p:nvCxnSpPr>
            <p:cNvPr id="16" name="Elbow Connector 15"/>
            <p:cNvCxnSpPr>
              <a:stCxn id="14" idx="2"/>
              <a:endCxn id="13" idx="0"/>
            </p:cNvCxnSpPr>
            <p:nvPr/>
          </p:nvCxnSpPr>
          <p:spPr>
            <a:xfrm rot="5400000">
              <a:off x="664438" y="1254987"/>
              <a:ext cx="1221976" cy="127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6743700" y="3460958"/>
              <a:ext cx="1371600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Host_IO_Add</a:t>
              </a:r>
              <a:r>
                <a:rPr lang="en-US" sz="1000" dirty="0">
                  <a:solidFill>
                    <a:schemeClr val="tx1"/>
                  </a:solidFill>
                </a:rPr>
                <a:t>_ </a:t>
              </a:r>
              <a:r>
                <a:rPr lang="en-US" sz="1000" dirty="0" err="1">
                  <a:solidFill>
                    <a:schemeClr val="tx1"/>
                  </a:solidFill>
                </a:rPr>
                <a:t>ISO_Header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Elbow Connector 18"/>
            <p:cNvCxnSpPr>
              <a:stCxn id="4" idx="2"/>
              <a:endCxn id="17" idx="0"/>
            </p:cNvCxnSpPr>
            <p:nvPr/>
          </p:nvCxnSpPr>
          <p:spPr>
            <a:xfrm rot="16200000" flipH="1">
              <a:off x="6910515" y="2941973"/>
              <a:ext cx="980820" cy="5715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629400" y="1353845"/>
              <a:ext cx="1371600" cy="381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Control </a:t>
              </a:r>
              <a:r>
                <a:rPr lang="en-US" sz="1000" dirty="0" err="1">
                  <a:solidFill>
                    <a:schemeClr val="tx1"/>
                  </a:solidFill>
                </a:rPr>
                <a:t>SubSystem</a:t>
              </a:r>
              <a:r>
                <a:rPr lang="en-US" sz="1000" dirty="0">
                  <a:solidFill>
                    <a:schemeClr val="tx1"/>
                  </a:solidFill>
                </a:rPr>
                <a:t> Stream</a:t>
              </a:r>
            </a:p>
          </p:txBody>
        </p:sp>
        <p:cxnSp>
          <p:nvCxnSpPr>
            <p:cNvPr id="22" name="Straight Arrow Connector 21"/>
            <p:cNvCxnSpPr>
              <a:stCxn id="20" idx="2"/>
              <a:endCxn id="4" idx="0"/>
            </p:cNvCxnSpPr>
            <p:nvPr/>
          </p:nvCxnSpPr>
          <p:spPr>
            <a:xfrm>
              <a:off x="7315200" y="1734845"/>
              <a:ext cx="57150" cy="36429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5181600" y="269349"/>
              <a:ext cx="1371600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InitOrientationApp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</a:rPr>
                <a:t>ControlPort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743700" y="459849"/>
              <a:ext cx="1371600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initializeControlPort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Elbow Connector 28"/>
            <p:cNvCxnSpPr>
              <a:stCxn id="27" idx="2"/>
              <a:endCxn id="20" idx="0"/>
            </p:cNvCxnSpPr>
            <p:nvPr/>
          </p:nvCxnSpPr>
          <p:spPr>
            <a:xfrm rot="5400000">
              <a:off x="7115852" y="1040197"/>
              <a:ext cx="512996" cy="1143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9" idx="3"/>
              <a:endCxn id="20" idx="1"/>
            </p:cNvCxnSpPr>
            <p:nvPr/>
          </p:nvCxnSpPr>
          <p:spPr>
            <a:xfrm>
              <a:off x="4191000" y="1143000"/>
              <a:ext cx="2438400" cy="4013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4" idx="3"/>
              <a:endCxn id="24" idx="1"/>
            </p:cNvCxnSpPr>
            <p:nvPr/>
          </p:nvCxnSpPr>
          <p:spPr>
            <a:xfrm>
              <a:off x="1961226" y="453499"/>
              <a:ext cx="3220374" cy="63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152400" y="2713301"/>
              <a:ext cx="990600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Host_Initialize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Elbow Connector 45"/>
            <p:cNvCxnSpPr>
              <a:stCxn id="13" idx="2"/>
              <a:endCxn id="44" idx="0"/>
            </p:cNvCxnSpPr>
            <p:nvPr/>
          </p:nvCxnSpPr>
          <p:spPr>
            <a:xfrm rot="5400000">
              <a:off x="728400" y="2166275"/>
              <a:ext cx="466326" cy="62772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1358284" y="2717306"/>
              <a:ext cx="990600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Host_Receive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13" idx="2"/>
              <a:endCxn id="50" idx="0"/>
            </p:cNvCxnSpPr>
            <p:nvPr/>
          </p:nvCxnSpPr>
          <p:spPr>
            <a:xfrm rot="16200000" flipH="1">
              <a:off x="1329340" y="2193061"/>
              <a:ext cx="470331" cy="57815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849427" y="3558563"/>
              <a:ext cx="1371600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HDLC_Process</a:t>
              </a:r>
              <a:r>
                <a:rPr lang="en-US" sz="1000" dirty="0">
                  <a:solidFill>
                    <a:schemeClr val="tx1"/>
                  </a:solidFill>
                </a:rPr>
                <a:t>_ </a:t>
              </a:r>
              <a:r>
                <a:rPr lang="en-US" sz="1000" dirty="0" err="1">
                  <a:solidFill>
                    <a:schemeClr val="tx1"/>
                  </a:solidFill>
                </a:rPr>
                <a:t>Tx_Msg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849427" y="3103312"/>
              <a:ext cx="1371600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JSON_Process</a:t>
              </a:r>
              <a:r>
                <a:rPr lang="en-US" sz="1000" dirty="0">
                  <a:solidFill>
                    <a:schemeClr val="tx1"/>
                  </a:solidFill>
                </a:rPr>
                <a:t>_ </a:t>
              </a:r>
              <a:r>
                <a:rPr lang="en-US" sz="1000" dirty="0" err="1">
                  <a:solidFill>
                    <a:schemeClr val="tx1"/>
                  </a:solidFill>
                </a:rPr>
                <a:t>Tx_Msg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Elbow Connector 55"/>
            <p:cNvCxnSpPr>
              <a:stCxn id="2" idx="3"/>
              <a:endCxn id="53" idx="1"/>
            </p:cNvCxnSpPr>
            <p:nvPr/>
          </p:nvCxnSpPr>
          <p:spPr>
            <a:xfrm>
              <a:off x="4215414" y="3553853"/>
              <a:ext cx="634013" cy="1952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2" idx="3"/>
              <a:endCxn id="54" idx="1"/>
            </p:cNvCxnSpPr>
            <p:nvPr/>
          </p:nvCxnSpPr>
          <p:spPr>
            <a:xfrm flipV="1">
              <a:off x="4215414" y="3293812"/>
              <a:ext cx="634013" cy="2600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2829297" y="3940948"/>
              <a:ext cx="1023335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HDLC_Process</a:t>
              </a:r>
              <a:r>
                <a:rPr lang="en-US" sz="1000" dirty="0">
                  <a:solidFill>
                    <a:schemeClr val="tx1"/>
                  </a:solidFill>
                </a:rPr>
                <a:t>_ </a:t>
              </a:r>
              <a:r>
                <a:rPr lang="en-US" sz="1000" dirty="0" err="1">
                  <a:solidFill>
                    <a:schemeClr val="tx1"/>
                  </a:solidFill>
                </a:rPr>
                <a:t>Rx_Byte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Elbow Connector 60"/>
            <p:cNvCxnSpPr>
              <a:stCxn id="3" idx="2"/>
              <a:endCxn id="59" idx="1"/>
            </p:cNvCxnSpPr>
            <p:nvPr/>
          </p:nvCxnSpPr>
          <p:spPr>
            <a:xfrm rot="5400000">
              <a:off x="2220111" y="3047586"/>
              <a:ext cx="1693048" cy="474676"/>
            </a:xfrm>
            <a:prstGeom prst="bentConnector4">
              <a:avLst>
                <a:gd name="adj1" fmla="val 44374"/>
                <a:gd name="adj2" fmla="val 14815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24" idx="2"/>
              <a:endCxn id="20" idx="1"/>
            </p:cNvCxnSpPr>
            <p:nvPr/>
          </p:nvCxnSpPr>
          <p:spPr>
            <a:xfrm rot="16200000" flipH="1">
              <a:off x="5801402" y="716347"/>
              <a:ext cx="893996" cy="7620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2829296" y="4651718"/>
              <a:ext cx="1023335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JSON_Process</a:t>
              </a:r>
              <a:r>
                <a:rPr lang="en-US" sz="1000" dirty="0">
                  <a:solidFill>
                    <a:schemeClr val="tx1"/>
                  </a:solidFill>
                </a:rPr>
                <a:t>_ </a:t>
              </a:r>
              <a:r>
                <a:rPr lang="en-US" sz="1000" dirty="0" err="1">
                  <a:solidFill>
                    <a:schemeClr val="tx1"/>
                  </a:solidFill>
                </a:rPr>
                <a:t>Rx_Byte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Elbow Connector 97"/>
            <p:cNvCxnSpPr>
              <a:stCxn id="3" idx="2"/>
              <a:endCxn id="95" idx="1"/>
            </p:cNvCxnSpPr>
            <p:nvPr/>
          </p:nvCxnSpPr>
          <p:spPr>
            <a:xfrm rot="5400000">
              <a:off x="1864726" y="3402971"/>
              <a:ext cx="2403818" cy="474677"/>
            </a:xfrm>
            <a:prstGeom prst="bentConnector4">
              <a:avLst>
                <a:gd name="adj1" fmla="val 31265"/>
                <a:gd name="adj2" fmla="val 14815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/>
            <p:cNvSpPr/>
            <p:nvPr/>
          </p:nvSpPr>
          <p:spPr>
            <a:xfrm>
              <a:off x="2829296" y="5250226"/>
              <a:ext cx="1023335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HOST_Receive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Elbow Connector 106"/>
            <p:cNvCxnSpPr>
              <a:stCxn id="3" idx="2"/>
              <a:endCxn id="99" idx="1"/>
            </p:cNvCxnSpPr>
            <p:nvPr/>
          </p:nvCxnSpPr>
          <p:spPr>
            <a:xfrm rot="5400000">
              <a:off x="1565472" y="3702225"/>
              <a:ext cx="3002326" cy="474677"/>
            </a:xfrm>
            <a:prstGeom prst="bentConnector4">
              <a:avLst>
                <a:gd name="adj1" fmla="val 24650"/>
                <a:gd name="adj2" fmla="val 14815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2846681" y="5784747"/>
              <a:ext cx="1023335" cy="381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process_host</a:t>
              </a:r>
              <a:r>
                <a:rPr lang="en-US" sz="1000" dirty="0">
                  <a:solidFill>
                    <a:schemeClr val="tx1"/>
                  </a:solidFill>
                </a:rPr>
                <a:t>_ command</a:t>
              </a:r>
            </a:p>
          </p:txBody>
        </p:sp>
        <p:cxnSp>
          <p:nvCxnSpPr>
            <p:cNvPr id="112" name="Elbow Connector 111"/>
            <p:cNvCxnSpPr>
              <a:stCxn id="3" idx="2"/>
              <a:endCxn id="110" idx="1"/>
            </p:cNvCxnSpPr>
            <p:nvPr/>
          </p:nvCxnSpPr>
          <p:spPr>
            <a:xfrm rot="5400000">
              <a:off x="1306904" y="3978177"/>
              <a:ext cx="3536847" cy="457292"/>
            </a:xfrm>
            <a:prstGeom prst="bentConnector4">
              <a:avLst>
                <a:gd name="adj1" fmla="val 21202"/>
                <a:gd name="adj2" fmla="val 14999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48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72717" y="483277"/>
            <a:ext cx="8474765" cy="5231723"/>
            <a:chOff x="372717" y="483277"/>
            <a:chExt cx="8474765" cy="5231723"/>
          </a:xfrm>
        </p:grpSpPr>
        <p:grpSp>
          <p:nvGrpSpPr>
            <p:cNvPr id="24" name="Group 23"/>
            <p:cNvGrpSpPr/>
            <p:nvPr/>
          </p:nvGrpSpPr>
          <p:grpSpPr>
            <a:xfrm>
              <a:off x="372717" y="483277"/>
              <a:ext cx="8474765" cy="5231723"/>
              <a:chOff x="372717" y="483277"/>
              <a:chExt cx="8474765" cy="523172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72717" y="483277"/>
                <a:ext cx="8474765" cy="5231723"/>
                <a:chOff x="372717" y="483277"/>
                <a:chExt cx="8474765" cy="523172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81000" y="533400"/>
                  <a:ext cx="8458200" cy="5181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72717" y="483277"/>
                  <a:ext cx="8474765" cy="246221"/>
                  <a:chOff x="381000" y="181689"/>
                  <a:chExt cx="8474765" cy="246221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81000" y="228600"/>
                    <a:ext cx="8474765" cy="15240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33400" y="181689"/>
                    <a:ext cx="192232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/>
                        </a:solidFill>
                      </a:rPr>
                      <a:t>NXP Anomaly Detection Toolbox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435428" y="266699"/>
                    <a:ext cx="152400" cy="76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8353130" y="249528"/>
                    <a:ext cx="464299" cy="110541"/>
                    <a:chOff x="8305800" y="266699"/>
                    <a:chExt cx="464299" cy="99656"/>
                  </a:xfrm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305800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46103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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61769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X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3" name="Rectangle 22"/>
              <p:cNvSpPr/>
              <p:nvPr/>
            </p:nvSpPr>
            <p:spPr>
              <a:xfrm>
                <a:off x="427145" y="932116"/>
                <a:ext cx="8382002" cy="4782884"/>
              </a:xfrm>
              <a:prstGeom prst="rect">
                <a:avLst/>
              </a:prstGeom>
              <a:solidFill>
                <a:srgbClr val="6633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2717" y="648150"/>
              <a:ext cx="7942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57200" algn="l"/>
                </a:tabLst>
              </a:pPr>
              <a:r>
                <a:rPr lang="en-US" sz="1400" dirty="0"/>
                <a:t>File	About	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273" name="Group 272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25326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GMM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287" name="Rounded Rectangle 286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288" name="Rounded Rectangle 287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289" name="Rounded Rectangle 288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pic>
          <p:nvPicPr>
            <p:cNvPr id="275" name="Picture 274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600" y="1312180"/>
              <a:ext cx="4523642" cy="4021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" name="Rounded Rectangle 275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440994" y="4490505"/>
              <a:ext cx="311606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609600" y="4507288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8281" y="3796657"/>
              <a:ext cx="142795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GMM Configuration</a:t>
              </a: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7D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STD </a:t>
              </a:r>
            </a:p>
          </p:txBody>
        </p:sp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2514600" y="4487722"/>
              <a:ext cx="8632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Threshold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99%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1839311" y="4495566"/>
              <a:ext cx="7594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 Kernel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437523" y="931571"/>
            <a:ext cx="8391067" cy="4673308"/>
            <a:chOff x="400019" y="943953"/>
            <a:chExt cx="8391067" cy="4673308"/>
          </a:xfrm>
        </p:grpSpPr>
        <p:sp>
          <p:nvSpPr>
            <p:cNvPr id="337" name="Rectangle 336"/>
            <p:cNvSpPr/>
            <p:nvPr/>
          </p:nvSpPr>
          <p:spPr>
            <a:xfrm>
              <a:off x="3886200" y="943953"/>
              <a:ext cx="838200" cy="304800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Composite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00019" y="1205318"/>
              <a:ext cx="8391067" cy="44119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400545" y="943953"/>
            <a:ext cx="8391067" cy="4673308"/>
            <a:chOff x="400545" y="943953"/>
            <a:chExt cx="8391067" cy="4673308"/>
          </a:xfrm>
        </p:grpSpPr>
        <p:grpSp>
          <p:nvGrpSpPr>
            <p:cNvPr id="562" name="Group 561"/>
            <p:cNvGrpSpPr/>
            <p:nvPr/>
          </p:nvGrpSpPr>
          <p:grpSpPr>
            <a:xfrm>
              <a:off x="400545" y="943953"/>
              <a:ext cx="8391067" cy="4673308"/>
              <a:chOff x="418079" y="965491"/>
              <a:chExt cx="8391067" cy="4673308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184633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FFT</a:t>
                </a: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63" name="Picture 56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3888" y="1456903"/>
              <a:ext cx="4661462" cy="3496097"/>
            </a:xfrm>
            <a:prstGeom prst="rect">
              <a:avLst/>
            </a:prstGeom>
          </p:spPr>
        </p:pic>
        <p:sp>
          <p:nvSpPr>
            <p:cNvPr id="564" name="Rounded Rectangle 563"/>
            <p:cNvSpPr/>
            <p:nvPr/>
          </p:nvSpPr>
          <p:spPr>
            <a:xfrm>
              <a:off x="2286000" y="2093188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Rectangular</a:t>
              </a:r>
            </a:p>
          </p:txBody>
        </p:sp>
        <p:sp>
          <p:nvSpPr>
            <p:cNvPr id="565" name="Rounded Rectangle 564"/>
            <p:cNvSpPr/>
            <p:nvPr/>
          </p:nvSpPr>
          <p:spPr>
            <a:xfrm>
              <a:off x="2286000" y="1715055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Microphone</a:t>
              </a:r>
            </a:p>
          </p:txBody>
        </p:sp>
        <p:sp>
          <p:nvSpPr>
            <p:cNvPr id="566" name="Rounded Rectangle 565"/>
            <p:cNvSpPr/>
            <p:nvPr/>
          </p:nvSpPr>
          <p:spPr>
            <a:xfrm>
              <a:off x="2286000" y="245980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64</a:t>
              </a: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942727" y="1715055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Source</a:t>
              </a:r>
            </a:p>
          </p:txBody>
        </p:sp>
        <p:sp>
          <p:nvSpPr>
            <p:cNvPr id="568" name="TextBox 567"/>
            <p:cNvSpPr txBox="1"/>
            <p:nvPr/>
          </p:nvSpPr>
          <p:spPr>
            <a:xfrm>
              <a:off x="942727" y="2065744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Window</a:t>
              </a:r>
            </a:p>
          </p:txBody>
        </p:sp>
        <p:sp>
          <p:nvSpPr>
            <p:cNvPr id="569" name="TextBox 568"/>
            <p:cNvSpPr txBox="1"/>
            <p:nvPr/>
          </p:nvSpPr>
          <p:spPr>
            <a:xfrm>
              <a:off x="904046" y="2474833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570" name="Rounded Rectangle 569"/>
            <p:cNvSpPr/>
            <p:nvPr/>
          </p:nvSpPr>
          <p:spPr>
            <a:xfrm>
              <a:off x="2286000" y="2819400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71" name="TextBox 570"/>
            <p:cNvSpPr txBox="1"/>
            <p:nvPr/>
          </p:nvSpPr>
          <p:spPr>
            <a:xfrm>
              <a:off x="569347" y="2834432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Display Oversampling</a:t>
              </a:r>
            </a:p>
          </p:txBody>
        </p:sp>
        <p:grpSp>
          <p:nvGrpSpPr>
            <p:cNvPr id="572" name="Group 571"/>
            <p:cNvGrpSpPr/>
            <p:nvPr/>
          </p:nvGrpSpPr>
          <p:grpSpPr>
            <a:xfrm>
              <a:off x="762000" y="5133408"/>
              <a:ext cx="2895600" cy="276792"/>
              <a:chOff x="762000" y="5133408"/>
              <a:chExt cx="2895600" cy="276792"/>
            </a:xfrm>
          </p:grpSpPr>
          <p:sp>
            <p:nvSpPr>
              <p:cNvPr id="577" name="Rounded Rectangle 576"/>
              <p:cNvSpPr/>
              <p:nvPr/>
            </p:nvSpPr>
            <p:spPr>
              <a:xfrm>
                <a:off x="762000" y="5133409"/>
                <a:ext cx="10645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FFT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Config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Rounded Rectangle 577"/>
              <p:cNvSpPr/>
              <p:nvPr/>
            </p:nvSpPr>
            <p:spPr>
              <a:xfrm>
                <a:off x="190500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579" name="Rounded Rectangle 578"/>
              <p:cNvSpPr/>
              <p:nvPr/>
            </p:nvSpPr>
            <p:spPr>
              <a:xfrm>
                <a:off x="312420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580" name="Rounded Rectangle 579"/>
              <p:cNvSpPr/>
              <p:nvPr/>
            </p:nvSpPr>
            <p:spPr>
              <a:xfrm>
                <a:off x="251460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73" name="Rounded Rectangle 572"/>
            <p:cNvSpPr/>
            <p:nvPr/>
          </p:nvSpPr>
          <p:spPr>
            <a:xfrm>
              <a:off x="2286000" y="317285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569347" y="3187883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Apply DC Notch Filter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 rot="16200000">
              <a:off x="896651" y="1169856"/>
              <a:ext cx="2158748" cy="27328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654184" y="1316675"/>
              <a:ext cx="1283685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FFT Configuration</a:t>
              </a:r>
            </a:p>
          </p:txBody>
        </p:sp>
      </p:grpSp>
      <p:grpSp>
        <p:nvGrpSpPr>
          <p:cNvPr id="583" name="Group 582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584" name="Group 583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32184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SVM</a:t>
                </a: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5" name="Rounded Rectangle 584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586" name="TextBox 585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88" name="TextBox 587"/>
            <p:cNvSpPr txBox="1"/>
            <p:nvPr/>
          </p:nvSpPr>
          <p:spPr>
            <a:xfrm>
              <a:off x="721443" y="3796657"/>
              <a:ext cx="1354794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SVM Configuration</a:t>
              </a:r>
            </a:p>
          </p:txBody>
        </p:sp>
        <p:sp>
          <p:nvSpPr>
            <p:cNvPr id="589" name="Rounded Rectangle 588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NONE</a:t>
              </a:r>
            </a:p>
          </p:txBody>
        </p:sp>
        <p:pic>
          <p:nvPicPr>
            <p:cNvPr id="590" name="Picture 58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591" name="TextBox 590"/>
            <p:cNvSpPr txBox="1"/>
            <p:nvPr/>
          </p:nvSpPr>
          <p:spPr>
            <a:xfrm>
              <a:off x="3048000" y="4487722"/>
              <a:ext cx="3298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G</a:t>
              </a:r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200</a:t>
              </a:r>
            </a:p>
          </p:txBody>
        </p:sp>
        <p:sp>
          <p:nvSpPr>
            <p:cNvPr id="593" name="TextBox 592"/>
            <p:cNvSpPr txBox="1"/>
            <p:nvPr/>
          </p:nvSpPr>
          <p:spPr>
            <a:xfrm>
              <a:off x="2086012" y="4479534"/>
              <a:ext cx="352388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nu</a:t>
              </a: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2438400" y="4495911"/>
              <a:ext cx="58895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0.05</a:t>
              </a:r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598" name="Rounded Rectangle 597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599" name="Rounded Rectangle 598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600" name="Rounded Rectangle 599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601" name="Rounded Rectangle 600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96" name="Rounded Rectangle 595"/>
            <p:cNvSpPr/>
            <p:nvPr/>
          </p:nvSpPr>
          <p:spPr>
            <a:xfrm>
              <a:off x="840746" y="4473259"/>
              <a:ext cx="1245265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Radial Basis Kernel</a:t>
              </a:r>
            </a:p>
          </p:txBody>
        </p:sp>
        <p:pic>
          <p:nvPicPr>
            <p:cNvPr id="597" name="Picture 596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73419" y="1376868"/>
              <a:ext cx="4382961" cy="3756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3" name="Group 292"/>
          <p:cNvGrpSpPr/>
          <p:nvPr/>
        </p:nvGrpSpPr>
        <p:grpSpPr>
          <a:xfrm>
            <a:off x="430565" y="965491"/>
            <a:ext cx="8382001" cy="4673309"/>
            <a:chOff x="430565" y="965491"/>
            <a:chExt cx="8382001" cy="4673309"/>
          </a:xfrm>
        </p:grpSpPr>
        <p:grpSp>
          <p:nvGrpSpPr>
            <p:cNvPr id="294" name="Group 293"/>
            <p:cNvGrpSpPr/>
            <p:nvPr/>
          </p:nvGrpSpPr>
          <p:grpSpPr>
            <a:xfrm>
              <a:off x="430565" y="965491"/>
              <a:ext cx="8382001" cy="4673309"/>
              <a:chOff x="408125" y="965491"/>
              <a:chExt cx="8382001" cy="4673309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42714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Main</a:t>
                </a: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0812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5" name="Rectangle 294"/>
            <p:cNvSpPr/>
            <p:nvPr/>
          </p:nvSpPr>
          <p:spPr>
            <a:xfrm>
              <a:off x="5737440" y="1570094"/>
              <a:ext cx="2937486" cy="14232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813640" y="1425352"/>
              <a:ext cx="96051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Connections</a:t>
              </a:r>
            </a:p>
          </p:txBody>
        </p:sp>
        <p:grpSp>
          <p:nvGrpSpPr>
            <p:cNvPr id="297" name="Group 296"/>
            <p:cNvGrpSpPr/>
            <p:nvPr/>
          </p:nvGrpSpPr>
          <p:grpSpPr>
            <a:xfrm>
              <a:off x="5837511" y="1683539"/>
              <a:ext cx="2746454" cy="276999"/>
              <a:chOff x="5750793" y="1567974"/>
              <a:chExt cx="2746454" cy="276999"/>
            </a:xfrm>
          </p:grpSpPr>
          <p:sp>
            <p:nvSpPr>
              <p:cNvPr id="325" name="TextBox 324"/>
              <p:cNvSpPr txBox="1"/>
              <p:nvPr/>
            </p:nvSpPr>
            <p:spPr>
              <a:xfrm>
                <a:off x="5750793" y="1567974"/>
                <a:ext cx="90614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Sensor Port</a:t>
                </a: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6616511" y="1588747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COM1</a:t>
                </a: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544680" y="1588746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5837511" y="1980072"/>
              <a:ext cx="2746454" cy="276999"/>
              <a:chOff x="5747261" y="1864507"/>
              <a:chExt cx="2746454" cy="276999"/>
            </a:xfrm>
          </p:grpSpPr>
          <p:sp>
            <p:nvSpPr>
              <p:cNvPr id="322" name="TextBox 321"/>
              <p:cNvSpPr txBox="1"/>
              <p:nvPr/>
            </p:nvSpPr>
            <p:spPr>
              <a:xfrm>
                <a:off x="5747261" y="1864507"/>
                <a:ext cx="94391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Control Port</a:t>
                </a: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612979" y="188528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COM2</a:t>
                </a: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541148" y="1885279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5837511" y="2278249"/>
              <a:ext cx="2746454" cy="285689"/>
              <a:chOff x="5750793" y="1567974"/>
              <a:chExt cx="2746454" cy="285689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5750793" y="1567974"/>
                <a:ext cx="55444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Board</a:t>
                </a: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6616511" y="1605006"/>
                <a:ext cx="1880736" cy="248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FRDM-K66F</a:t>
                </a: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837511" y="2563939"/>
              <a:ext cx="2746454" cy="276999"/>
              <a:chOff x="5750793" y="1567974"/>
              <a:chExt cx="2746454" cy="276999"/>
            </a:xfrm>
          </p:grpSpPr>
          <p:sp>
            <p:nvSpPr>
              <p:cNvPr id="318" name="TextBox 317"/>
              <p:cNvSpPr txBox="1"/>
              <p:nvPr/>
            </p:nvSpPr>
            <p:spPr>
              <a:xfrm>
                <a:off x="5750793" y="1567974"/>
                <a:ext cx="77617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Firmware</a:t>
                </a: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6616511" y="1619842"/>
                <a:ext cx="1880736" cy="2192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406990" y="3365094"/>
              <a:ext cx="6948374" cy="276999"/>
              <a:chOff x="4909897" y="1567974"/>
              <a:chExt cx="6948374" cy="276999"/>
            </a:xfrm>
          </p:grpSpPr>
          <p:sp>
            <p:nvSpPr>
              <p:cNvPr id="316" name="TextBox 315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App Description</a:t>
                </a: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6616510" y="1604605"/>
                <a:ext cx="5241761" cy="2071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my application here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403681" y="3634234"/>
              <a:ext cx="6951682" cy="276999"/>
              <a:chOff x="4909897" y="1567974"/>
              <a:chExt cx="6951682" cy="276999"/>
            </a:xfrm>
            <a:solidFill>
              <a:schemeClr val="bg1">
                <a:lumMod val="85000"/>
              </a:schemeClr>
            </a:solidFill>
          </p:grpSpPr>
          <p:sp>
            <p:nvSpPr>
              <p:cNvPr id="314" name="TextBox 313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Note1</a:t>
                </a: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6616510" y="1612003"/>
                <a:ext cx="5245069" cy="19971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any note you like</a:t>
                </a: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404741" y="3903116"/>
              <a:ext cx="6950622" cy="276999"/>
              <a:chOff x="4909897" y="1567974"/>
              <a:chExt cx="6950622" cy="276999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Note2</a:t>
                </a: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6616511" y="1596488"/>
                <a:ext cx="5244008" cy="2152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another</a:t>
                </a: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401462" y="4164139"/>
              <a:ext cx="6953900" cy="276999"/>
              <a:chOff x="4909897" y="1567974"/>
              <a:chExt cx="6953900" cy="276999"/>
            </a:xfrm>
          </p:grpSpPr>
          <p:sp>
            <p:nvSpPr>
              <p:cNvPr id="310" name="TextBox 309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Note3</a:t>
                </a: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616510" y="1604347"/>
                <a:ext cx="5247287" cy="2073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and another</a:t>
                </a: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1377976" y="3117328"/>
              <a:ext cx="7296949" cy="185721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486645" y="3008205"/>
              <a:ext cx="93012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Data Logger</a:t>
              </a: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403413" y="4433427"/>
              <a:ext cx="6951949" cy="276999"/>
              <a:chOff x="4909897" y="1567974"/>
              <a:chExt cx="6951949" cy="276999"/>
            </a:xfrm>
          </p:grpSpPr>
          <p:sp>
            <p:nvSpPr>
              <p:cNvPr id="308" name="TextBox 307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Output Folder</a:t>
                </a: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616510" y="1596082"/>
                <a:ext cx="5245336" cy="2156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&lt;output folder here&gt;</a:t>
                </a:r>
              </a:p>
            </p:txBody>
          </p:sp>
        </p:grpSp>
      </p:grpSp>
      <p:cxnSp>
        <p:nvCxnSpPr>
          <p:cNvPr id="213" name="Straight Connector 212"/>
          <p:cNvCxnSpPr/>
          <p:nvPr/>
        </p:nvCxnSpPr>
        <p:spPr>
          <a:xfrm>
            <a:off x="412841" y="1197662"/>
            <a:ext cx="8378245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>
            <a:off x="457199" y="965491"/>
            <a:ext cx="8382001" cy="4673309"/>
            <a:chOff x="412841" y="965491"/>
            <a:chExt cx="8382001" cy="4673309"/>
          </a:xfrm>
        </p:grpSpPr>
        <p:sp>
          <p:nvSpPr>
            <p:cNvPr id="346" name="Rectangle 345"/>
            <p:cNvSpPr/>
            <p:nvPr/>
          </p:nvSpPr>
          <p:spPr>
            <a:xfrm>
              <a:off x="1066800" y="965491"/>
              <a:ext cx="685800" cy="304800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Features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12841" y="1219200"/>
              <a:ext cx="8382001" cy="4419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348" name="Rectangle 347"/>
            <p:cNvSpPr/>
            <p:nvPr/>
          </p:nvSpPr>
          <p:spPr>
            <a:xfrm rot="16200000">
              <a:off x="6453219" y="1195418"/>
              <a:ext cx="1666480" cy="219108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260324" y="1629206"/>
              <a:ext cx="1106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Accelerometer</a:t>
              </a: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369832" y="1656857"/>
              <a:ext cx="852995" cy="2229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400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6531252" y="1905000"/>
              <a:ext cx="845488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Gyroscope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7380048" y="1932651"/>
              <a:ext cx="852995" cy="2229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800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6654363" y="2195939"/>
              <a:ext cx="722377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Pressure</a:t>
              </a: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380048" y="2223590"/>
              <a:ext cx="852995" cy="2229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6391599" y="2478328"/>
              <a:ext cx="98514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Temperature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7380048" y="2505979"/>
              <a:ext cx="852995" cy="2229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28339" y="2752984"/>
              <a:ext cx="94840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Microphone</a:t>
              </a: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7380048" y="2780635"/>
              <a:ext cx="852995" cy="2229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6414104" y="1316675"/>
              <a:ext cx="1023165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Sample Rates</a:t>
              </a:r>
            </a:p>
          </p:txBody>
        </p:sp>
        <p:sp>
          <p:nvSpPr>
            <p:cNvPr id="360" name="TextBox 359"/>
            <p:cNvSpPr txBox="1"/>
            <p:nvPr/>
          </p:nvSpPr>
          <p:spPr>
            <a:xfrm rot="16200000">
              <a:off x="2171511" y="1957267"/>
              <a:ext cx="1216808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Accelerometer Y</a:t>
              </a:r>
            </a:p>
          </p:txBody>
        </p:sp>
        <p:sp>
          <p:nvSpPr>
            <p:cNvPr id="361" name="TextBox 360"/>
            <p:cNvSpPr txBox="1"/>
            <p:nvPr/>
          </p:nvSpPr>
          <p:spPr>
            <a:xfrm rot="16200000">
              <a:off x="1960524" y="1954863"/>
              <a:ext cx="122161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Accelerometer X</a:t>
              </a:r>
            </a:p>
          </p:txBody>
        </p:sp>
        <p:sp>
          <p:nvSpPr>
            <p:cNvPr id="362" name="TextBox 361"/>
            <p:cNvSpPr txBox="1"/>
            <p:nvPr/>
          </p:nvSpPr>
          <p:spPr>
            <a:xfrm rot="16200000">
              <a:off x="2387996" y="1958870"/>
              <a:ext cx="1213602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Accelerometer Z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 rot="16200000">
              <a:off x="2592744" y="1942039"/>
              <a:ext cx="1247265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 err="1"/>
                <a:t>Accerometer</a:t>
              </a:r>
              <a:r>
                <a:rPr lang="en-US" sz="1200" dirty="0"/>
                <a:t> VM</a:t>
              </a:r>
            </a:p>
          </p:txBody>
        </p:sp>
        <p:sp>
          <p:nvSpPr>
            <p:cNvPr id="364" name="Rectangle 363"/>
            <p:cNvSpPr/>
            <p:nvPr/>
          </p:nvSpPr>
          <p:spPr>
            <a:xfrm rot="16200000">
              <a:off x="2733370" y="4424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 rot="16200000">
              <a:off x="2524787" y="4424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 rot="16200000">
              <a:off x="2948251" y="4424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 rot="16200000">
              <a:off x="3169828" y="4424136"/>
              <a:ext cx="184350" cy="1711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971441" y="4371201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STD</a:t>
              </a:r>
            </a:p>
          </p:txBody>
        </p:sp>
        <p:sp>
          <p:nvSpPr>
            <p:cNvPr id="369" name="Rectangle 368"/>
            <p:cNvSpPr/>
            <p:nvPr/>
          </p:nvSpPr>
          <p:spPr>
            <a:xfrm rot="16200000">
              <a:off x="2733370" y="3281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 rot="16200000">
              <a:off x="2524787" y="3281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 rot="16200000">
              <a:off x="2948251" y="3281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 rot="16200000">
              <a:off x="3169828" y="3281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960029" y="3228201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Variance</a:t>
              </a:r>
            </a:p>
          </p:txBody>
        </p:sp>
        <p:sp>
          <p:nvSpPr>
            <p:cNvPr id="374" name="Rectangle 373"/>
            <p:cNvSpPr/>
            <p:nvPr/>
          </p:nvSpPr>
          <p:spPr>
            <a:xfrm rot="16200000">
              <a:off x="2733370" y="3509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 rot="16200000">
              <a:off x="2524787" y="3509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2948251" y="3509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 rot="16200000">
              <a:off x="3169828" y="3509736"/>
              <a:ext cx="184350" cy="1711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960029" y="3456801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Skew Factor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2733370" y="3738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 rot="16200000">
              <a:off x="2524787" y="3738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 rot="16200000">
              <a:off x="2948251" y="3738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3169828" y="3738336"/>
              <a:ext cx="184350" cy="1711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960029" y="3685401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Kurtosis</a:t>
              </a:r>
            </a:p>
          </p:txBody>
        </p:sp>
        <p:sp>
          <p:nvSpPr>
            <p:cNvPr id="384" name="Rectangle 383"/>
            <p:cNvSpPr/>
            <p:nvPr/>
          </p:nvSpPr>
          <p:spPr>
            <a:xfrm rot="16200000">
              <a:off x="2733370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 rot="16200000">
              <a:off x="2524787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 rot="16200000">
              <a:off x="2948251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 rot="16200000">
              <a:off x="3169828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960029" y="3914001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FFT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 rot="16200000">
              <a:off x="2733370" y="4195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 rot="16200000">
              <a:off x="2524787" y="4195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 rot="16200000">
              <a:off x="2948251" y="4195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 rot="16200000">
              <a:off x="3169828" y="4195536"/>
              <a:ext cx="184350" cy="1711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609600" y="4142601"/>
              <a:ext cx="156962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Mean Crossing Rate</a:t>
              </a:r>
            </a:p>
          </p:txBody>
        </p:sp>
        <p:sp>
          <p:nvSpPr>
            <p:cNvPr id="394" name="Rectangle 393"/>
            <p:cNvSpPr/>
            <p:nvPr/>
          </p:nvSpPr>
          <p:spPr>
            <a:xfrm rot="16200000">
              <a:off x="2733370" y="4652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 rot="16200000">
              <a:off x="2524787" y="4652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 rot="16200000">
              <a:off x="2948251" y="4652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 rot="16200000">
              <a:off x="3169828" y="4652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57200" y="4599801"/>
              <a:ext cx="172202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STD(X) / Total STD</a:t>
              </a:r>
            </a:p>
          </p:txBody>
        </p:sp>
        <p:sp>
          <p:nvSpPr>
            <p:cNvPr id="399" name="Rectangle 398"/>
            <p:cNvSpPr/>
            <p:nvPr/>
          </p:nvSpPr>
          <p:spPr>
            <a:xfrm rot="16200000">
              <a:off x="2733370" y="4881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 rot="16200000">
              <a:off x="2524787" y="4881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 rot="16200000">
              <a:off x="2948251" y="4881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 rot="16200000">
              <a:off x="3169828" y="4881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609600" y="4828401"/>
              <a:ext cx="1569629" cy="274923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STD(Y) / Total STD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 rot="16200000">
              <a:off x="2733370" y="5109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 rot="16200000">
              <a:off x="2524787" y="5109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 rot="16200000">
              <a:off x="2948251" y="5109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 rot="16200000">
              <a:off x="3169828" y="5109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609600" y="5057001"/>
              <a:ext cx="156962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STD(Z) / Total STD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 rot="16200000">
              <a:off x="2733370" y="3052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 rot="16200000">
              <a:off x="2524787" y="3052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 rot="16200000">
              <a:off x="2948251" y="3052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 rot="16200000">
              <a:off x="3169828" y="3052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971441" y="2999601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Mean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 rot="16200000">
              <a:off x="3192949" y="2267320"/>
              <a:ext cx="596702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Gyro X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 rot="16200000">
              <a:off x="3417775" y="2269725"/>
              <a:ext cx="591893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Gyro Y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 rot="16200000">
              <a:off x="3444755" y="4424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 rot="16200000">
              <a:off x="3667177" y="4424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/>
            <p:cNvSpPr/>
            <p:nvPr/>
          </p:nvSpPr>
          <p:spPr>
            <a:xfrm rot="16200000">
              <a:off x="3444755" y="3281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 rot="16200000">
              <a:off x="3667177" y="3281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 rot="16200000">
              <a:off x="3444755" y="3509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 rot="16200000">
              <a:off x="3667177" y="3509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 rot="16200000">
              <a:off x="3444755" y="3738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 rot="16200000">
              <a:off x="3667177" y="3738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4" name="Rectangle 423"/>
            <p:cNvSpPr/>
            <p:nvPr/>
          </p:nvSpPr>
          <p:spPr>
            <a:xfrm rot="16200000">
              <a:off x="3444755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 rot="16200000">
              <a:off x="3667177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 rot="16200000">
              <a:off x="3444755" y="4195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 rot="16200000">
              <a:off x="3667177" y="4195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8" name="Rectangle 427"/>
            <p:cNvSpPr/>
            <p:nvPr/>
          </p:nvSpPr>
          <p:spPr>
            <a:xfrm rot="16200000">
              <a:off x="3444755" y="4652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 rot="16200000">
              <a:off x="3667177" y="4652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 rot="16200000">
              <a:off x="3444755" y="4881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 rot="16200000">
              <a:off x="3667177" y="4881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 rot="16200000">
              <a:off x="3444755" y="5109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3" name="Rectangle 432"/>
            <p:cNvSpPr/>
            <p:nvPr/>
          </p:nvSpPr>
          <p:spPr>
            <a:xfrm rot="16200000">
              <a:off x="3667177" y="5109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 rot="16200000">
              <a:off x="3444755" y="3052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 rot="16200000">
              <a:off x="3667177" y="3052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 rot="16200000">
              <a:off x="3754364" y="2198391"/>
              <a:ext cx="73456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Gyro VM</a:t>
              </a:r>
            </a:p>
          </p:txBody>
        </p:sp>
        <p:sp>
          <p:nvSpPr>
            <p:cNvPr id="437" name="TextBox 436"/>
            <p:cNvSpPr txBox="1"/>
            <p:nvPr/>
          </p:nvSpPr>
          <p:spPr>
            <a:xfrm rot="16200000">
              <a:off x="3618716" y="2271328"/>
              <a:ext cx="588687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Gyro Z</a:t>
              </a:r>
            </a:p>
          </p:txBody>
        </p:sp>
        <p:sp>
          <p:nvSpPr>
            <p:cNvPr id="438" name="TextBox 437"/>
            <p:cNvSpPr txBox="1"/>
            <p:nvPr/>
          </p:nvSpPr>
          <p:spPr>
            <a:xfrm rot="16200000">
              <a:off x="3913129" y="2073101"/>
              <a:ext cx="98514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Temperature</a:t>
              </a:r>
            </a:p>
          </p:txBody>
        </p:sp>
        <p:sp>
          <p:nvSpPr>
            <p:cNvPr id="439" name="TextBox 438"/>
            <p:cNvSpPr txBox="1"/>
            <p:nvPr/>
          </p:nvSpPr>
          <p:spPr>
            <a:xfrm rot="16200000">
              <a:off x="4262773" y="2201312"/>
              <a:ext cx="722377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Pressure</a:t>
              </a:r>
            </a:p>
          </p:txBody>
        </p:sp>
        <p:sp>
          <p:nvSpPr>
            <p:cNvPr id="440" name="TextBox 439"/>
            <p:cNvSpPr txBox="1"/>
            <p:nvPr/>
          </p:nvSpPr>
          <p:spPr>
            <a:xfrm rot="16200000">
              <a:off x="4372182" y="2088301"/>
              <a:ext cx="94840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Microphone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 rot="16200000">
              <a:off x="4075097" y="4424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 rot="16200000">
              <a:off x="3866514" y="4424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 rot="16200000">
              <a:off x="4355839" y="44209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4" name="Rectangle 443"/>
            <p:cNvSpPr/>
            <p:nvPr/>
          </p:nvSpPr>
          <p:spPr>
            <a:xfrm rot="16200000">
              <a:off x="4577416" y="44209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5" name="Rectangle 444"/>
            <p:cNvSpPr/>
            <p:nvPr/>
          </p:nvSpPr>
          <p:spPr>
            <a:xfrm rot="16200000">
              <a:off x="4799838" y="44209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 rot="16200000">
              <a:off x="4075097" y="3281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 rot="16200000">
              <a:off x="3866514" y="32811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 rot="16200000">
              <a:off x="4355839" y="32779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9" name="Rectangle 448"/>
            <p:cNvSpPr/>
            <p:nvPr/>
          </p:nvSpPr>
          <p:spPr>
            <a:xfrm rot="16200000">
              <a:off x="4577416" y="32779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0" name="Rectangle 449"/>
            <p:cNvSpPr/>
            <p:nvPr/>
          </p:nvSpPr>
          <p:spPr>
            <a:xfrm rot="16200000">
              <a:off x="4799838" y="32779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 rot="16200000">
              <a:off x="4075097" y="3509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 rot="16200000">
              <a:off x="3866514" y="3509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3" name="Rectangle 452"/>
            <p:cNvSpPr/>
            <p:nvPr/>
          </p:nvSpPr>
          <p:spPr>
            <a:xfrm rot="16200000">
              <a:off x="4355839" y="35065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4" name="Rectangle 453"/>
            <p:cNvSpPr/>
            <p:nvPr/>
          </p:nvSpPr>
          <p:spPr>
            <a:xfrm rot="16200000">
              <a:off x="4577416" y="35065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 rot="16200000">
              <a:off x="4799838" y="35065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 rot="16200000">
              <a:off x="4075097" y="3738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 rot="16200000">
              <a:off x="3866514" y="3738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8" name="Rectangle 457"/>
            <p:cNvSpPr/>
            <p:nvPr/>
          </p:nvSpPr>
          <p:spPr>
            <a:xfrm rot="16200000">
              <a:off x="4355839" y="37351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 rot="16200000">
              <a:off x="4577416" y="37351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 rot="16200000">
              <a:off x="4799838" y="37351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 rot="16200000">
              <a:off x="4075097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 rot="16200000">
              <a:off x="3866514" y="3966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 rot="16200000">
              <a:off x="4355839" y="39637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 rot="16200000">
              <a:off x="4577416" y="39637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 rot="16200000">
              <a:off x="4799838" y="3963766"/>
              <a:ext cx="184350" cy="1711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 rot="16200000">
              <a:off x="4075097" y="4195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 rot="16200000">
              <a:off x="3866514" y="4195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 rot="16200000">
              <a:off x="4355839" y="41923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 rot="16200000">
              <a:off x="4577416" y="41923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 rot="16200000">
              <a:off x="4799838" y="41923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 rot="16200000">
              <a:off x="4075097" y="4652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 rot="16200000">
              <a:off x="3866514" y="46527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 rot="16200000">
              <a:off x="4355839" y="46495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 rot="16200000">
              <a:off x="4577416" y="46495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 rot="16200000">
              <a:off x="4799838" y="46495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 rot="16200000">
              <a:off x="4075097" y="4881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 rot="16200000">
              <a:off x="3866514" y="48813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 rot="16200000">
              <a:off x="4355839" y="48781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 rot="16200000">
              <a:off x="4577416" y="48781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 rot="16200000">
              <a:off x="4799838" y="48781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 rot="16200000">
              <a:off x="4075097" y="5109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 rot="16200000">
              <a:off x="3866514" y="51099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 rot="16200000">
              <a:off x="4355839" y="51067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 rot="16200000">
              <a:off x="4577416" y="51067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5" name="Rectangle 484"/>
            <p:cNvSpPr/>
            <p:nvPr/>
          </p:nvSpPr>
          <p:spPr>
            <a:xfrm rot="16200000">
              <a:off x="4799838" y="51067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 rot="16200000">
              <a:off x="4075097" y="3052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7" name="Rectangle 486"/>
            <p:cNvSpPr/>
            <p:nvPr/>
          </p:nvSpPr>
          <p:spPr>
            <a:xfrm rot="16200000">
              <a:off x="3866514" y="305253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 rot="16200000">
              <a:off x="4355839" y="30493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 rot="16200000">
              <a:off x="4577416" y="30493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0" name="Rectangle 489"/>
            <p:cNvSpPr/>
            <p:nvPr/>
          </p:nvSpPr>
          <p:spPr>
            <a:xfrm rot="16200000">
              <a:off x="4799838" y="3049366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b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 rot="16200000">
              <a:off x="2739214" y="2796135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2" name="Rectangle 491"/>
            <p:cNvSpPr/>
            <p:nvPr/>
          </p:nvSpPr>
          <p:spPr>
            <a:xfrm rot="16200000">
              <a:off x="2530631" y="2796135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 rot="16200000">
              <a:off x="2954095" y="2796135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 rot="16200000">
              <a:off x="3175672" y="2796135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 rot="16200000">
              <a:off x="3450600" y="2796135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 rot="16200000">
              <a:off x="3673022" y="2796135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 rot="16200000">
              <a:off x="4080941" y="2796135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 rot="16200000">
              <a:off x="3872359" y="2796135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 rot="16200000">
              <a:off x="4361683" y="2792965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 rot="16200000">
              <a:off x="4583260" y="2792965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 rot="16200000">
              <a:off x="4805682" y="2792965"/>
              <a:ext cx="184350" cy="1711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 rot="16200000">
              <a:off x="2271899" y="4380785"/>
              <a:ext cx="184350" cy="256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 rot="16200000">
              <a:off x="2271899" y="3237785"/>
              <a:ext cx="184350" cy="256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 rot="16200000">
              <a:off x="2271899" y="3466385"/>
              <a:ext cx="184350" cy="256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 rot="16200000">
              <a:off x="2271899" y="3694985"/>
              <a:ext cx="184350" cy="256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 rot="16200000">
              <a:off x="2271899" y="3923585"/>
              <a:ext cx="184350" cy="256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 rot="16200000">
              <a:off x="2271899" y="4152185"/>
              <a:ext cx="184350" cy="256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08" name="Rectangle 507"/>
            <p:cNvSpPr/>
            <p:nvPr/>
          </p:nvSpPr>
          <p:spPr>
            <a:xfrm rot="16200000">
              <a:off x="2271899" y="4609385"/>
              <a:ext cx="184350" cy="256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9" name="Rectangle 508"/>
            <p:cNvSpPr/>
            <p:nvPr/>
          </p:nvSpPr>
          <p:spPr>
            <a:xfrm rot="16200000">
              <a:off x="2271899" y="4837985"/>
              <a:ext cx="184350" cy="256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0" name="Rectangle 509"/>
            <p:cNvSpPr/>
            <p:nvPr/>
          </p:nvSpPr>
          <p:spPr>
            <a:xfrm rot="16200000">
              <a:off x="2271899" y="5066585"/>
              <a:ext cx="184350" cy="256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11" name="Rectangle 510"/>
            <p:cNvSpPr/>
            <p:nvPr/>
          </p:nvSpPr>
          <p:spPr>
            <a:xfrm rot="16200000">
              <a:off x="2271899" y="3009185"/>
              <a:ext cx="184350" cy="2566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2" name="Rectangle 511"/>
            <p:cNvSpPr/>
            <p:nvPr/>
          </p:nvSpPr>
          <p:spPr>
            <a:xfrm rot="16200000">
              <a:off x="918954" y="1147553"/>
              <a:ext cx="3953296" cy="4571997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13" name="TextBox 512"/>
            <p:cNvSpPr txBox="1"/>
            <p:nvPr/>
          </p:nvSpPr>
          <p:spPr>
            <a:xfrm>
              <a:off x="667265" y="1316675"/>
              <a:ext cx="1270604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Feature Selection</a:t>
              </a: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6202784" y="3657600"/>
              <a:ext cx="1170513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Feature Interval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7376605" y="3685251"/>
              <a:ext cx="852995" cy="2229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8240916" y="3654844"/>
              <a:ext cx="369012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 err="1"/>
                <a:t>ms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86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914400"/>
            <a:ext cx="36975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 </a:t>
            </a:r>
            <a:r>
              <a:rPr lang="en-US" dirty="0" err="1"/>
              <a:t>Process_host_command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uint8_t 	</a:t>
            </a:r>
            <a:r>
              <a:rPr lang="en-US" dirty="0" err="1"/>
              <a:t>command_tag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uint8_t *	</a:t>
            </a:r>
            <a:r>
              <a:rPr lang="en-US" dirty="0" err="1"/>
              <a:t>hostCommand</a:t>
            </a:r>
            <a:endParaRPr lang="en-US" dirty="0"/>
          </a:p>
          <a:p>
            <a:pPr lvl="1"/>
            <a:r>
              <a:rPr lang="en-US" dirty="0"/>
              <a:t>uint8_t *	</a:t>
            </a:r>
            <a:r>
              <a:rPr lang="en-US" dirty="0" err="1"/>
              <a:t>response_buffer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 *	</a:t>
            </a:r>
            <a:r>
              <a:rPr lang="en-US" dirty="0" err="1"/>
              <a:t>hostMsgSize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	</a:t>
            </a:r>
            <a:r>
              <a:rPr lang="en-US" dirty="0" err="1"/>
              <a:t>respBufferSize</a:t>
            </a:r>
            <a:endParaRPr lang="en-US" dirty="0"/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3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72717" y="483277"/>
            <a:ext cx="8474765" cy="5231723"/>
            <a:chOff x="372717" y="483277"/>
            <a:chExt cx="8474765" cy="5231723"/>
          </a:xfrm>
        </p:grpSpPr>
        <p:grpSp>
          <p:nvGrpSpPr>
            <p:cNvPr id="24" name="Group 23"/>
            <p:cNvGrpSpPr/>
            <p:nvPr/>
          </p:nvGrpSpPr>
          <p:grpSpPr>
            <a:xfrm>
              <a:off x="372717" y="483277"/>
              <a:ext cx="8474765" cy="5231723"/>
              <a:chOff x="372717" y="483277"/>
              <a:chExt cx="8474765" cy="523172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72717" y="483277"/>
                <a:ext cx="8474765" cy="5231723"/>
                <a:chOff x="372717" y="483277"/>
                <a:chExt cx="8474765" cy="523172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81000" y="533400"/>
                  <a:ext cx="8458200" cy="5181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72717" y="483277"/>
                  <a:ext cx="8474765" cy="246221"/>
                  <a:chOff x="381000" y="181689"/>
                  <a:chExt cx="8474765" cy="246221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81000" y="228600"/>
                    <a:ext cx="8474765" cy="15240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33400" y="181689"/>
                    <a:ext cx="192232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/>
                        </a:solidFill>
                      </a:rPr>
                      <a:t>NXP Anomaly Detection Toolbox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435428" y="266699"/>
                    <a:ext cx="152400" cy="76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8353130" y="249528"/>
                    <a:ext cx="464299" cy="110541"/>
                    <a:chOff x="8305800" y="266699"/>
                    <a:chExt cx="464299" cy="99656"/>
                  </a:xfrm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305800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46103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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61769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X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3" name="Rectangle 22"/>
              <p:cNvSpPr/>
              <p:nvPr/>
            </p:nvSpPr>
            <p:spPr>
              <a:xfrm>
                <a:off x="427145" y="932116"/>
                <a:ext cx="8382002" cy="4782884"/>
              </a:xfrm>
              <a:prstGeom prst="rect">
                <a:avLst/>
              </a:prstGeom>
              <a:solidFill>
                <a:srgbClr val="6633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2717" y="648150"/>
              <a:ext cx="7942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57200" algn="l"/>
                </a:tabLst>
              </a:pPr>
              <a:r>
                <a:rPr lang="en-US" sz="1400" dirty="0"/>
                <a:t>File	About	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273" name="Group 272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25326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GMM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287" name="Rounded Rectangle 286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288" name="Rounded Rectangle 287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289" name="Rounded Rectangle 288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pic>
          <p:nvPicPr>
            <p:cNvPr id="275" name="Picture 274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600" y="1312180"/>
              <a:ext cx="4523642" cy="4021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" name="Rounded Rectangle 275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440994" y="4490505"/>
              <a:ext cx="311606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609600" y="4507288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8281" y="3796657"/>
              <a:ext cx="142795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GMM Configuration</a:t>
              </a: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7D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STD </a:t>
              </a:r>
            </a:p>
          </p:txBody>
        </p:sp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2514600" y="4487722"/>
              <a:ext cx="8632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Threshold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99%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1839311" y="4495566"/>
              <a:ext cx="7594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 Kernel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437523" y="931571"/>
            <a:ext cx="8391067" cy="4673308"/>
            <a:chOff x="400019" y="943953"/>
            <a:chExt cx="8391067" cy="4673308"/>
          </a:xfrm>
        </p:grpSpPr>
        <p:sp>
          <p:nvSpPr>
            <p:cNvPr id="337" name="Rectangle 336"/>
            <p:cNvSpPr/>
            <p:nvPr/>
          </p:nvSpPr>
          <p:spPr>
            <a:xfrm>
              <a:off x="3886200" y="943953"/>
              <a:ext cx="838200" cy="304800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Ensemble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00019" y="1205318"/>
              <a:ext cx="8391067" cy="44119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</p:grpSp>
      <p:grpSp>
        <p:nvGrpSpPr>
          <p:cNvPr id="583" name="Group 582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584" name="Group 583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32184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SVM</a:t>
                </a: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5" name="Rounded Rectangle 584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586" name="TextBox 585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88" name="TextBox 587"/>
            <p:cNvSpPr txBox="1"/>
            <p:nvPr/>
          </p:nvSpPr>
          <p:spPr>
            <a:xfrm>
              <a:off x="721443" y="3796657"/>
              <a:ext cx="1354794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SVM Configuration</a:t>
              </a:r>
            </a:p>
          </p:txBody>
        </p:sp>
        <p:sp>
          <p:nvSpPr>
            <p:cNvPr id="589" name="Rounded Rectangle 588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NONE</a:t>
              </a:r>
            </a:p>
          </p:txBody>
        </p:sp>
        <p:pic>
          <p:nvPicPr>
            <p:cNvPr id="590" name="Picture 58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591" name="TextBox 590"/>
            <p:cNvSpPr txBox="1"/>
            <p:nvPr/>
          </p:nvSpPr>
          <p:spPr>
            <a:xfrm>
              <a:off x="3048000" y="4487722"/>
              <a:ext cx="3298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G</a:t>
              </a:r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200</a:t>
              </a:r>
            </a:p>
          </p:txBody>
        </p:sp>
        <p:sp>
          <p:nvSpPr>
            <p:cNvPr id="593" name="TextBox 592"/>
            <p:cNvSpPr txBox="1"/>
            <p:nvPr/>
          </p:nvSpPr>
          <p:spPr>
            <a:xfrm>
              <a:off x="2086012" y="4479534"/>
              <a:ext cx="352388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nu</a:t>
              </a: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2438400" y="4495911"/>
              <a:ext cx="58895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0.05</a:t>
              </a:r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598" name="Rounded Rectangle 597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599" name="Rounded Rectangle 598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600" name="Rounded Rectangle 599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601" name="Rounded Rectangle 600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96" name="Rounded Rectangle 595"/>
            <p:cNvSpPr/>
            <p:nvPr/>
          </p:nvSpPr>
          <p:spPr>
            <a:xfrm>
              <a:off x="840746" y="4473259"/>
              <a:ext cx="1245265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Radial Basis Kernel</a:t>
              </a:r>
            </a:p>
          </p:txBody>
        </p:sp>
        <p:pic>
          <p:nvPicPr>
            <p:cNvPr id="597" name="Picture 596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73419" y="1376868"/>
              <a:ext cx="4382961" cy="3756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3" name="Group 292"/>
          <p:cNvGrpSpPr/>
          <p:nvPr/>
        </p:nvGrpSpPr>
        <p:grpSpPr>
          <a:xfrm>
            <a:off x="430565" y="965491"/>
            <a:ext cx="8382001" cy="4673309"/>
            <a:chOff x="430565" y="965491"/>
            <a:chExt cx="8382001" cy="4673309"/>
          </a:xfrm>
        </p:grpSpPr>
        <p:grpSp>
          <p:nvGrpSpPr>
            <p:cNvPr id="294" name="Group 293"/>
            <p:cNvGrpSpPr/>
            <p:nvPr/>
          </p:nvGrpSpPr>
          <p:grpSpPr>
            <a:xfrm>
              <a:off x="430565" y="965491"/>
              <a:ext cx="8382001" cy="4673309"/>
              <a:chOff x="408125" y="965491"/>
              <a:chExt cx="8382001" cy="4673309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42714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Main</a:t>
                </a: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0812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5" name="Rectangle 294"/>
            <p:cNvSpPr/>
            <p:nvPr/>
          </p:nvSpPr>
          <p:spPr>
            <a:xfrm>
              <a:off x="5737440" y="1570094"/>
              <a:ext cx="2937486" cy="14232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813640" y="1425352"/>
              <a:ext cx="96051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Connections</a:t>
              </a:r>
            </a:p>
          </p:txBody>
        </p:sp>
        <p:grpSp>
          <p:nvGrpSpPr>
            <p:cNvPr id="297" name="Group 296"/>
            <p:cNvGrpSpPr/>
            <p:nvPr/>
          </p:nvGrpSpPr>
          <p:grpSpPr>
            <a:xfrm>
              <a:off x="5837511" y="1683539"/>
              <a:ext cx="2746454" cy="276999"/>
              <a:chOff x="5750793" y="1567974"/>
              <a:chExt cx="2746454" cy="276999"/>
            </a:xfrm>
          </p:grpSpPr>
          <p:sp>
            <p:nvSpPr>
              <p:cNvPr id="325" name="TextBox 324"/>
              <p:cNvSpPr txBox="1"/>
              <p:nvPr/>
            </p:nvSpPr>
            <p:spPr>
              <a:xfrm>
                <a:off x="5750793" y="1567974"/>
                <a:ext cx="90614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Sensor Port</a:t>
                </a: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6616511" y="1588747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COM1</a:t>
                </a: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544680" y="1588746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5837511" y="1980072"/>
              <a:ext cx="2746454" cy="276999"/>
              <a:chOff x="5747261" y="1864507"/>
              <a:chExt cx="2746454" cy="276999"/>
            </a:xfrm>
          </p:grpSpPr>
          <p:sp>
            <p:nvSpPr>
              <p:cNvPr id="322" name="TextBox 321"/>
              <p:cNvSpPr txBox="1"/>
              <p:nvPr/>
            </p:nvSpPr>
            <p:spPr>
              <a:xfrm>
                <a:off x="5747261" y="1864507"/>
                <a:ext cx="94391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Control Port</a:t>
                </a: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612979" y="188528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COM2</a:t>
                </a: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541148" y="1885279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5837511" y="2278249"/>
              <a:ext cx="2746454" cy="285689"/>
              <a:chOff x="5750793" y="1567974"/>
              <a:chExt cx="2746454" cy="285689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5750793" y="1567974"/>
                <a:ext cx="55444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Board</a:t>
                </a: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6616511" y="1605006"/>
                <a:ext cx="1880736" cy="248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FRDM-K66F</a:t>
                </a: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837511" y="2563939"/>
              <a:ext cx="2746454" cy="276999"/>
              <a:chOff x="5750793" y="1567974"/>
              <a:chExt cx="2746454" cy="276999"/>
            </a:xfrm>
          </p:grpSpPr>
          <p:sp>
            <p:nvSpPr>
              <p:cNvPr id="318" name="TextBox 317"/>
              <p:cNvSpPr txBox="1"/>
              <p:nvPr/>
            </p:nvSpPr>
            <p:spPr>
              <a:xfrm>
                <a:off x="5750793" y="1567974"/>
                <a:ext cx="77617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Firmware</a:t>
                </a: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6616511" y="1619842"/>
                <a:ext cx="1880736" cy="2192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406990" y="3365094"/>
              <a:ext cx="6948374" cy="276999"/>
              <a:chOff x="4909897" y="1567974"/>
              <a:chExt cx="6948374" cy="276999"/>
            </a:xfrm>
          </p:grpSpPr>
          <p:sp>
            <p:nvSpPr>
              <p:cNvPr id="316" name="TextBox 315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App Description</a:t>
                </a: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6616510" y="1604605"/>
                <a:ext cx="5241761" cy="2071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my application here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403681" y="3634234"/>
              <a:ext cx="6951682" cy="276999"/>
              <a:chOff x="4909897" y="1567974"/>
              <a:chExt cx="6951682" cy="276999"/>
            </a:xfrm>
            <a:solidFill>
              <a:schemeClr val="bg1">
                <a:lumMod val="85000"/>
              </a:schemeClr>
            </a:solidFill>
          </p:grpSpPr>
          <p:sp>
            <p:nvSpPr>
              <p:cNvPr id="314" name="TextBox 313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Note1</a:t>
                </a: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6616510" y="1612003"/>
                <a:ext cx="5245069" cy="19971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any note you like</a:t>
                </a: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404741" y="3903116"/>
              <a:ext cx="6950622" cy="276999"/>
              <a:chOff x="4909897" y="1567974"/>
              <a:chExt cx="6950622" cy="276999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Note2</a:t>
                </a: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6616511" y="1596488"/>
                <a:ext cx="5244008" cy="2152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another</a:t>
                </a: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401462" y="4164139"/>
              <a:ext cx="6953900" cy="276999"/>
              <a:chOff x="4909897" y="1567974"/>
              <a:chExt cx="6953900" cy="276999"/>
            </a:xfrm>
          </p:grpSpPr>
          <p:sp>
            <p:nvSpPr>
              <p:cNvPr id="310" name="TextBox 309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Note3</a:t>
                </a: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616510" y="1604347"/>
                <a:ext cx="5247287" cy="2073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and another</a:t>
                </a: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1377976" y="3117328"/>
              <a:ext cx="7296949" cy="185721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486645" y="3008205"/>
              <a:ext cx="93012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Data Logger</a:t>
              </a: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403413" y="4433427"/>
              <a:ext cx="6951949" cy="276999"/>
              <a:chOff x="4909897" y="1567974"/>
              <a:chExt cx="6951949" cy="276999"/>
            </a:xfrm>
          </p:grpSpPr>
          <p:sp>
            <p:nvSpPr>
              <p:cNvPr id="308" name="TextBox 307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Output Folder</a:t>
                </a: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616510" y="1596082"/>
                <a:ext cx="5245336" cy="2156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&lt;output folder here&gt;</a:t>
                </a:r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>
            <a:off x="412841" y="965491"/>
            <a:ext cx="8382001" cy="4673309"/>
            <a:chOff x="412841" y="965491"/>
            <a:chExt cx="8382001" cy="4673309"/>
          </a:xfrm>
        </p:grpSpPr>
        <p:grpSp>
          <p:nvGrpSpPr>
            <p:cNvPr id="340" name="Group 339"/>
            <p:cNvGrpSpPr/>
            <p:nvPr/>
          </p:nvGrpSpPr>
          <p:grpSpPr>
            <a:xfrm>
              <a:off x="412841" y="965491"/>
              <a:ext cx="8382001" cy="4673309"/>
              <a:chOff x="427145" y="965491"/>
              <a:chExt cx="8382001" cy="4673309"/>
            </a:xfrm>
          </p:grpSpPr>
          <p:sp>
            <p:nvSpPr>
              <p:cNvPr id="559" name="Rectangle 558"/>
              <p:cNvSpPr/>
              <p:nvPr/>
            </p:nvSpPr>
            <p:spPr>
              <a:xfrm>
                <a:off x="1081104" y="965491"/>
                <a:ext cx="6858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Features</a:t>
                </a: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42714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6190916" y="1316675"/>
              <a:ext cx="2191083" cy="2034651"/>
              <a:chOff x="6190916" y="1925070"/>
              <a:chExt cx="2191083" cy="2034651"/>
            </a:xfrm>
          </p:grpSpPr>
          <p:sp>
            <p:nvSpPr>
              <p:cNvPr id="545" name="Rectangle 544"/>
              <p:cNvSpPr/>
              <p:nvPr/>
            </p:nvSpPr>
            <p:spPr>
              <a:xfrm rot="16200000">
                <a:off x="6339655" y="1917376"/>
                <a:ext cx="1893606" cy="2191083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>
                <a:off x="6260324" y="2237601"/>
                <a:ext cx="1106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Accelerometer</a:t>
                </a: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7369832" y="2265252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48" name="TextBox 547"/>
              <p:cNvSpPr txBox="1"/>
              <p:nvPr/>
            </p:nvSpPr>
            <p:spPr>
              <a:xfrm>
                <a:off x="6247905" y="2506969"/>
                <a:ext cx="112883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Magnetometer</a:t>
                </a: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7380048" y="253462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0" name="TextBox 549"/>
              <p:cNvSpPr txBox="1"/>
              <p:nvPr/>
            </p:nvSpPr>
            <p:spPr>
              <a:xfrm>
                <a:off x="6531252" y="2787060"/>
                <a:ext cx="845488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Gyroscope</a:t>
                </a: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7380048" y="2814711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2" name="TextBox 551"/>
              <p:cNvSpPr txBox="1"/>
              <p:nvPr/>
            </p:nvSpPr>
            <p:spPr>
              <a:xfrm>
                <a:off x="6654363" y="3077999"/>
                <a:ext cx="72237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Pressure</a:t>
                </a: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380048" y="310565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54" name="TextBox 553"/>
              <p:cNvSpPr txBox="1"/>
              <p:nvPr/>
            </p:nvSpPr>
            <p:spPr>
              <a:xfrm>
                <a:off x="6391599" y="3360388"/>
                <a:ext cx="98514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Temperature</a:t>
                </a: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380048" y="3388039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6" name="TextBox 555"/>
              <p:cNvSpPr txBox="1"/>
              <p:nvPr/>
            </p:nvSpPr>
            <p:spPr>
              <a:xfrm>
                <a:off x="6428339" y="3635044"/>
                <a:ext cx="94840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Microphone</a:t>
                </a: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380048" y="3662695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1024</a:t>
                </a:r>
              </a:p>
            </p:txBody>
          </p:sp>
          <p:sp>
            <p:nvSpPr>
              <p:cNvPr id="558" name="TextBox 557"/>
              <p:cNvSpPr txBox="1"/>
              <p:nvPr/>
            </p:nvSpPr>
            <p:spPr>
              <a:xfrm>
                <a:off x="6453538" y="1925070"/>
                <a:ext cx="98373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Window Size</a:t>
                </a: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457200" y="1316675"/>
              <a:ext cx="5320877" cy="4093525"/>
              <a:chOff x="457200" y="1316675"/>
              <a:chExt cx="5320877" cy="4093525"/>
            </a:xfrm>
          </p:grpSpPr>
          <p:sp>
            <p:nvSpPr>
              <p:cNvPr id="343" name="TextBox 342"/>
              <p:cNvSpPr txBox="1"/>
              <p:nvPr/>
            </p:nvSpPr>
            <p:spPr>
              <a:xfrm rot="16200000">
                <a:off x="2171511" y="1957267"/>
                <a:ext cx="1216808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Y</a:t>
                </a: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 rot="16200000">
                <a:off x="1960524" y="1954863"/>
                <a:ext cx="1221616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X</a:t>
                </a: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 rot="16200000">
                <a:off x="2387996" y="1958870"/>
                <a:ext cx="1213602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Z</a:t>
                </a: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 rot="16200000">
                <a:off x="2592744" y="1942039"/>
                <a:ext cx="124726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Accerometer</a:t>
                </a:r>
                <a:r>
                  <a:rPr lang="en-US" sz="1200" dirty="0"/>
                  <a:t> VM</a:t>
                </a: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 rot="16200000">
                <a:off x="2879540" y="2006416"/>
                <a:ext cx="111851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X</a:t>
                </a:r>
              </a:p>
            </p:txBody>
          </p:sp>
          <p:sp>
            <p:nvSpPr>
              <p:cNvPr id="348" name="Rectangle 347"/>
              <p:cNvSpPr/>
              <p:nvPr/>
            </p:nvSpPr>
            <p:spPr>
              <a:xfrm rot="16200000">
                <a:off x="2733370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>
              <a:xfrm rot="16200000">
                <a:off x="2524787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 rot="16200000">
                <a:off x="2948251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 rot="16200000">
                <a:off x="3169828" y="44241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 rot="16200000">
                <a:off x="3392250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TextBox 352"/>
              <p:cNvSpPr txBox="1"/>
              <p:nvPr/>
            </p:nvSpPr>
            <p:spPr>
              <a:xfrm>
                <a:off x="971441" y="43712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</a:t>
                </a:r>
              </a:p>
            </p:txBody>
          </p:sp>
          <p:sp>
            <p:nvSpPr>
              <p:cNvPr id="354" name="Rectangle 353"/>
              <p:cNvSpPr/>
              <p:nvPr/>
            </p:nvSpPr>
            <p:spPr>
              <a:xfrm rot="16200000">
                <a:off x="2733370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 rot="16200000">
                <a:off x="2524787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 rot="16200000">
                <a:off x="2948251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 rot="16200000">
                <a:off x="316982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 rot="16200000">
                <a:off x="3392250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60029" y="32282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Variance</a:t>
                </a:r>
              </a:p>
            </p:txBody>
          </p:sp>
          <p:sp>
            <p:nvSpPr>
              <p:cNvPr id="360" name="Rectangle 359"/>
              <p:cNvSpPr/>
              <p:nvPr/>
            </p:nvSpPr>
            <p:spPr>
              <a:xfrm rot="16200000">
                <a:off x="2733370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 rot="16200000">
                <a:off x="2524787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16200000">
                <a:off x="2948251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 rot="16200000">
                <a:off x="3169828" y="35097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 rot="16200000">
                <a:off x="3392250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960029" y="34568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Skew Factor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16200000">
                <a:off x="2733370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 rot="16200000">
                <a:off x="2524787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 rot="16200000">
                <a:off x="2948251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 rot="16200000">
                <a:off x="3169828" y="37383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 rot="16200000">
                <a:off x="3392250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960029" y="36854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Kurtosis</a:t>
                </a:r>
              </a:p>
            </p:txBody>
          </p:sp>
          <p:sp>
            <p:nvSpPr>
              <p:cNvPr id="372" name="Rectangle 371"/>
              <p:cNvSpPr/>
              <p:nvPr/>
            </p:nvSpPr>
            <p:spPr>
              <a:xfrm rot="16200000">
                <a:off x="2733370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 rot="16200000">
                <a:off x="2524787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 rot="16200000">
                <a:off x="2948251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 rot="16200000">
                <a:off x="316982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 rot="16200000">
                <a:off x="3392250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960029" y="39140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FFT</a:t>
                </a:r>
              </a:p>
            </p:txBody>
          </p:sp>
          <p:sp>
            <p:nvSpPr>
              <p:cNvPr id="378" name="Rectangle 377"/>
              <p:cNvSpPr/>
              <p:nvPr/>
            </p:nvSpPr>
            <p:spPr>
              <a:xfrm rot="16200000">
                <a:off x="2733370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 rot="16200000">
                <a:off x="2524787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 rot="16200000">
                <a:off x="2948251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 rot="16200000">
                <a:off x="3169828" y="41955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 rot="16200000">
                <a:off x="3392250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09600" y="4142601"/>
                <a:ext cx="15696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Mean Crossing Rate</a:t>
                </a:r>
              </a:p>
            </p:txBody>
          </p:sp>
          <p:sp>
            <p:nvSpPr>
              <p:cNvPr id="384" name="Rectangle 383"/>
              <p:cNvSpPr/>
              <p:nvPr/>
            </p:nvSpPr>
            <p:spPr>
              <a:xfrm rot="16200000">
                <a:off x="2733370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 rot="16200000">
                <a:off x="2524787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 rot="16200000">
                <a:off x="2948251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 rot="16200000">
                <a:off x="316982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 rot="16200000">
                <a:off x="3392250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457200" y="4599801"/>
                <a:ext cx="17220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STD(X) / Total STD</a:t>
                </a:r>
              </a:p>
            </p:txBody>
          </p:sp>
          <p:sp>
            <p:nvSpPr>
              <p:cNvPr id="390" name="Rectangle 389"/>
              <p:cNvSpPr/>
              <p:nvPr/>
            </p:nvSpPr>
            <p:spPr>
              <a:xfrm rot="16200000">
                <a:off x="2733370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 rot="16200000">
                <a:off x="2524787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 rot="16200000">
                <a:off x="2948251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 rot="16200000">
                <a:off x="316982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 rot="16200000">
                <a:off x="3392250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609600" y="4828401"/>
                <a:ext cx="1569629" cy="27492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STD(Y) / Total STD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 rot="16200000">
                <a:off x="2733370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 rot="16200000">
                <a:off x="2524787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 rot="16200000">
                <a:off x="2948251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 rot="16200000">
                <a:off x="316982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 rot="16200000">
                <a:off x="3392250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09600" y="5057001"/>
                <a:ext cx="15696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STD(Z) / Total STD</a:t>
                </a:r>
              </a:p>
            </p:txBody>
          </p:sp>
          <p:sp>
            <p:nvSpPr>
              <p:cNvPr id="402" name="Rectangle 401"/>
              <p:cNvSpPr/>
              <p:nvPr/>
            </p:nvSpPr>
            <p:spPr>
              <a:xfrm rot="16200000">
                <a:off x="2733370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 rot="16200000">
                <a:off x="2524787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 rot="16200000">
                <a:off x="2948251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 rot="16200000">
                <a:off x="316982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 rot="16200000">
                <a:off x="3392250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71441" y="29996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Mean</a:t>
                </a: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 rot="16200000">
                <a:off x="3297036" y="2010423"/>
                <a:ext cx="111049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Z</a:t>
                </a: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 rot="16200000">
                <a:off x="3086850" y="2008820"/>
                <a:ext cx="111370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Y</a:t>
                </a: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 rot="16200000">
                <a:off x="3438981" y="1937486"/>
                <a:ext cx="125637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VM</a:t>
                </a: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 rot="16200000">
                <a:off x="3990390" y="2267320"/>
                <a:ext cx="596702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X</a:t>
                </a: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 rot="16200000">
                <a:off x="4215216" y="2269725"/>
                <a:ext cx="59189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Y</a:t>
                </a:r>
              </a:p>
            </p:txBody>
          </p:sp>
          <p:sp>
            <p:nvSpPr>
              <p:cNvPr id="413" name="Rectangle 412"/>
              <p:cNvSpPr/>
              <p:nvPr/>
            </p:nvSpPr>
            <p:spPr>
              <a:xfrm rot="16200000">
                <a:off x="380573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 rot="16200000">
                <a:off x="3597155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 rot="16200000">
                <a:off x="4020619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 rot="16200000">
                <a:off x="4242196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 rot="16200000">
                <a:off x="446461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 rot="16200000">
                <a:off x="380573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 rot="16200000">
                <a:off x="3597155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 rot="16200000">
                <a:off x="4020619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 rot="16200000">
                <a:off x="4242196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 rot="16200000">
                <a:off x="446461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 rot="16200000">
                <a:off x="380573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 rot="16200000">
                <a:off x="3597155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 rot="16200000">
                <a:off x="4020619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 rot="16200000">
                <a:off x="4242196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 rot="16200000">
                <a:off x="446461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 rot="16200000">
                <a:off x="380573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 rot="16200000">
                <a:off x="3597155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 rot="16200000">
                <a:off x="4020619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 rot="16200000">
                <a:off x="4242196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 rot="16200000">
                <a:off x="446461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 rot="16200000">
                <a:off x="380573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 rot="16200000">
                <a:off x="3597155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 rot="16200000">
                <a:off x="4020619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 rot="16200000">
                <a:off x="4242196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 rot="16200000">
                <a:off x="446461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 rot="16200000">
                <a:off x="380573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 rot="16200000">
                <a:off x="3597155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 rot="16200000">
                <a:off x="4020619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 rot="16200000">
                <a:off x="4242196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 rot="16200000">
                <a:off x="446461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 rot="16200000">
                <a:off x="380573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 rot="16200000">
                <a:off x="3597155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 rot="16200000">
                <a:off x="4020619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 rot="16200000">
                <a:off x="4242196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 rot="16200000">
                <a:off x="446461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 rot="16200000">
                <a:off x="380573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 rot="16200000">
                <a:off x="3597155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 rot="16200000">
                <a:off x="4020619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 rot="16200000">
                <a:off x="4242196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 rot="16200000">
                <a:off x="446461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 rot="16200000">
                <a:off x="380573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 rot="16200000">
                <a:off x="3597155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 rot="16200000">
                <a:off x="4020619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 rot="16200000">
                <a:off x="4242196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 rot="16200000">
                <a:off x="446461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 rot="16200000">
                <a:off x="380573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 rot="16200000">
                <a:off x="3597155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 rot="16200000">
                <a:off x="4020619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4242196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 rot="16200000">
                <a:off x="446461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 rot="16200000">
                <a:off x="4551805" y="2198391"/>
                <a:ext cx="73456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VM</a:t>
                </a:r>
              </a:p>
            </p:txBody>
          </p:sp>
          <p:sp>
            <p:nvSpPr>
              <p:cNvPr id="464" name="TextBox 463"/>
              <p:cNvSpPr txBox="1"/>
              <p:nvPr/>
            </p:nvSpPr>
            <p:spPr>
              <a:xfrm rot="16200000">
                <a:off x="4416157" y="2271328"/>
                <a:ext cx="58868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Z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 rot="16200000">
                <a:off x="4641396" y="2073101"/>
                <a:ext cx="98514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Temperature</a:t>
                </a:r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 rot="16200000">
                <a:off x="4994353" y="2204482"/>
                <a:ext cx="72237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Pressure</a:t>
                </a:r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 rot="16200000">
                <a:off x="5103762" y="2091471"/>
                <a:ext cx="94840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Microphone</a:t>
                </a:r>
              </a:p>
            </p:txBody>
          </p:sp>
          <p:sp>
            <p:nvSpPr>
              <p:cNvPr id="468" name="Rectangle 467"/>
              <p:cNvSpPr/>
              <p:nvPr/>
            </p:nvSpPr>
            <p:spPr>
              <a:xfrm rot="16200000">
                <a:off x="487253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4663955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 rot="16200000">
                <a:off x="5087419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5308996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 rot="16200000">
                <a:off x="553141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487253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 rot="16200000">
                <a:off x="4663955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5087419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 rot="16200000">
                <a:off x="5308996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553141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 rot="16200000">
                <a:off x="487253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4663955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 rot="16200000">
                <a:off x="5087419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5308996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 rot="16200000">
                <a:off x="553141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487253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 rot="16200000">
                <a:off x="4663955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5087419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 rot="16200000">
                <a:off x="5308996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553141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 rot="16200000">
                <a:off x="487253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4663955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 rot="16200000">
                <a:off x="5087419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5308996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 rot="16200000">
                <a:off x="5531418" y="39669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487253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 rot="16200000">
                <a:off x="4663955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 rot="16200000">
                <a:off x="5087419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 rot="16200000">
                <a:off x="5308996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 rot="16200000">
                <a:off x="553141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 rot="16200000">
                <a:off x="487253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 rot="16200000">
                <a:off x="4663955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 rot="16200000">
                <a:off x="5087419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 rot="16200000">
                <a:off x="5308996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 rot="16200000">
                <a:off x="553141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 rot="16200000">
                <a:off x="487253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 rot="16200000">
                <a:off x="4663955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 rot="16200000">
                <a:off x="5087419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 rot="16200000">
                <a:off x="5308996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 rot="16200000">
                <a:off x="553141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 rot="16200000">
                <a:off x="487253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 rot="16200000">
                <a:off x="4663955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 rot="16200000">
                <a:off x="5087419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 rot="16200000">
                <a:off x="5308996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 rot="16200000">
                <a:off x="553141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 rot="16200000">
                <a:off x="487253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 rot="16200000">
                <a:off x="4663955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 rot="16200000">
                <a:off x="5087419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 rot="16200000">
                <a:off x="5308996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 rot="16200000">
                <a:off x="553141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 rot="16200000">
                <a:off x="2739214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19" name="Rectangle 518"/>
              <p:cNvSpPr/>
              <p:nvPr/>
            </p:nvSpPr>
            <p:spPr>
              <a:xfrm rot="16200000">
                <a:off x="2530631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20" name="Rectangle 519"/>
              <p:cNvSpPr/>
              <p:nvPr/>
            </p:nvSpPr>
            <p:spPr>
              <a:xfrm rot="16200000">
                <a:off x="2954095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21" name="Rectangle 520"/>
              <p:cNvSpPr/>
              <p:nvPr/>
            </p:nvSpPr>
            <p:spPr>
              <a:xfrm rot="16200000">
                <a:off x="317567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22" name="Rectangle 521"/>
              <p:cNvSpPr/>
              <p:nvPr/>
            </p:nvSpPr>
            <p:spPr>
              <a:xfrm rot="16200000">
                <a:off x="3398094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523" name="Rectangle 522"/>
              <p:cNvSpPr/>
              <p:nvPr/>
            </p:nvSpPr>
            <p:spPr>
              <a:xfrm rot="16200000">
                <a:off x="381158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24" name="Rectangle 523"/>
              <p:cNvSpPr/>
              <p:nvPr/>
            </p:nvSpPr>
            <p:spPr>
              <a:xfrm rot="16200000">
                <a:off x="3602999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25" name="Rectangle 524"/>
              <p:cNvSpPr/>
              <p:nvPr/>
            </p:nvSpPr>
            <p:spPr>
              <a:xfrm rot="16200000">
                <a:off x="40264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526" name="Rectangle 525"/>
              <p:cNvSpPr/>
              <p:nvPr/>
            </p:nvSpPr>
            <p:spPr>
              <a:xfrm rot="16200000">
                <a:off x="4248041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527" name="Rectangle 526"/>
              <p:cNvSpPr/>
              <p:nvPr/>
            </p:nvSpPr>
            <p:spPr>
              <a:xfrm rot="16200000">
                <a:off x="44704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528" name="Rectangle 527"/>
              <p:cNvSpPr/>
              <p:nvPr/>
            </p:nvSpPr>
            <p:spPr>
              <a:xfrm rot="16200000">
                <a:off x="487838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529" name="Rectangle 528"/>
              <p:cNvSpPr/>
              <p:nvPr/>
            </p:nvSpPr>
            <p:spPr>
              <a:xfrm rot="16200000">
                <a:off x="4669800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530" name="Rectangle 529"/>
              <p:cNvSpPr/>
              <p:nvPr/>
            </p:nvSpPr>
            <p:spPr>
              <a:xfrm rot="16200000">
                <a:off x="50932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531" name="Rectangle 530"/>
              <p:cNvSpPr/>
              <p:nvPr/>
            </p:nvSpPr>
            <p:spPr>
              <a:xfrm rot="16200000">
                <a:off x="5314840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532" name="Rectangle 531"/>
              <p:cNvSpPr/>
              <p:nvPr/>
            </p:nvSpPr>
            <p:spPr>
              <a:xfrm rot="16200000">
                <a:off x="553726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533" name="Rectangle 532"/>
              <p:cNvSpPr/>
              <p:nvPr/>
            </p:nvSpPr>
            <p:spPr>
              <a:xfrm rot="16200000">
                <a:off x="2271899" y="43807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34" name="Rectangle 533"/>
              <p:cNvSpPr/>
              <p:nvPr/>
            </p:nvSpPr>
            <p:spPr>
              <a:xfrm rot="16200000">
                <a:off x="2271899" y="32377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5" name="Rectangle 534"/>
              <p:cNvSpPr/>
              <p:nvPr/>
            </p:nvSpPr>
            <p:spPr>
              <a:xfrm rot="16200000">
                <a:off x="2271899" y="34663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6" name="Rectangle 535"/>
              <p:cNvSpPr/>
              <p:nvPr/>
            </p:nvSpPr>
            <p:spPr>
              <a:xfrm rot="16200000">
                <a:off x="2271899" y="36949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7" name="Rectangle 536"/>
              <p:cNvSpPr/>
              <p:nvPr/>
            </p:nvSpPr>
            <p:spPr>
              <a:xfrm rot="16200000">
                <a:off x="2271899" y="39235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38" name="Rectangle 537"/>
              <p:cNvSpPr/>
              <p:nvPr/>
            </p:nvSpPr>
            <p:spPr>
              <a:xfrm rot="16200000">
                <a:off x="2271899" y="41521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39" name="Rectangle 538"/>
              <p:cNvSpPr/>
              <p:nvPr/>
            </p:nvSpPr>
            <p:spPr>
              <a:xfrm rot="16200000">
                <a:off x="2271899" y="46093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0" name="Rectangle 539"/>
              <p:cNvSpPr/>
              <p:nvPr/>
            </p:nvSpPr>
            <p:spPr>
              <a:xfrm rot="16200000">
                <a:off x="2271899" y="48379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41" name="Rectangle 540"/>
              <p:cNvSpPr/>
              <p:nvPr/>
            </p:nvSpPr>
            <p:spPr>
              <a:xfrm rot="16200000">
                <a:off x="2271899" y="50665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42" name="Rectangle 541"/>
              <p:cNvSpPr/>
              <p:nvPr/>
            </p:nvSpPr>
            <p:spPr>
              <a:xfrm rot="16200000">
                <a:off x="2271899" y="30091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3" name="Rectangle 542"/>
              <p:cNvSpPr/>
              <p:nvPr/>
            </p:nvSpPr>
            <p:spPr>
              <a:xfrm rot="16200000">
                <a:off x="1217192" y="849315"/>
                <a:ext cx="3953296" cy="516847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544" name="TextBox 543"/>
              <p:cNvSpPr txBox="1"/>
              <p:nvPr/>
            </p:nvSpPr>
            <p:spPr>
              <a:xfrm>
                <a:off x="667265" y="1316675"/>
                <a:ext cx="1270604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Feature Selection</a:t>
                </a:r>
              </a:p>
            </p:txBody>
          </p:sp>
        </p:grpSp>
      </p:grpSp>
      <p:cxnSp>
        <p:nvCxnSpPr>
          <p:cNvPr id="213" name="Straight Connector 212"/>
          <p:cNvCxnSpPr/>
          <p:nvPr/>
        </p:nvCxnSpPr>
        <p:spPr>
          <a:xfrm>
            <a:off x="412841" y="1197662"/>
            <a:ext cx="8378245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1" name="Group 560"/>
          <p:cNvGrpSpPr/>
          <p:nvPr/>
        </p:nvGrpSpPr>
        <p:grpSpPr>
          <a:xfrm>
            <a:off x="400545" y="943953"/>
            <a:ext cx="8391067" cy="4673308"/>
            <a:chOff x="400545" y="943953"/>
            <a:chExt cx="8391067" cy="4673308"/>
          </a:xfrm>
        </p:grpSpPr>
        <p:grpSp>
          <p:nvGrpSpPr>
            <p:cNvPr id="562" name="Group 561"/>
            <p:cNvGrpSpPr/>
            <p:nvPr/>
          </p:nvGrpSpPr>
          <p:grpSpPr>
            <a:xfrm>
              <a:off x="400545" y="943953"/>
              <a:ext cx="8391067" cy="4673308"/>
              <a:chOff x="418079" y="965491"/>
              <a:chExt cx="8391067" cy="4673308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184633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FFT</a:t>
                </a: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63" name="Picture 56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3888" y="1456903"/>
              <a:ext cx="4661462" cy="3496097"/>
            </a:xfrm>
            <a:prstGeom prst="rect">
              <a:avLst/>
            </a:prstGeom>
          </p:spPr>
        </p:pic>
        <p:sp>
          <p:nvSpPr>
            <p:cNvPr id="564" name="Rounded Rectangle 563"/>
            <p:cNvSpPr/>
            <p:nvPr/>
          </p:nvSpPr>
          <p:spPr>
            <a:xfrm>
              <a:off x="2286000" y="2093188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Rectangular</a:t>
              </a:r>
            </a:p>
          </p:txBody>
        </p:sp>
        <p:sp>
          <p:nvSpPr>
            <p:cNvPr id="565" name="Rounded Rectangle 564"/>
            <p:cNvSpPr/>
            <p:nvPr/>
          </p:nvSpPr>
          <p:spPr>
            <a:xfrm>
              <a:off x="2286000" y="1715055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Microphone</a:t>
              </a:r>
            </a:p>
          </p:txBody>
        </p:sp>
        <p:sp>
          <p:nvSpPr>
            <p:cNvPr id="566" name="Rounded Rectangle 565"/>
            <p:cNvSpPr/>
            <p:nvPr/>
          </p:nvSpPr>
          <p:spPr>
            <a:xfrm>
              <a:off x="2286000" y="245980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64</a:t>
              </a: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942727" y="1715055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Source</a:t>
              </a:r>
            </a:p>
          </p:txBody>
        </p:sp>
        <p:sp>
          <p:nvSpPr>
            <p:cNvPr id="568" name="TextBox 567"/>
            <p:cNvSpPr txBox="1"/>
            <p:nvPr/>
          </p:nvSpPr>
          <p:spPr>
            <a:xfrm>
              <a:off x="942727" y="2065744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Window</a:t>
              </a:r>
            </a:p>
          </p:txBody>
        </p:sp>
        <p:sp>
          <p:nvSpPr>
            <p:cNvPr id="569" name="TextBox 568"/>
            <p:cNvSpPr txBox="1"/>
            <p:nvPr/>
          </p:nvSpPr>
          <p:spPr>
            <a:xfrm>
              <a:off x="904046" y="2474833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570" name="Rounded Rectangle 569"/>
            <p:cNvSpPr/>
            <p:nvPr/>
          </p:nvSpPr>
          <p:spPr>
            <a:xfrm>
              <a:off x="2286000" y="2819400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71" name="TextBox 570"/>
            <p:cNvSpPr txBox="1"/>
            <p:nvPr/>
          </p:nvSpPr>
          <p:spPr>
            <a:xfrm>
              <a:off x="569347" y="2834432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Display Oversampling</a:t>
              </a:r>
            </a:p>
          </p:txBody>
        </p:sp>
        <p:grpSp>
          <p:nvGrpSpPr>
            <p:cNvPr id="572" name="Group 571"/>
            <p:cNvGrpSpPr/>
            <p:nvPr/>
          </p:nvGrpSpPr>
          <p:grpSpPr>
            <a:xfrm>
              <a:off x="762000" y="5133408"/>
              <a:ext cx="2895600" cy="276792"/>
              <a:chOff x="762000" y="5133408"/>
              <a:chExt cx="2895600" cy="276792"/>
            </a:xfrm>
          </p:grpSpPr>
          <p:sp>
            <p:nvSpPr>
              <p:cNvPr id="577" name="Rounded Rectangle 576"/>
              <p:cNvSpPr/>
              <p:nvPr/>
            </p:nvSpPr>
            <p:spPr>
              <a:xfrm>
                <a:off x="762000" y="5133409"/>
                <a:ext cx="10645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FFT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Config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Rounded Rectangle 577"/>
              <p:cNvSpPr/>
              <p:nvPr/>
            </p:nvSpPr>
            <p:spPr>
              <a:xfrm>
                <a:off x="190500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579" name="Rounded Rectangle 578"/>
              <p:cNvSpPr/>
              <p:nvPr/>
            </p:nvSpPr>
            <p:spPr>
              <a:xfrm>
                <a:off x="312420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580" name="Rounded Rectangle 579"/>
              <p:cNvSpPr/>
              <p:nvPr/>
            </p:nvSpPr>
            <p:spPr>
              <a:xfrm>
                <a:off x="251460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73" name="Rounded Rectangle 572"/>
            <p:cNvSpPr/>
            <p:nvPr/>
          </p:nvSpPr>
          <p:spPr>
            <a:xfrm>
              <a:off x="2286000" y="317285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569347" y="3187883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Apply DC Notch Filter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 rot="16200000">
              <a:off x="896651" y="1169856"/>
              <a:ext cx="2158748" cy="27328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654184" y="1316675"/>
              <a:ext cx="1283685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FFT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76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72717" y="483277"/>
            <a:ext cx="8474765" cy="5231723"/>
            <a:chOff x="372717" y="483277"/>
            <a:chExt cx="8474765" cy="5231723"/>
          </a:xfrm>
        </p:grpSpPr>
        <p:grpSp>
          <p:nvGrpSpPr>
            <p:cNvPr id="24" name="Group 23"/>
            <p:cNvGrpSpPr/>
            <p:nvPr/>
          </p:nvGrpSpPr>
          <p:grpSpPr>
            <a:xfrm>
              <a:off x="372717" y="483277"/>
              <a:ext cx="8474765" cy="5231723"/>
              <a:chOff x="372717" y="483277"/>
              <a:chExt cx="8474765" cy="523172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72717" y="483277"/>
                <a:ext cx="8474765" cy="5231723"/>
                <a:chOff x="372717" y="483277"/>
                <a:chExt cx="8474765" cy="523172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81000" y="533400"/>
                  <a:ext cx="8458200" cy="5181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72717" y="483277"/>
                  <a:ext cx="8474765" cy="246221"/>
                  <a:chOff x="381000" y="181689"/>
                  <a:chExt cx="8474765" cy="246221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81000" y="228600"/>
                    <a:ext cx="8474765" cy="15240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33400" y="181689"/>
                    <a:ext cx="192232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/>
                        </a:solidFill>
                      </a:rPr>
                      <a:t>NXP Anomaly Detection Toolbox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435428" y="266699"/>
                    <a:ext cx="152400" cy="76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8353130" y="249528"/>
                    <a:ext cx="464299" cy="110541"/>
                    <a:chOff x="8305800" y="266699"/>
                    <a:chExt cx="464299" cy="99656"/>
                  </a:xfrm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305800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46103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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61769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X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3" name="Rectangle 22"/>
              <p:cNvSpPr/>
              <p:nvPr/>
            </p:nvSpPr>
            <p:spPr>
              <a:xfrm>
                <a:off x="427145" y="932116"/>
                <a:ext cx="8382002" cy="4782884"/>
              </a:xfrm>
              <a:prstGeom prst="rect">
                <a:avLst/>
              </a:prstGeom>
              <a:solidFill>
                <a:srgbClr val="6633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2717" y="648150"/>
              <a:ext cx="7942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57200" algn="l"/>
                </a:tabLst>
              </a:pPr>
              <a:r>
                <a:rPr lang="en-US" sz="1400" dirty="0"/>
                <a:t>File	About	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437523" y="931571"/>
            <a:ext cx="8391067" cy="4673308"/>
            <a:chOff x="400019" y="943953"/>
            <a:chExt cx="8391067" cy="4673308"/>
          </a:xfrm>
        </p:grpSpPr>
        <p:sp>
          <p:nvSpPr>
            <p:cNvPr id="337" name="Rectangle 336"/>
            <p:cNvSpPr/>
            <p:nvPr/>
          </p:nvSpPr>
          <p:spPr>
            <a:xfrm>
              <a:off x="3886200" y="943953"/>
              <a:ext cx="838200" cy="304800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Composite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00019" y="1205318"/>
              <a:ext cx="8391067" cy="44119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</p:grpSp>
      <p:grpSp>
        <p:nvGrpSpPr>
          <p:cNvPr id="583" name="Group 582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584" name="Group 583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32184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SVM</a:t>
                </a: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5" name="Rounded Rectangle 584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586" name="TextBox 585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88" name="TextBox 587"/>
            <p:cNvSpPr txBox="1"/>
            <p:nvPr/>
          </p:nvSpPr>
          <p:spPr>
            <a:xfrm>
              <a:off x="721443" y="3796657"/>
              <a:ext cx="1354794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SVM Configuration</a:t>
              </a:r>
            </a:p>
          </p:txBody>
        </p:sp>
        <p:sp>
          <p:nvSpPr>
            <p:cNvPr id="589" name="Rounded Rectangle 588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NONE</a:t>
              </a:r>
            </a:p>
          </p:txBody>
        </p:sp>
        <p:pic>
          <p:nvPicPr>
            <p:cNvPr id="590" name="Picture 58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591" name="TextBox 590"/>
            <p:cNvSpPr txBox="1"/>
            <p:nvPr/>
          </p:nvSpPr>
          <p:spPr>
            <a:xfrm>
              <a:off x="3048000" y="4487722"/>
              <a:ext cx="3298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G</a:t>
              </a:r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200</a:t>
              </a:r>
            </a:p>
          </p:txBody>
        </p:sp>
        <p:sp>
          <p:nvSpPr>
            <p:cNvPr id="593" name="TextBox 592"/>
            <p:cNvSpPr txBox="1"/>
            <p:nvPr/>
          </p:nvSpPr>
          <p:spPr>
            <a:xfrm>
              <a:off x="2086012" y="4479534"/>
              <a:ext cx="352388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nu</a:t>
              </a: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2438400" y="4495911"/>
              <a:ext cx="58895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0.05</a:t>
              </a:r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598" name="Rounded Rectangle 597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599" name="Rounded Rectangle 598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600" name="Rounded Rectangle 599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601" name="Rounded Rectangle 600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96" name="Rounded Rectangle 595"/>
            <p:cNvSpPr/>
            <p:nvPr/>
          </p:nvSpPr>
          <p:spPr>
            <a:xfrm>
              <a:off x="840746" y="4473259"/>
              <a:ext cx="1245265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Radial Basis Kernel</a:t>
              </a:r>
            </a:p>
          </p:txBody>
        </p:sp>
        <p:pic>
          <p:nvPicPr>
            <p:cNvPr id="597" name="Picture 596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73419" y="1376868"/>
              <a:ext cx="4382961" cy="3756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3" name="Group 292"/>
          <p:cNvGrpSpPr/>
          <p:nvPr/>
        </p:nvGrpSpPr>
        <p:grpSpPr>
          <a:xfrm>
            <a:off x="430565" y="965491"/>
            <a:ext cx="8382001" cy="4673309"/>
            <a:chOff x="430565" y="965491"/>
            <a:chExt cx="8382001" cy="4673309"/>
          </a:xfrm>
        </p:grpSpPr>
        <p:grpSp>
          <p:nvGrpSpPr>
            <p:cNvPr id="294" name="Group 293"/>
            <p:cNvGrpSpPr/>
            <p:nvPr/>
          </p:nvGrpSpPr>
          <p:grpSpPr>
            <a:xfrm>
              <a:off x="430565" y="965491"/>
              <a:ext cx="8382001" cy="4673309"/>
              <a:chOff x="408125" y="965491"/>
              <a:chExt cx="8382001" cy="4673309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42714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Main</a:t>
                </a: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0812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5" name="Rectangle 294"/>
            <p:cNvSpPr/>
            <p:nvPr/>
          </p:nvSpPr>
          <p:spPr>
            <a:xfrm>
              <a:off x="5737440" y="1570094"/>
              <a:ext cx="2937486" cy="14232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813640" y="1425352"/>
              <a:ext cx="96051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Connections</a:t>
              </a:r>
            </a:p>
          </p:txBody>
        </p:sp>
        <p:grpSp>
          <p:nvGrpSpPr>
            <p:cNvPr id="297" name="Group 296"/>
            <p:cNvGrpSpPr/>
            <p:nvPr/>
          </p:nvGrpSpPr>
          <p:grpSpPr>
            <a:xfrm>
              <a:off x="5837511" y="1683539"/>
              <a:ext cx="2746454" cy="276999"/>
              <a:chOff x="5750793" y="1567974"/>
              <a:chExt cx="2746454" cy="276999"/>
            </a:xfrm>
          </p:grpSpPr>
          <p:sp>
            <p:nvSpPr>
              <p:cNvPr id="325" name="TextBox 324"/>
              <p:cNvSpPr txBox="1"/>
              <p:nvPr/>
            </p:nvSpPr>
            <p:spPr>
              <a:xfrm>
                <a:off x="5750793" y="1567974"/>
                <a:ext cx="90614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Sensor Port</a:t>
                </a: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6616511" y="1588747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COM1</a:t>
                </a: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544680" y="1588746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5837511" y="1980072"/>
              <a:ext cx="2746454" cy="276999"/>
              <a:chOff x="5747261" y="1864507"/>
              <a:chExt cx="2746454" cy="276999"/>
            </a:xfrm>
          </p:grpSpPr>
          <p:sp>
            <p:nvSpPr>
              <p:cNvPr id="322" name="TextBox 321"/>
              <p:cNvSpPr txBox="1"/>
              <p:nvPr/>
            </p:nvSpPr>
            <p:spPr>
              <a:xfrm>
                <a:off x="5747261" y="1864507"/>
                <a:ext cx="94391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Control Port</a:t>
                </a: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612979" y="188528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COM2</a:t>
                </a: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541148" y="1885279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5837511" y="2278249"/>
              <a:ext cx="2746454" cy="285689"/>
              <a:chOff x="5750793" y="1567974"/>
              <a:chExt cx="2746454" cy="285689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5750793" y="1567974"/>
                <a:ext cx="55444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Board</a:t>
                </a: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6616511" y="1605006"/>
                <a:ext cx="1880736" cy="248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FRDM-K66F</a:t>
                </a: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837511" y="2563939"/>
              <a:ext cx="2746454" cy="276999"/>
              <a:chOff x="5750793" y="1567974"/>
              <a:chExt cx="2746454" cy="276999"/>
            </a:xfrm>
          </p:grpSpPr>
          <p:sp>
            <p:nvSpPr>
              <p:cNvPr id="318" name="TextBox 317"/>
              <p:cNvSpPr txBox="1"/>
              <p:nvPr/>
            </p:nvSpPr>
            <p:spPr>
              <a:xfrm>
                <a:off x="5750793" y="1567974"/>
                <a:ext cx="77617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Firmware</a:t>
                </a: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6616511" y="1619842"/>
                <a:ext cx="1880736" cy="2192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406990" y="3365094"/>
              <a:ext cx="6948374" cy="276999"/>
              <a:chOff x="4909897" y="1567974"/>
              <a:chExt cx="6948374" cy="276999"/>
            </a:xfrm>
          </p:grpSpPr>
          <p:sp>
            <p:nvSpPr>
              <p:cNvPr id="316" name="TextBox 315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App Description</a:t>
                </a: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6616510" y="1604605"/>
                <a:ext cx="5241761" cy="2071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my application here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403681" y="3634234"/>
              <a:ext cx="6951682" cy="276999"/>
              <a:chOff x="4909897" y="1567974"/>
              <a:chExt cx="6951682" cy="276999"/>
            </a:xfrm>
            <a:solidFill>
              <a:schemeClr val="bg1">
                <a:lumMod val="85000"/>
              </a:schemeClr>
            </a:solidFill>
          </p:grpSpPr>
          <p:sp>
            <p:nvSpPr>
              <p:cNvPr id="314" name="TextBox 313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Note1</a:t>
                </a: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6616510" y="1612003"/>
                <a:ext cx="5245069" cy="19971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any note you like</a:t>
                </a: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404741" y="3903116"/>
              <a:ext cx="6950622" cy="276999"/>
              <a:chOff x="4909897" y="1567974"/>
              <a:chExt cx="6950622" cy="276999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Note2</a:t>
                </a: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6616511" y="1596488"/>
                <a:ext cx="5244008" cy="2152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another</a:t>
                </a: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401462" y="4164139"/>
              <a:ext cx="6953900" cy="276999"/>
              <a:chOff x="4909897" y="1567974"/>
              <a:chExt cx="6953900" cy="276999"/>
            </a:xfrm>
          </p:grpSpPr>
          <p:sp>
            <p:nvSpPr>
              <p:cNvPr id="310" name="TextBox 309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Note3</a:t>
                </a: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616510" y="1604347"/>
                <a:ext cx="5247287" cy="2073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and another</a:t>
                </a: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1377976" y="3117328"/>
              <a:ext cx="7296949" cy="185721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486645" y="3008205"/>
              <a:ext cx="93012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Data Logger</a:t>
              </a: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403413" y="4433427"/>
              <a:ext cx="6951949" cy="276999"/>
              <a:chOff x="4909897" y="1567974"/>
              <a:chExt cx="6951949" cy="276999"/>
            </a:xfrm>
          </p:grpSpPr>
          <p:sp>
            <p:nvSpPr>
              <p:cNvPr id="308" name="TextBox 307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Output Folder</a:t>
                </a: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616510" y="1596082"/>
                <a:ext cx="5245336" cy="2156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&lt;output folder here&gt;</a:t>
                </a:r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>
            <a:off x="412841" y="965491"/>
            <a:ext cx="8382001" cy="4673309"/>
            <a:chOff x="412841" y="965491"/>
            <a:chExt cx="8382001" cy="4673309"/>
          </a:xfrm>
        </p:grpSpPr>
        <p:grpSp>
          <p:nvGrpSpPr>
            <p:cNvPr id="340" name="Group 339"/>
            <p:cNvGrpSpPr/>
            <p:nvPr/>
          </p:nvGrpSpPr>
          <p:grpSpPr>
            <a:xfrm>
              <a:off x="412841" y="965491"/>
              <a:ext cx="8382001" cy="4673309"/>
              <a:chOff x="427145" y="965491"/>
              <a:chExt cx="8382001" cy="4673309"/>
            </a:xfrm>
          </p:grpSpPr>
          <p:sp>
            <p:nvSpPr>
              <p:cNvPr id="559" name="Rectangle 558"/>
              <p:cNvSpPr/>
              <p:nvPr/>
            </p:nvSpPr>
            <p:spPr>
              <a:xfrm>
                <a:off x="1081104" y="965491"/>
                <a:ext cx="6858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Features</a:t>
                </a: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42714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6190916" y="1316675"/>
              <a:ext cx="2191083" cy="2034651"/>
              <a:chOff x="6190916" y="1925070"/>
              <a:chExt cx="2191083" cy="2034651"/>
            </a:xfrm>
          </p:grpSpPr>
          <p:sp>
            <p:nvSpPr>
              <p:cNvPr id="545" name="Rectangle 544"/>
              <p:cNvSpPr/>
              <p:nvPr/>
            </p:nvSpPr>
            <p:spPr>
              <a:xfrm rot="16200000">
                <a:off x="6339655" y="1917376"/>
                <a:ext cx="1893606" cy="2191083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>
                <a:off x="6260324" y="2237601"/>
                <a:ext cx="1106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Accelerometer</a:t>
                </a: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7369832" y="2265252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48" name="TextBox 547"/>
              <p:cNvSpPr txBox="1"/>
              <p:nvPr/>
            </p:nvSpPr>
            <p:spPr>
              <a:xfrm>
                <a:off x="6247905" y="2506969"/>
                <a:ext cx="112883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Magnetometer</a:t>
                </a: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7380048" y="253462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0" name="TextBox 549"/>
              <p:cNvSpPr txBox="1"/>
              <p:nvPr/>
            </p:nvSpPr>
            <p:spPr>
              <a:xfrm>
                <a:off x="6531252" y="2787060"/>
                <a:ext cx="845488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Gyroscope</a:t>
                </a: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7380048" y="2814711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2" name="TextBox 551"/>
              <p:cNvSpPr txBox="1"/>
              <p:nvPr/>
            </p:nvSpPr>
            <p:spPr>
              <a:xfrm>
                <a:off x="6654363" y="3077999"/>
                <a:ext cx="72237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Pressure</a:t>
                </a: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380048" y="310565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54" name="TextBox 553"/>
              <p:cNvSpPr txBox="1"/>
              <p:nvPr/>
            </p:nvSpPr>
            <p:spPr>
              <a:xfrm>
                <a:off x="6391599" y="3360388"/>
                <a:ext cx="98514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Temperature</a:t>
                </a: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380048" y="3388039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6" name="TextBox 555"/>
              <p:cNvSpPr txBox="1"/>
              <p:nvPr/>
            </p:nvSpPr>
            <p:spPr>
              <a:xfrm>
                <a:off x="6428339" y="3635044"/>
                <a:ext cx="94840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Microphone</a:t>
                </a: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380048" y="3662695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1024</a:t>
                </a:r>
              </a:p>
            </p:txBody>
          </p:sp>
          <p:sp>
            <p:nvSpPr>
              <p:cNvPr id="558" name="TextBox 557"/>
              <p:cNvSpPr txBox="1"/>
              <p:nvPr/>
            </p:nvSpPr>
            <p:spPr>
              <a:xfrm>
                <a:off x="6453538" y="1925070"/>
                <a:ext cx="98373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Window Size</a:t>
                </a: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457200" y="1316675"/>
              <a:ext cx="5320877" cy="4093525"/>
              <a:chOff x="457200" y="1316675"/>
              <a:chExt cx="5320877" cy="4093525"/>
            </a:xfrm>
          </p:grpSpPr>
          <p:sp>
            <p:nvSpPr>
              <p:cNvPr id="343" name="TextBox 342"/>
              <p:cNvSpPr txBox="1"/>
              <p:nvPr/>
            </p:nvSpPr>
            <p:spPr>
              <a:xfrm rot="16200000">
                <a:off x="2171511" y="1957267"/>
                <a:ext cx="1216808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Y</a:t>
                </a: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 rot="16200000">
                <a:off x="1960524" y="1954863"/>
                <a:ext cx="1221616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X</a:t>
                </a: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 rot="16200000">
                <a:off x="2387996" y="1958870"/>
                <a:ext cx="1213602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Z</a:t>
                </a: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 rot="16200000">
                <a:off x="2592744" y="1942039"/>
                <a:ext cx="124726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Accerometer</a:t>
                </a:r>
                <a:r>
                  <a:rPr lang="en-US" sz="1200" dirty="0"/>
                  <a:t> VM</a:t>
                </a: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 rot="16200000">
                <a:off x="2879540" y="2006416"/>
                <a:ext cx="111851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X</a:t>
                </a:r>
              </a:p>
            </p:txBody>
          </p:sp>
          <p:sp>
            <p:nvSpPr>
              <p:cNvPr id="348" name="Rectangle 347"/>
              <p:cNvSpPr/>
              <p:nvPr/>
            </p:nvSpPr>
            <p:spPr>
              <a:xfrm rot="16200000">
                <a:off x="2733370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>
              <a:xfrm rot="16200000">
                <a:off x="2524787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 rot="16200000">
                <a:off x="2948251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 rot="16200000">
                <a:off x="3169828" y="44241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 rot="16200000">
                <a:off x="3392250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TextBox 352"/>
              <p:cNvSpPr txBox="1"/>
              <p:nvPr/>
            </p:nvSpPr>
            <p:spPr>
              <a:xfrm>
                <a:off x="971441" y="43712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</a:t>
                </a:r>
              </a:p>
            </p:txBody>
          </p:sp>
          <p:sp>
            <p:nvSpPr>
              <p:cNvPr id="354" name="Rectangle 353"/>
              <p:cNvSpPr/>
              <p:nvPr/>
            </p:nvSpPr>
            <p:spPr>
              <a:xfrm rot="16200000">
                <a:off x="2733370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 rot="16200000">
                <a:off x="2524787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 rot="16200000">
                <a:off x="2948251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 rot="16200000">
                <a:off x="316982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 rot="16200000">
                <a:off x="3392250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60029" y="32282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Variance</a:t>
                </a:r>
              </a:p>
            </p:txBody>
          </p:sp>
          <p:sp>
            <p:nvSpPr>
              <p:cNvPr id="360" name="Rectangle 359"/>
              <p:cNvSpPr/>
              <p:nvPr/>
            </p:nvSpPr>
            <p:spPr>
              <a:xfrm rot="16200000">
                <a:off x="2733370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 rot="16200000">
                <a:off x="2524787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16200000">
                <a:off x="2948251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 rot="16200000">
                <a:off x="3169828" y="35097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 rot="16200000">
                <a:off x="3392250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960029" y="34568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Skew Factor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16200000">
                <a:off x="2733370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 rot="16200000">
                <a:off x="2524787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 rot="16200000">
                <a:off x="2948251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 rot="16200000">
                <a:off x="3169828" y="37383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 rot="16200000">
                <a:off x="3392250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960029" y="36854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Kurtosis</a:t>
                </a:r>
              </a:p>
            </p:txBody>
          </p:sp>
          <p:sp>
            <p:nvSpPr>
              <p:cNvPr id="372" name="Rectangle 371"/>
              <p:cNvSpPr/>
              <p:nvPr/>
            </p:nvSpPr>
            <p:spPr>
              <a:xfrm rot="16200000">
                <a:off x="2733370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 rot="16200000">
                <a:off x="2524787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 rot="16200000">
                <a:off x="2948251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 rot="16200000">
                <a:off x="316982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 rot="16200000">
                <a:off x="3392250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960029" y="39140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FFT</a:t>
                </a:r>
              </a:p>
            </p:txBody>
          </p:sp>
          <p:sp>
            <p:nvSpPr>
              <p:cNvPr id="378" name="Rectangle 377"/>
              <p:cNvSpPr/>
              <p:nvPr/>
            </p:nvSpPr>
            <p:spPr>
              <a:xfrm rot="16200000">
                <a:off x="2733370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 rot="16200000">
                <a:off x="2524787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 rot="16200000">
                <a:off x="2948251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 rot="16200000">
                <a:off x="3169828" y="41955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 rot="16200000">
                <a:off x="3392250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09600" y="4142601"/>
                <a:ext cx="15696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Mean Crossing Rate</a:t>
                </a:r>
              </a:p>
            </p:txBody>
          </p:sp>
          <p:sp>
            <p:nvSpPr>
              <p:cNvPr id="384" name="Rectangle 383"/>
              <p:cNvSpPr/>
              <p:nvPr/>
            </p:nvSpPr>
            <p:spPr>
              <a:xfrm rot="16200000">
                <a:off x="2733370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 rot="16200000">
                <a:off x="2524787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 rot="16200000">
                <a:off x="2948251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 rot="16200000">
                <a:off x="316982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 rot="16200000">
                <a:off x="3392250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457200" y="4599801"/>
                <a:ext cx="17220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STD(X) / Total STD</a:t>
                </a:r>
              </a:p>
            </p:txBody>
          </p:sp>
          <p:sp>
            <p:nvSpPr>
              <p:cNvPr id="390" name="Rectangle 389"/>
              <p:cNvSpPr/>
              <p:nvPr/>
            </p:nvSpPr>
            <p:spPr>
              <a:xfrm rot="16200000">
                <a:off x="2733370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 rot="16200000">
                <a:off x="2524787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 rot="16200000">
                <a:off x="2948251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 rot="16200000">
                <a:off x="316982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 rot="16200000">
                <a:off x="3392250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609600" y="4828401"/>
                <a:ext cx="1569629" cy="27492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STD(Y) / Total STD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 rot="16200000">
                <a:off x="2733370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 rot="16200000">
                <a:off x="2524787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 rot="16200000">
                <a:off x="2948251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 rot="16200000">
                <a:off x="316982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 rot="16200000">
                <a:off x="3392250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09600" y="5057001"/>
                <a:ext cx="15696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STD(Z) / Total STD</a:t>
                </a:r>
              </a:p>
            </p:txBody>
          </p:sp>
          <p:sp>
            <p:nvSpPr>
              <p:cNvPr id="402" name="Rectangle 401"/>
              <p:cNvSpPr/>
              <p:nvPr/>
            </p:nvSpPr>
            <p:spPr>
              <a:xfrm rot="16200000">
                <a:off x="2733370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 rot="16200000">
                <a:off x="2524787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 rot="16200000">
                <a:off x="2948251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 rot="16200000">
                <a:off x="316982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 rot="16200000">
                <a:off x="3392250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71441" y="29996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Mean</a:t>
                </a: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 rot="16200000">
                <a:off x="3297036" y="2010423"/>
                <a:ext cx="111049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Z</a:t>
                </a: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 rot="16200000">
                <a:off x="3086850" y="2008820"/>
                <a:ext cx="111370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Y</a:t>
                </a: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 rot="16200000">
                <a:off x="3438981" y="1937486"/>
                <a:ext cx="125637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VM</a:t>
                </a: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 rot="16200000">
                <a:off x="3990390" y="2267320"/>
                <a:ext cx="596702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X</a:t>
                </a: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 rot="16200000">
                <a:off x="4215216" y="2269725"/>
                <a:ext cx="59189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Y</a:t>
                </a:r>
              </a:p>
            </p:txBody>
          </p:sp>
          <p:sp>
            <p:nvSpPr>
              <p:cNvPr id="413" name="Rectangle 412"/>
              <p:cNvSpPr/>
              <p:nvPr/>
            </p:nvSpPr>
            <p:spPr>
              <a:xfrm rot="16200000">
                <a:off x="380573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 rot="16200000">
                <a:off x="3597155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 rot="16200000">
                <a:off x="4020619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 rot="16200000">
                <a:off x="4242196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 rot="16200000">
                <a:off x="446461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 rot="16200000">
                <a:off x="380573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 rot="16200000">
                <a:off x="3597155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 rot="16200000">
                <a:off x="4020619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 rot="16200000">
                <a:off x="4242196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 rot="16200000">
                <a:off x="446461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 rot="16200000">
                <a:off x="380573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 rot="16200000">
                <a:off x="3597155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 rot="16200000">
                <a:off x="4020619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 rot="16200000">
                <a:off x="4242196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 rot="16200000">
                <a:off x="446461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 rot="16200000">
                <a:off x="380573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 rot="16200000">
                <a:off x="3597155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 rot="16200000">
                <a:off x="4020619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 rot="16200000">
                <a:off x="4242196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 rot="16200000">
                <a:off x="446461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 rot="16200000">
                <a:off x="380573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 rot="16200000">
                <a:off x="3597155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 rot="16200000">
                <a:off x="4020619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 rot="16200000">
                <a:off x="4242196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 rot="16200000">
                <a:off x="446461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 rot="16200000">
                <a:off x="380573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 rot="16200000">
                <a:off x="3597155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 rot="16200000">
                <a:off x="4020619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 rot="16200000">
                <a:off x="4242196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 rot="16200000">
                <a:off x="446461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 rot="16200000">
                <a:off x="380573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 rot="16200000">
                <a:off x="3597155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 rot="16200000">
                <a:off x="4020619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 rot="16200000">
                <a:off x="4242196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 rot="16200000">
                <a:off x="446461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 rot="16200000">
                <a:off x="380573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 rot="16200000">
                <a:off x="3597155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 rot="16200000">
                <a:off x="4020619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 rot="16200000">
                <a:off x="4242196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 rot="16200000">
                <a:off x="446461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 rot="16200000">
                <a:off x="380573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 rot="16200000">
                <a:off x="3597155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 rot="16200000">
                <a:off x="4020619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 rot="16200000">
                <a:off x="4242196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 rot="16200000">
                <a:off x="446461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 rot="16200000">
                <a:off x="380573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 rot="16200000">
                <a:off x="3597155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 rot="16200000">
                <a:off x="4020619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4242196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 rot="16200000">
                <a:off x="446461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 rot="16200000">
                <a:off x="4551805" y="2198391"/>
                <a:ext cx="73456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VM</a:t>
                </a:r>
              </a:p>
            </p:txBody>
          </p:sp>
          <p:sp>
            <p:nvSpPr>
              <p:cNvPr id="464" name="TextBox 463"/>
              <p:cNvSpPr txBox="1"/>
              <p:nvPr/>
            </p:nvSpPr>
            <p:spPr>
              <a:xfrm rot="16200000">
                <a:off x="4416157" y="2271328"/>
                <a:ext cx="58868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Z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 rot="16200000">
                <a:off x="4641396" y="2073101"/>
                <a:ext cx="98514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Temperature</a:t>
                </a:r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 rot="16200000">
                <a:off x="4994353" y="2204482"/>
                <a:ext cx="72237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Pressure</a:t>
                </a:r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 rot="16200000">
                <a:off x="5103762" y="2091471"/>
                <a:ext cx="94840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Microphone</a:t>
                </a:r>
              </a:p>
            </p:txBody>
          </p:sp>
          <p:sp>
            <p:nvSpPr>
              <p:cNvPr id="468" name="Rectangle 467"/>
              <p:cNvSpPr/>
              <p:nvPr/>
            </p:nvSpPr>
            <p:spPr>
              <a:xfrm rot="16200000">
                <a:off x="487253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4663955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 rot="16200000">
                <a:off x="5087419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5308996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 rot="16200000">
                <a:off x="553141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487253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 rot="16200000">
                <a:off x="4663955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5087419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 rot="16200000">
                <a:off x="5308996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553141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 rot="16200000">
                <a:off x="487253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4663955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 rot="16200000">
                <a:off x="5087419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5308996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 rot="16200000">
                <a:off x="553141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487253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 rot="16200000">
                <a:off x="4663955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5087419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 rot="16200000">
                <a:off x="5308996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553141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 rot="16200000">
                <a:off x="487253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4663955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 rot="16200000">
                <a:off x="5087419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5308996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 rot="16200000">
                <a:off x="5531418" y="39669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487253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 rot="16200000">
                <a:off x="4663955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 rot="16200000">
                <a:off x="5087419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 rot="16200000">
                <a:off x="5308996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 rot="16200000">
                <a:off x="553141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 rot="16200000">
                <a:off x="487253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 rot="16200000">
                <a:off x="4663955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 rot="16200000">
                <a:off x="5087419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 rot="16200000">
                <a:off x="5308996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 rot="16200000">
                <a:off x="553141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 rot="16200000">
                <a:off x="487253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 rot="16200000">
                <a:off x="4663955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 rot="16200000">
                <a:off x="5087419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 rot="16200000">
                <a:off x="5308996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 rot="16200000">
                <a:off x="553141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 rot="16200000">
                <a:off x="487253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 rot="16200000">
                <a:off x="4663955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 rot="16200000">
                <a:off x="5087419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 rot="16200000">
                <a:off x="5308996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 rot="16200000">
                <a:off x="553141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 rot="16200000">
                <a:off x="487253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 rot="16200000">
                <a:off x="4663955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 rot="16200000">
                <a:off x="5087419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 rot="16200000">
                <a:off x="5308996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 rot="16200000">
                <a:off x="553141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 rot="16200000">
                <a:off x="2739214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19" name="Rectangle 518"/>
              <p:cNvSpPr/>
              <p:nvPr/>
            </p:nvSpPr>
            <p:spPr>
              <a:xfrm rot="16200000">
                <a:off x="2530631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20" name="Rectangle 519"/>
              <p:cNvSpPr/>
              <p:nvPr/>
            </p:nvSpPr>
            <p:spPr>
              <a:xfrm rot="16200000">
                <a:off x="2954095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21" name="Rectangle 520"/>
              <p:cNvSpPr/>
              <p:nvPr/>
            </p:nvSpPr>
            <p:spPr>
              <a:xfrm rot="16200000">
                <a:off x="317567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22" name="Rectangle 521"/>
              <p:cNvSpPr/>
              <p:nvPr/>
            </p:nvSpPr>
            <p:spPr>
              <a:xfrm rot="16200000">
                <a:off x="3398094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523" name="Rectangle 522"/>
              <p:cNvSpPr/>
              <p:nvPr/>
            </p:nvSpPr>
            <p:spPr>
              <a:xfrm rot="16200000">
                <a:off x="381158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24" name="Rectangle 523"/>
              <p:cNvSpPr/>
              <p:nvPr/>
            </p:nvSpPr>
            <p:spPr>
              <a:xfrm rot="16200000">
                <a:off x="3602999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25" name="Rectangle 524"/>
              <p:cNvSpPr/>
              <p:nvPr/>
            </p:nvSpPr>
            <p:spPr>
              <a:xfrm rot="16200000">
                <a:off x="40264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526" name="Rectangle 525"/>
              <p:cNvSpPr/>
              <p:nvPr/>
            </p:nvSpPr>
            <p:spPr>
              <a:xfrm rot="16200000">
                <a:off x="4248041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527" name="Rectangle 526"/>
              <p:cNvSpPr/>
              <p:nvPr/>
            </p:nvSpPr>
            <p:spPr>
              <a:xfrm rot="16200000">
                <a:off x="44704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528" name="Rectangle 527"/>
              <p:cNvSpPr/>
              <p:nvPr/>
            </p:nvSpPr>
            <p:spPr>
              <a:xfrm rot="16200000">
                <a:off x="487838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529" name="Rectangle 528"/>
              <p:cNvSpPr/>
              <p:nvPr/>
            </p:nvSpPr>
            <p:spPr>
              <a:xfrm rot="16200000">
                <a:off x="4669800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530" name="Rectangle 529"/>
              <p:cNvSpPr/>
              <p:nvPr/>
            </p:nvSpPr>
            <p:spPr>
              <a:xfrm rot="16200000">
                <a:off x="50932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531" name="Rectangle 530"/>
              <p:cNvSpPr/>
              <p:nvPr/>
            </p:nvSpPr>
            <p:spPr>
              <a:xfrm rot="16200000">
                <a:off x="5314840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532" name="Rectangle 531"/>
              <p:cNvSpPr/>
              <p:nvPr/>
            </p:nvSpPr>
            <p:spPr>
              <a:xfrm rot="16200000">
                <a:off x="553726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533" name="Rectangle 532"/>
              <p:cNvSpPr/>
              <p:nvPr/>
            </p:nvSpPr>
            <p:spPr>
              <a:xfrm rot="16200000">
                <a:off x="2271899" y="43807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34" name="Rectangle 533"/>
              <p:cNvSpPr/>
              <p:nvPr/>
            </p:nvSpPr>
            <p:spPr>
              <a:xfrm rot="16200000">
                <a:off x="2271899" y="32377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5" name="Rectangle 534"/>
              <p:cNvSpPr/>
              <p:nvPr/>
            </p:nvSpPr>
            <p:spPr>
              <a:xfrm rot="16200000">
                <a:off x="2271899" y="34663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6" name="Rectangle 535"/>
              <p:cNvSpPr/>
              <p:nvPr/>
            </p:nvSpPr>
            <p:spPr>
              <a:xfrm rot="16200000">
                <a:off x="2271899" y="36949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7" name="Rectangle 536"/>
              <p:cNvSpPr/>
              <p:nvPr/>
            </p:nvSpPr>
            <p:spPr>
              <a:xfrm rot="16200000">
                <a:off x="2271899" y="39235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38" name="Rectangle 537"/>
              <p:cNvSpPr/>
              <p:nvPr/>
            </p:nvSpPr>
            <p:spPr>
              <a:xfrm rot="16200000">
                <a:off x="2271899" y="41521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39" name="Rectangle 538"/>
              <p:cNvSpPr/>
              <p:nvPr/>
            </p:nvSpPr>
            <p:spPr>
              <a:xfrm rot="16200000">
                <a:off x="2271899" y="46093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0" name="Rectangle 539"/>
              <p:cNvSpPr/>
              <p:nvPr/>
            </p:nvSpPr>
            <p:spPr>
              <a:xfrm rot="16200000">
                <a:off x="2271899" y="48379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41" name="Rectangle 540"/>
              <p:cNvSpPr/>
              <p:nvPr/>
            </p:nvSpPr>
            <p:spPr>
              <a:xfrm rot="16200000">
                <a:off x="2271899" y="50665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42" name="Rectangle 541"/>
              <p:cNvSpPr/>
              <p:nvPr/>
            </p:nvSpPr>
            <p:spPr>
              <a:xfrm rot="16200000">
                <a:off x="2271899" y="30091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3" name="Rectangle 542"/>
              <p:cNvSpPr/>
              <p:nvPr/>
            </p:nvSpPr>
            <p:spPr>
              <a:xfrm rot="16200000">
                <a:off x="1217192" y="849315"/>
                <a:ext cx="3953296" cy="516847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544" name="TextBox 543"/>
              <p:cNvSpPr txBox="1"/>
              <p:nvPr/>
            </p:nvSpPr>
            <p:spPr>
              <a:xfrm>
                <a:off x="667265" y="1316675"/>
                <a:ext cx="1270604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Feature Selection</a:t>
                </a:r>
              </a:p>
            </p:txBody>
          </p:sp>
        </p:grpSp>
      </p:grpSp>
      <p:grpSp>
        <p:nvGrpSpPr>
          <p:cNvPr id="561" name="Group 560"/>
          <p:cNvGrpSpPr/>
          <p:nvPr/>
        </p:nvGrpSpPr>
        <p:grpSpPr>
          <a:xfrm>
            <a:off x="400545" y="943953"/>
            <a:ext cx="8391067" cy="4673308"/>
            <a:chOff x="400545" y="943953"/>
            <a:chExt cx="8391067" cy="4673308"/>
          </a:xfrm>
        </p:grpSpPr>
        <p:grpSp>
          <p:nvGrpSpPr>
            <p:cNvPr id="562" name="Group 561"/>
            <p:cNvGrpSpPr/>
            <p:nvPr/>
          </p:nvGrpSpPr>
          <p:grpSpPr>
            <a:xfrm>
              <a:off x="400545" y="943953"/>
              <a:ext cx="8391067" cy="4673308"/>
              <a:chOff x="418079" y="965491"/>
              <a:chExt cx="8391067" cy="4673308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184633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FFT</a:t>
                </a: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63" name="Picture 56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3888" y="1456903"/>
              <a:ext cx="4661462" cy="3496097"/>
            </a:xfrm>
            <a:prstGeom prst="rect">
              <a:avLst/>
            </a:prstGeom>
          </p:spPr>
        </p:pic>
        <p:sp>
          <p:nvSpPr>
            <p:cNvPr id="564" name="Rounded Rectangle 563"/>
            <p:cNvSpPr/>
            <p:nvPr/>
          </p:nvSpPr>
          <p:spPr>
            <a:xfrm>
              <a:off x="2286000" y="2093188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Rectangular</a:t>
              </a:r>
            </a:p>
          </p:txBody>
        </p:sp>
        <p:sp>
          <p:nvSpPr>
            <p:cNvPr id="565" name="Rounded Rectangle 564"/>
            <p:cNvSpPr/>
            <p:nvPr/>
          </p:nvSpPr>
          <p:spPr>
            <a:xfrm>
              <a:off x="2286000" y="1715055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Microphone</a:t>
              </a:r>
            </a:p>
          </p:txBody>
        </p:sp>
        <p:sp>
          <p:nvSpPr>
            <p:cNvPr id="566" name="Rounded Rectangle 565"/>
            <p:cNvSpPr/>
            <p:nvPr/>
          </p:nvSpPr>
          <p:spPr>
            <a:xfrm>
              <a:off x="2286000" y="245980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64</a:t>
              </a: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942727" y="1715055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Source</a:t>
              </a:r>
            </a:p>
          </p:txBody>
        </p:sp>
        <p:sp>
          <p:nvSpPr>
            <p:cNvPr id="568" name="TextBox 567"/>
            <p:cNvSpPr txBox="1"/>
            <p:nvPr/>
          </p:nvSpPr>
          <p:spPr>
            <a:xfrm>
              <a:off x="942727" y="2065744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Window</a:t>
              </a:r>
            </a:p>
          </p:txBody>
        </p:sp>
        <p:sp>
          <p:nvSpPr>
            <p:cNvPr id="569" name="TextBox 568"/>
            <p:cNvSpPr txBox="1"/>
            <p:nvPr/>
          </p:nvSpPr>
          <p:spPr>
            <a:xfrm>
              <a:off x="904046" y="2474833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570" name="Rounded Rectangle 569"/>
            <p:cNvSpPr/>
            <p:nvPr/>
          </p:nvSpPr>
          <p:spPr>
            <a:xfrm>
              <a:off x="2286000" y="2819400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71" name="TextBox 570"/>
            <p:cNvSpPr txBox="1"/>
            <p:nvPr/>
          </p:nvSpPr>
          <p:spPr>
            <a:xfrm>
              <a:off x="569347" y="2834432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Display Oversampling</a:t>
              </a:r>
            </a:p>
          </p:txBody>
        </p:sp>
        <p:grpSp>
          <p:nvGrpSpPr>
            <p:cNvPr id="572" name="Group 571"/>
            <p:cNvGrpSpPr/>
            <p:nvPr/>
          </p:nvGrpSpPr>
          <p:grpSpPr>
            <a:xfrm>
              <a:off x="762000" y="5133408"/>
              <a:ext cx="2895600" cy="276792"/>
              <a:chOff x="762000" y="5133408"/>
              <a:chExt cx="2895600" cy="276792"/>
            </a:xfrm>
          </p:grpSpPr>
          <p:sp>
            <p:nvSpPr>
              <p:cNvPr id="577" name="Rounded Rectangle 576"/>
              <p:cNvSpPr/>
              <p:nvPr/>
            </p:nvSpPr>
            <p:spPr>
              <a:xfrm>
                <a:off x="762000" y="5133409"/>
                <a:ext cx="10645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FFT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Config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Rounded Rectangle 577"/>
              <p:cNvSpPr/>
              <p:nvPr/>
            </p:nvSpPr>
            <p:spPr>
              <a:xfrm>
                <a:off x="190500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579" name="Rounded Rectangle 578"/>
              <p:cNvSpPr/>
              <p:nvPr/>
            </p:nvSpPr>
            <p:spPr>
              <a:xfrm>
                <a:off x="312420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580" name="Rounded Rectangle 579"/>
              <p:cNvSpPr/>
              <p:nvPr/>
            </p:nvSpPr>
            <p:spPr>
              <a:xfrm>
                <a:off x="251460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73" name="Rounded Rectangle 572"/>
            <p:cNvSpPr/>
            <p:nvPr/>
          </p:nvSpPr>
          <p:spPr>
            <a:xfrm>
              <a:off x="2286000" y="317285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569347" y="3187883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Apply DC Notch Filter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 rot="16200000">
              <a:off x="896651" y="1169856"/>
              <a:ext cx="2158748" cy="27328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654184" y="1316675"/>
              <a:ext cx="1283685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FFT Configuration</a:t>
              </a:r>
            </a:p>
          </p:txBody>
        </p:sp>
      </p:grpSp>
      <p:cxnSp>
        <p:nvCxnSpPr>
          <p:cNvPr id="213" name="Straight Connector 212"/>
          <p:cNvCxnSpPr/>
          <p:nvPr/>
        </p:nvCxnSpPr>
        <p:spPr>
          <a:xfrm>
            <a:off x="412841" y="1197662"/>
            <a:ext cx="8378245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Group 271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273" name="Group 272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25326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GMM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287" name="Rounded Rectangle 286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288" name="Rounded Rectangle 287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289" name="Rounded Rectangle 288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pic>
          <p:nvPicPr>
            <p:cNvPr id="275" name="Picture 274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1312180"/>
              <a:ext cx="4523642" cy="4021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" name="Rounded Rectangle 275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440994" y="4490505"/>
              <a:ext cx="311606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609600" y="4507288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8281" y="3796657"/>
              <a:ext cx="142795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GMM Configuration</a:t>
              </a: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7D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STD </a:t>
              </a:r>
            </a:p>
          </p:txBody>
        </p:sp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2514600" y="4487722"/>
              <a:ext cx="8632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Threshold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99%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1839311" y="4495566"/>
              <a:ext cx="7594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 Kernel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46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72717" y="483277"/>
            <a:ext cx="8474765" cy="5231723"/>
            <a:chOff x="372717" y="483277"/>
            <a:chExt cx="8474765" cy="5231723"/>
          </a:xfrm>
        </p:grpSpPr>
        <p:grpSp>
          <p:nvGrpSpPr>
            <p:cNvPr id="24" name="Group 23"/>
            <p:cNvGrpSpPr/>
            <p:nvPr/>
          </p:nvGrpSpPr>
          <p:grpSpPr>
            <a:xfrm>
              <a:off x="372717" y="483277"/>
              <a:ext cx="8474765" cy="5231723"/>
              <a:chOff x="372717" y="483277"/>
              <a:chExt cx="8474765" cy="523172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72717" y="483277"/>
                <a:ext cx="8474765" cy="5231723"/>
                <a:chOff x="372717" y="483277"/>
                <a:chExt cx="8474765" cy="523172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81000" y="533400"/>
                  <a:ext cx="8458200" cy="5181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72717" y="483277"/>
                  <a:ext cx="8474765" cy="246221"/>
                  <a:chOff x="381000" y="181689"/>
                  <a:chExt cx="8474765" cy="246221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81000" y="228600"/>
                    <a:ext cx="8474765" cy="15240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33400" y="181689"/>
                    <a:ext cx="192232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/>
                        </a:solidFill>
                      </a:rPr>
                      <a:t>NXP Anomaly Detection Toolbox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435428" y="266699"/>
                    <a:ext cx="152400" cy="76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8353130" y="249528"/>
                    <a:ext cx="464299" cy="110541"/>
                    <a:chOff x="8305800" y="266699"/>
                    <a:chExt cx="464299" cy="99656"/>
                  </a:xfrm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305800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46103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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61769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X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3" name="Rectangle 22"/>
              <p:cNvSpPr/>
              <p:nvPr/>
            </p:nvSpPr>
            <p:spPr>
              <a:xfrm>
                <a:off x="427145" y="932116"/>
                <a:ext cx="8382002" cy="4782884"/>
              </a:xfrm>
              <a:prstGeom prst="rect">
                <a:avLst/>
              </a:prstGeom>
              <a:solidFill>
                <a:srgbClr val="6633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2717" y="648150"/>
              <a:ext cx="7942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57200" algn="l"/>
                </a:tabLst>
              </a:pPr>
              <a:r>
                <a:rPr lang="en-US" sz="1400" dirty="0"/>
                <a:t>File	About	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437523" y="931571"/>
            <a:ext cx="8391067" cy="4673308"/>
            <a:chOff x="400019" y="943953"/>
            <a:chExt cx="8391067" cy="4673308"/>
          </a:xfrm>
        </p:grpSpPr>
        <p:sp>
          <p:nvSpPr>
            <p:cNvPr id="337" name="Rectangle 336"/>
            <p:cNvSpPr/>
            <p:nvPr/>
          </p:nvSpPr>
          <p:spPr>
            <a:xfrm>
              <a:off x="3886200" y="943953"/>
              <a:ext cx="838200" cy="304800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Ensemble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00019" y="1205318"/>
              <a:ext cx="8391067" cy="44119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430565" y="965491"/>
            <a:ext cx="8382001" cy="4673309"/>
            <a:chOff x="430565" y="965491"/>
            <a:chExt cx="8382001" cy="4673309"/>
          </a:xfrm>
        </p:grpSpPr>
        <p:grpSp>
          <p:nvGrpSpPr>
            <p:cNvPr id="294" name="Group 293"/>
            <p:cNvGrpSpPr/>
            <p:nvPr/>
          </p:nvGrpSpPr>
          <p:grpSpPr>
            <a:xfrm>
              <a:off x="430565" y="965491"/>
              <a:ext cx="8382001" cy="4673309"/>
              <a:chOff x="408125" y="965491"/>
              <a:chExt cx="8382001" cy="4673309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42714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Main</a:t>
                </a: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0812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5" name="Rectangle 294"/>
            <p:cNvSpPr/>
            <p:nvPr/>
          </p:nvSpPr>
          <p:spPr>
            <a:xfrm>
              <a:off x="5737440" y="1570094"/>
              <a:ext cx="2937486" cy="14232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813640" y="1425352"/>
              <a:ext cx="96051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Connections</a:t>
              </a:r>
            </a:p>
          </p:txBody>
        </p:sp>
        <p:grpSp>
          <p:nvGrpSpPr>
            <p:cNvPr id="297" name="Group 296"/>
            <p:cNvGrpSpPr/>
            <p:nvPr/>
          </p:nvGrpSpPr>
          <p:grpSpPr>
            <a:xfrm>
              <a:off x="5837511" y="1683539"/>
              <a:ext cx="2746454" cy="276999"/>
              <a:chOff x="5750793" y="1567974"/>
              <a:chExt cx="2746454" cy="276999"/>
            </a:xfrm>
          </p:grpSpPr>
          <p:sp>
            <p:nvSpPr>
              <p:cNvPr id="325" name="TextBox 324"/>
              <p:cNvSpPr txBox="1"/>
              <p:nvPr/>
            </p:nvSpPr>
            <p:spPr>
              <a:xfrm>
                <a:off x="5750793" y="1567974"/>
                <a:ext cx="90614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Sensor Port</a:t>
                </a: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6616511" y="1588747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COM1</a:t>
                </a: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544680" y="1588746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5837511" y="1980072"/>
              <a:ext cx="2746454" cy="276999"/>
              <a:chOff x="5747261" y="1864507"/>
              <a:chExt cx="2746454" cy="276999"/>
            </a:xfrm>
          </p:grpSpPr>
          <p:sp>
            <p:nvSpPr>
              <p:cNvPr id="322" name="TextBox 321"/>
              <p:cNvSpPr txBox="1"/>
              <p:nvPr/>
            </p:nvSpPr>
            <p:spPr>
              <a:xfrm>
                <a:off x="5747261" y="1864507"/>
                <a:ext cx="94391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Control Port</a:t>
                </a: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612979" y="188528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COM2</a:t>
                </a: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541148" y="1885279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5837511" y="2278249"/>
              <a:ext cx="2746454" cy="285689"/>
              <a:chOff x="5750793" y="1567974"/>
              <a:chExt cx="2746454" cy="285689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5750793" y="1567974"/>
                <a:ext cx="55444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Board</a:t>
                </a: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6616511" y="1605006"/>
                <a:ext cx="1880736" cy="248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FRDM-K66F</a:t>
                </a: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837511" y="2563939"/>
              <a:ext cx="2746454" cy="276999"/>
              <a:chOff x="5750793" y="1567974"/>
              <a:chExt cx="2746454" cy="276999"/>
            </a:xfrm>
          </p:grpSpPr>
          <p:sp>
            <p:nvSpPr>
              <p:cNvPr id="318" name="TextBox 317"/>
              <p:cNvSpPr txBox="1"/>
              <p:nvPr/>
            </p:nvSpPr>
            <p:spPr>
              <a:xfrm>
                <a:off x="5750793" y="1567974"/>
                <a:ext cx="77617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Firmware</a:t>
                </a: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6616511" y="1619842"/>
                <a:ext cx="1880736" cy="2192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406990" y="3365094"/>
              <a:ext cx="6948374" cy="276999"/>
              <a:chOff x="4909897" y="1567974"/>
              <a:chExt cx="6948374" cy="276999"/>
            </a:xfrm>
          </p:grpSpPr>
          <p:sp>
            <p:nvSpPr>
              <p:cNvPr id="316" name="TextBox 315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App Description</a:t>
                </a: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6616510" y="1604605"/>
                <a:ext cx="5241761" cy="2071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my application here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403681" y="3634234"/>
              <a:ext cx="6951682" cy="276999"/>
              <a:chOff x="4909897" y="1567974"/>
              <a:chExt cx="6951682" cy="276999"/>
            </a:xfrm>
            <a:solidFill>
              <a:schemeClr val="bg1">
                <a:lumMod val="85000"/>
              </a:schemeClr>
            </a:solidFill>
          </p:grpSpPr>
          <p:sp>
            <p:nvSpPr>
              <p:cNvPr id="314" name="TextBox 313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Note1</a:t>
                </a: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6616510" y="1612003"/>
                <a:ext cx="5245069" cy="19971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any note you like</a:t>
                </a: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404741" y="3903116"/>
              <a:ext cx="6950622" cy="276999"/>
              <a:chOff x="4909897" y="1567974"/>
              <a:chExt cx="6950622" cy="276999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Note2</a:t>
                </a: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6616511" y="1596488"/>
                <a:ext cx="5244008" cy="2152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another</a:t>
                </a: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401462" y="4164139"/>
              <a:ext cx="6953900" cy="276999"/>
              <a:chOff x="4909897" y="1567974"/>
              <a:chExt cx="6953900" cy="276999"/>
            </a:xfrm>
          </p:grpSpPr>
          <p:sp>
            <p:nvSpPr>
              <p:cNvPr id="310" name="TextBox 309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Note3</a:t>
                </a: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616510" y="1604347"/>
                <a:ext cx="5247287" cy="2073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and another</a:t>
                </a: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1377976" y="3117328"/>
              <a:ext cx="7296949" cy="185721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486645" y="3008205"/>
              <a:ext cx="93012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Data Logger</a:t>
              </a: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403413" y="4433427"/>
              <a:ext cx="6951949" cy="276999"/>
              <a:chOff x="4909897" y="1567974"/>
              <a:chExt cx="6951949" cy="276999"/>
            </a:xfrm>
          </p:grpSpPr>
          <p:sp>
            <p:nvSpPr>
              <p:cNvPr id="308" name="TextBox 307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Output Folder</a:t>
                </a: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616510" y="1596082"/>
                <a:ext cx="5245336" cy="2156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&lt;output folder here&gt;</a:t>
                </a:r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>
            <a:off x="412841" y="965491"/>
            <a:ext cx="8382001" cy="4673309"/>
            <a:chOff x="412841" y="965491"/>
            <a:chExt cx="8382001" cy="4673309"/>
          </a:xfrm>
        </p:grpSpPr>
        <p:grpSp>
          <p:nvGrpSpPr>
            <p:cNvPr id="340" name="Group 339"/>
            <p:cNvGrpSpPr/>
            <p:nvPr/>
          </p:nvGrpSpPr>
          <p:grpSpPr>
            <a:xfrm>
              <a:off x="412841" y="965491"/>
              <a:ext cx="8382001" cy="4673309"/>
              <a:chOff x="427145" y="965491"/>
              <a:chExt cx="8382001" cy="4673309"/>
            </a:xfrm>
          </p:grpSpPr>
          <p:sp>
            <p:nvSpPr>
              <p:cNvPr id="559" name="Rectangle 558"/>
              <p:cNvSpPr/>
              <p:nvPr/>
            </p:nvSpPr>
            <p:spPr>
              <a:xfrm>
                <a:off x="1081104" y="965491"/>
                <a:ext cx="6858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Features</a:t>
                </a: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42714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6190916" y="1316675"/>
              <a:ext cx="2191083" cy="2034651"/>
              <a:chOff x="6190916" y="1925070"/>
              <a:chExt cx="2191083" cy="2034651"/>
            </a:xfrm>
          </p:grpSpPr>
          <p:sp>
            <p:nvSpPr>
              <p:cNvPr id="545" name="Rectangle 544"/>
              <p:cNvSpPr/>
              <p:nvPr/>
            </p:nvSpPr>
            <p:spPr>
              <a:xfrm rot="16200000">
                <a:off x="6339655" y="1917376"/>
                <a:ext cx="1893606" cy="2191083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>
                <a:off x="6260324" y="2237601"/>
                <a:ext cx="1106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Accelerometer</a:t>
                </a: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7369832" y="2265252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48" name="TextBox 547"/>
              <p:cNvSpPr txBox="1"/>
              <p:nvPr/>
            </p:nvSpPr>
            <p:spPr>
              <a:xfrm>
                <a:off x="6247905" y="2506969"/>
                <a:ext cx="112883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Magnetometer</a:t>
                </a: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7380048" y="253462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0" name="TextBox 549"/>
              <p:cNvSpPr txBox="1"/>
              <p:nvPr/>
            </p:nvSpPr>
            <p:spPr>
              <a:xfrm>
                <a:off x="6531252" y="2787060"/>
                <a:ext cx="845488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Gyroscope</a:t>
                </a: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7380048" y="2814711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2" name="TextBox 551"/>
              <p:cNvSpPr txBox="1"/>
              <p:nvPr/>
            </p:nvSpPr>
            <p:spPr>
              <a:xfrm>
                <a:off x="6654363" y="3077999"/>
                <a:ext cx="72237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Pressure</a:t>
                </a: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380048" y="310565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54" name="TextBox 553"/>
              <p:cNvSpPr txBox="1"/>
              <p:nvPr/>
            </p:nvSpPr>
            <p:spPr>
              <a:xfrm>
                <a:off x="6391599" y="3360388"/>
                <a:ext cx="98514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Temperature</a:t>
                </a: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380048" y="3388039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6" name="TextBox 555"/>
              <p:cNvSpPr txBox="1"/>
              <p:nvPr/>
            </p:nvSpPr>
            <p:spPr>
              <a:xfrm>
                <a:off x="6428339" y="3635044"/>
                <a:ext cx="94840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Microphone</a:t>
                </a: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380048" y="3662695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1024</a:t>
                </a:r>
              </a:p>
            </p:txBody>
          </p:sp>
          <p:sp>
            <p:nvSpPr>
              <p:cNvPr id="558" name="TextBox 557"/>
              <p:cNvSpPr txBox="1"/>
              <p:nvPr/>
            </p:nvSpPr>
            <p:spPr>
              <a:xfrm>
                <a:off x="6453538" y="1925070"/>
                <a:ext cx="98373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Window Size</a:t>
                </a: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457200" y="1316675"/>
              <a:ext cx="5320877" cy="4093525"/>
              <a:chOff x="457200" y="1316675"/>
              <a:chExt cx="5320877" cy="4093525"/>
            </a:xfrm>
          </p:grpSpPr>
          <p:sp>
            <p:nvSpPr>
              <p:cNvPr id="343" name="TextBox 342"/>
              <p:cNvSpPr txBox="1"/>
              <p:nvPr/>
            </p:nvSpPr>
            <p:spPr>
              <a:xfrm rot="16200000">
                <a:off x="2171511" y="1957267"/>
                <a:ext cx="1216808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Y</a:t>
                </a: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 rot="16200000">
                <a:off x="1960524" y="1954863"/>
                <a:ext cx="1221616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X</a:t>
                </a: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 rot="16200000">
                <a:off x="2387996" y="1958870"/>
                <a:ext cx="1213602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Z</a:t>
                </a: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 rot="16200000">
                <a:off x="2592744" y="1942039"/>
                <a:ext cx="124726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Accerometer</a:t>
                </a:r>
                <a:r>
                  <a:rPr lang="en-US" sz="1200" dirty="0"/>
                  <a:t> VM</a:t>
                </a: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 rot="16200000">
                <a:off x="2879540" y="2006416"/>
                <a:ext cx="111851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X</a:t>
                </a:r>
              </a:p>
            </p:txBody>
          </p:sp>
          <p:sp>
            <p:nvSpPr>
              <p:cNvPr id="348" name="Rectangle 347"/>
              <p:cNvSpPr/>
              <p:nvPr/>
            </p:nvSpPr>
            <p:spPr>
              <a:xfrm rot="16200000">
                <a:off x="2733370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>
              <a:xfrm rot="16200000">
                <a:off x="2524787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 rot="16200000">
                <a:off x="2948251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 rot="16200000">
                <a:off x="3169828" y="44241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 rot="16200000">
                <a:off x="3392250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TextBox 352"/>
              <p:cNvSpPr txBox="1"/>
              <p:nvPr/>
            </p:nvSpPr>
            <p:spPr>
              <a:xfrm>
                <a:off x="971441" y="43712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</a:t>
                </a:r>
              </a:p>
            </p:txBody>
          </p:sp>
          <p:sp>
            <p:nvSpPr>
              <p:cNvPr id="354" name="Rectangle 353"/>
              <p:cNvSpPr/>
              <p:nvPr/>
            </p:nvSpPr>
            <p:spPr>
              <a:xfrm rot="16200000">
                <a:off x="2733370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 rot="16200000">
                <a:off x="2524787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 rot="16200000">
                <a:off x="2948251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 rot="16200000">
                <a:off x="316982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 rot="16200000">
                <a:off x="3392250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60029" y="32282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Variance</a:t>
                </a:r>
              </a:p>
            </p:txBody>
          </p:sp>
          <p:sp>
            <p:nvSpPr>
              <p:cNvPr id="360" name="Rectangle 359"/>
              <p:cNvSpPr/>
              <p:nvPr/>
            </p:nvSpPr>
            <p:spPr>
              <a:xfrm rot="16200000">
                <a:off x="2733370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 rot="16200000">
                <a:off x="2524787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16200000">
                <a:off x="2948251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 rot="16200000">
                <a:off x="3169828" y="35097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 rot="16200000">
                <a:off x="3392250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960029" y="34568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Skew Factor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16200000">
                <a:off x="2733370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 rot="16200000">
                <a:off x="2524787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 rot="16200000">
                <a:off x="2948251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 rot="16200000">
                <a:off x="3169828" y="37383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 rot="16200000">
                <a:off x="3392250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960029" y="36854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Kurtosis</a:t>
                </a:r>
              </a:p>
            </p:txBody>
          </p:sp>
          <p:sp>
            <p:nvSpPr>
              <p:cNvPr id="372" name="Rectangle 371"/>
              <p:cNvSpPr/>
              <p:nvPr/>
            </p:nvSpPr>
            <p:spPr>
              <a:xfrm rot="16200000">
                <a:off x="2733370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 rot="16200000">
                <a:off x="2524787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 rot="16200000">
                <a:off x="2948251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 rot="16200000">
                <a:off x="316982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 rot="16200000">
                <a:off x="3392250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960029" y="39140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FFT</a:t>
                </a:r>
              </a:p>
            </p:txBody>
          </p:sp>
          <p:sp>
            <p:nvSpPr>
              <p:cNvPr id="378" name="Rectangle 377"/>
              <p:cNvSpPr/>
              <p:nvPr/>
            </p:nvSpPr>
            <p:spPr>
              <a:xfrm rot="16200000">
                <a:off x="2733370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 rot="16200000">
                <a:off x="2524787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 rot="16200000">
                <a:off x="2948251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 rot="16200000">
                <a:off x="3169828" y="41955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 rot="16200000">
                <a:off x="3392250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09600" y="4142601"/>
                <a:ext cx="15696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Mean Crossing Rate</a:t>
                </a:r>
              </a:p>
            </p:txBody>
          </p:sp>
          <p:sp>
            <p:nvSpPr>
              <p:cNvPr id="384" name="Rectangle 383"/>
              <p:cNvSpPr/>
              <p:nvPr/>
            </p:nvSpPr>
            <p:spPr>
              <a:xfrm rot="16200000">
                <a:off x="2733370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 rot="16200000">
                <a:off x="2524787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 rot="16200000">
                <a:off x="2948251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 rot="16200000">
                <a:off x="316982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 rot="16200000">
                <a:off x="3392250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457200" y="4599801"/>
                <a:ext cx="17220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STD(X) / Total STD</a:t>
                </a:r>
              </a:p>
            </p:txBody>
          </p:sp>
          <p:sp>
            <p:nvSpPr>
              <p:cNvPr id="390" name="Rectangle 389"/>
              <p:cNvSpPr/>
              <p:nvPr/>
            </p:nvSpPr>
            <p:spPr>
              <a:xfrm rot="16200000">
                <a:off x="2733370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 rot="16200000">
                <a:off x="2524787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 rot="16200000">
                <a:off x="2948251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 rot="16200000">
                <a:off x="316982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 rot="16200000">
                <a:off x="3392250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609600" y="4828401"/>
                <a:ext cx="1569629" cy="27492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STD(Y) / Total STD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 rot="16200000">
                <a:off x="2733370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 rot="16200000">
                <a:off x="2524787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 rot="16200000">
                <a:off x="2948251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 rot="16200000">
                <a:off x="316982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 rot="16200000">
                <a:off x="3392250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09600" y="5057001"/>
                <a:ext cx="15696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STD(Z) / Total STD</a:t>
                </a:r>
              </a:p>
            </p:txBody>
          </p:sp>
          <p:sp>
            <p:nvSpPr>
              <p:cNvPr id="402" name="Rectangle 401"/>
              <p:cNvSpPr/>
              <p:nvPr/>
            </p:nvSpPr>
            <p:spPr>
              <a:xfrm rot="16200000">
                <a:off x="2733370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 rot="16200000">
                <a:off x="2524787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 rot="16200000">
                <a:off x="2948251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 rot="16200000">
                <a:off x="316982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 rot="16200000">
                <a:off x="3392250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71441" y="29996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Mean</a:t>
                </a: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 rot="16200000">
                <a:off x="3297036" y="2010423"/>
                <a:ext cx="111049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Z</a:t>
                </a: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 rot="16200000">
                <a:off x="3086850" y="2008820"/>
                <a:ext cx="111370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Y</a:t>
                </a: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 rot="16200000">
                <a:off x="3438981" y="1937486"/>
                <a:ext cx="125637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VM</a:t>
                </a: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 rot="16200000">
                <a:off x="3990390" y="2267320"/>
                <a:ext cx="596702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X</a:t>
                </a: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 rot="16200000">
                <a:off x="4215216" y="2269725"/>
                <a:ext cx="59189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Y</a:t>
                </a:r>
              </a:p>
            </p:txBody>
          </p:sp>
          <p:sp>
            <p:nvSpPr>
              <p:cNvPr id="413" name="Rectangle 412"/>
              <p:cNvSpPr/>
              <p:nvPr/>
            </p:nvSpPr>
            <p:spPr>
              <a:xfrm rot="16200000">
                <a:off x="380573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 rot="16200000">
                <a:off x="3597155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 rot="16200000">
                <a:off x="4020619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 rot="16200000">
                <a:off x="4242196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 rot="16200000">
                <a:off x="446461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 rot="16200000">
                <a:off x="380573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 rot="16200000">
                <a:off x="3597155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 rot="16200000">
                <a:off x="4020619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 rot="16200000">
                <a:off x="4242196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 rot="16200000">
                <a:off x="446461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 rot="16200000">
                <a:off x="380573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 rot="16200000">
                <a:off x="3597155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 rot="16200000">
                <a:off x="4020619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 rot="16200000">
                <a:off x="4242196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 rot="16200000">
                <a:off x="446461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 rot="16200000">
                <a:off x="380573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 rot="16200000">
                <a:off x="3597155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 rot="16200000">
                <a:off x="4020619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 rot="16200000">
                <a:off x="4242196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 rot="16200000">
                <a:off x="446461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 rot="16200000">
                <a:off x="380573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 rot="16200000">
                <a:off x="3597155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 rot="16200000">
                <a:off x="4020619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 rot="16200000">
                <a:off x="4242196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 rot="16200000">
                <a:off x="446461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 rot="16200000">
                <a:off x="380573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 rot="16200000">
                <a:off x="3597155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 rot="16200000">
                <a:off x="4020619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 rot="16200000">
                <a:off x="4242196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 rot="16200000">
                <a:off x="446461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 rot="16200000">
                <a:off x="380573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 rot="16200000">
                <a:off x="3597155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 rot="16200000">
                <a:off x="4020619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 rot="16200000">
                <a:off x="4242196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 rot="16200000">
                <a:off x="446461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 rot="16200000">
                <a:off x="380573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 rot="16200000">
                <a:off x="3597155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 rot="16200000">
                <a:off x="4020619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 rot="16200000">
                <a:off x="4242196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 rot="16200000">
                <a:off x="446461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 rot="16200000">
                <a:off x="380573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 rot="16200000">
                <a:off x="3597155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 rot="16200000">
                <a:off x="4020619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 rot="16200000">
                <a:off x="4242196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 rot="16200000">
                <a:off x="446461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 rot="16200000">
                <a:off x="380573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 rot="16200000">
                <a:off x="3597155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 rot="16200000">
                <a:off x="4020619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4242196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 rot="16200000">
                <a:off x="446461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 rot="16200000">
                <a:off x="4551805" y="2198391"/>
                <a:ext cx="73456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VM</a:t>
                </a:r>
              </a:p>
            </p:txBody>
          </p:sp>
          <p:sp>
            <p:nvSpPr>
              <p:cNvPr id="464" name="TextBox 463"/>
              <p:cNvSpPr txBox="1"/>
              <p:nvPr/>
            </p:nvSpPr>
            <p:spPr>
              <a:xfrm rot="16200000">
                <a:off x="4416157" y="2271328"/>
                <a:ext cx="58868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Z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 rot="16200000">
                <a:off x="4641396" y="2073101"/>
                <a:ext cx="98514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Temperature</a:t>
                </a:r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 rot="16200000">
                <a:off x="4994353" y="2204482"/>
                <a:ext cx="72237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Pressure</a:t>
                </a:r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 rot="16200000">
                <a:off x="5103762" y="2091471"/>
                <a:ext cx="94840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Microphone</a:t>
                </a:r>
              </a:p>
            </p:txBody>
          </p:sp>
          <p:sp>
            <p:nvSpPr>
              <p:cNvPr id="468" name="Rectangle 467"/>
              <p:cNvSpPr/>
              <p:nvPr/>
            </p:nvSpPr>
            <p:spPr>
              <a:xfrm rot="16200000">
                <a:off x="487253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4663955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 rot="16200000">
                <a:off x="5087419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5308996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 rot="16200000">
                <a:off x="553141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487253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 rot="16200000">
                <a:off x="4663955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5087419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 rot="16200000">
                <a:off x="5308996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553141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 rot="16200000">
                <a:off x="487253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4663955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 rot="16200000">
                <a:off x="5087419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5308996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 rot="16200000">
                <a:off x="553141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487253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 rot="16200000">
                <a:off x="4663955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5087419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 rot="16200000">
                <a:off x="5308996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553141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 rot="16200000">
                <a:off x="487253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4663955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 rot="16200000">
                <a:off x="5087419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5308996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 rot="16200000">
                <a:off x="5531418" y="39669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487253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 rot="16200000">
                <a:off x="4663955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 rot="16200000">
                <a:off x="5087419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 rot="16200000">
                <a:off x="5308996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 rot="16200000">
                <a:off x="553141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 rot="16200000">
                <a:off x="487253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 rot="16200000">
                <a:off x="4663955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 rot="16200000">
                <a:off x="5087419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 rot="16200000">
                <a:off x="5308996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 rot="16200000">
                <a:off x="553141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 rot="16200000">
                <a:off x="487253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 rot="16200000">
                <a:off x="4663955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 rot="16200000">
                <a:off x="5087419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 rot="16200000">
                <a:off x="5308996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 rot="16200000">
                <a:off x="553141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 rot="16200000">
                <a:off x="487253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 rot="16200000">
                <a:off x="4663955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 rot="16200000">
                <a:off x="5087419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 rot="16200000">
                <a:off x="5308996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 rot="16200000">
                <a:off x="553141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 rot="16200000">
                <a:off x="487253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 rot="16200000">
                <a:off x="4663955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 rot="16200000">
                <a:off x="5087419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 rot="16200000">
                <a:off x="5308996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 rot="16200000">
                <a:off x="553141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 rot="16200000">
                <a:off x="2739214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19" name="Rectangle 518"/>
              <p:cNvSpPr/>
              <p:nvPr/>
            </p:nvSpPr>
            <p:spPr>
              <a:xfrm rot="16200000">
                <a:off x="2530631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20" name="Rectangle 519"/>
              <p:cNvSpPr/>
              <p:nvPr/>
            </p:nvSpPr>
            <p:spPr>
              <a:xfrm rot="16200000">
                <a:off x="2954095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21" name="Rectangle 520"/>
              <p:cNvSpPr/>
              <p:nvPr/>
            </p:nvSpPr>
            <p:spPr>
              <a:xfrm rot="16200000">
                <a:off x="317567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22" name="Rectangle 521"/>
              <p:cNvSpPr/>
              <p:nvPr/>
            </p:nvSpPr>
            <p:spPr>
              <a:xfrm rot="16200000">
                <a:off x="3398094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523" name="Rectangle 522"/>
              <p:cNvSpPr/>
              <p:nvPr/>
            </p:nvSpPr>
            <p:spPr>
              <a:xfrm rot="16200000">
                <a:off x="381158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24" name="Rectangle 523"/>
              <p:cNvSpPr/>
              <p:nvPr/>
            </p:nvSpPr>
            <p:spPr>
              <a:xfrm rot="16200000">
                <a:off x="3602999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25" name="Rectangle 524"/>
              <p:cNvSpPr/>
              <p:nvPr/>
            </p:nvSpPr>
            <p:spPr>
              <a:xfrm rot="16200000">
                <a:off x="40264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526" name="Rectangle 525"/>
              <p:cNvSpPr/>
              <p:nvPr/>
            </p:nvSpPr>
            <p:spPr>
              <a:xfrm rot="16200000">
                <a:off x="4248041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527" name="Rectangle 526"/>
              <p:cNvSpPr/>
              <p:nvPr/>
            </p:nvSpPr>
            <p:spPr>
              <a:xfrm rot="16200000">
                <a:off x="44704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528" name="Rectangle 527"/>
              <p:cNvSpPr/>
              <p:nvPr/>
            </p:nvSpPr>
            <p:spPr>
              <a:xfrm rot="16200000">
                <a:off x="487838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529" name="Rectangle 528"/>
              <p:cNvSpPr/>
              <p:nvPr/>
            </p:nvSpPr>
            <p:spPr>
              <a:xfrm rot="16200000">
                <a:off x="4669800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530" name="Rectangle 529"/>
              <p:cNvSpPr/>
              <p:nvPr/>
            </p:nvSpPr>
            <p:spPr>
              <a:xfrm rot="16200000">
                <a:off x="50932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531" name="Rectangle 530"/>
              <p:cNvSpPr/>
              <p:nvPr/>
            </p:nvSpPr>
            <p:spPr>
              <a:xfrm rot="16200000">
                <a:off x="5314840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532" name="Rectangle 531"/>
              <p:cNvSpPr/>
              <p:nvPr/>
            </p:nvSpPr>
            <p:spPr>
              <a:xfrm rot="16200000">
                <a:off x="553726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533" name="Rectangle 532"/>
              <p:cNvSpPr/>
              <p:nvPr/>
            </p:nvSpPr>
            <p:spPr>
              <a:xfrm rot="16200000">
                <a:off x="2271899" y="43807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34" name="Rectangle 533"/>
              <p:cNvSpPr/>
              <p:nvPr/>
            </p:nvSpPr>
            <p:spPr>
              <a:xfrm rot="16200000">
                <a:off x="2271899" y="32377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5" name="Rectangle 534"/>
              <p:cNvSpPr/>
              <p:nvPr/>
            </p:nvSpPr>
            <p:spPr>
              <a:xfrm rot="16200000">
                <a:off x="2271899" y="34663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6" name="Rectangle 535"/>
              <p:cNvSpPr/>
              <p:nvPr/>
            </p:nvSpPr>
            <p:spPr>
              <a:xfrm rot="16200000">
                <a:off x="2271899" y="36949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7" name="Rectangle 536"/>
              <p:cNvSpPr/>
              <p:nvPr/>
            </p:nvSpPr>
            <p:spPr>
              <a:xfrm rot="16200000">
                <a:off x="2271899" y="39235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38" name="Rectangle 537"/>
              <p:cNvSpPr/>
              <p:nvPr/>
            </p:nvSpPr>
            <p:spPr>
              <a:xfrm rot="16200000">
                <a:off x="2271899" y="41521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39" name="Rectangle 538"/>
              <p:cNvSpPr/>
              <p:nvPr/>
            </p:nvSpPr>
            <p:spPr>
              <a:xfrm rot="16200000">
                <a:off x="2271899" y="46093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0" name="Rectangle 539"/>
              <p:cNvSpPr/>
              <p:nvPr/>
            </p:nvSpPr>
            <p:spPr>
              <a:xfrm rot="16200000">
                <a:off x="2271899" y="48379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41" name="Rectangle 540"/>
              <p:cNvSpPr/>
              <p:nvPr/>
            </p:nvSpPr>
            <p:spPr>
              <a:xfrm rot="16200000">
                <a:off x="2271899" y="50665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42" name="Rectangle 541"/>
              <p:cNvSpPr/>
              <p:nvPr/>
            </p:nvSpPr>
            <p:spPr>
              <a:xfrm rot="16200000">
                <a:off x="2271899" y="30091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3" name="Rectangle 542"/>
              <p:cNvSpPr/>
              <p:nvPr/>
            </p:nvSpPr>
            <p:spPr>
              <a:xfrm rot="16200000">
                <a:off x="1217192" y="849315"/>
                <a:ext cx="3953296" cy="516847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544" name="TextBox 543"/>
              <p:cNvSpPr txBox="1"/>
              <p:nvPr/>
            </p:nvSpPr>
            <p:spPr>
              <a:xfrm>
                <a:off x="667265" y="1316675"/>
                <a:ext cx="1270604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Feature Selection</a:t>
                </a:r>
              </a:p>
            </p:txBody>
          </p:sp>
        </p:grpSp>
      </p:grpSp>
      <p:grpSp>
        <p:nvGrpSpPr>
          <p:cNvPr id="561" name="Group 560"/>
          <p:cNvGrpSpPr/>
          <p:nvPr/>
        </p:nvGrpSpPr>
        <p:grpSpPr>
          <a:xfrm>
            <a:off x="400545" y="943953"/>
            <a:ext cx="8391067" cy="4673308"/>
            <a:chOff x="400545" y="943953"/>
            <a:chExt cx="8391067" cy="4673308"/>
          </a:xfrm>
        </p:grpSpPr>
        <p:grpSp>
          <p:nvGrpSpPr>
            <p:cNvPr id="562" name="Group 561"/>
            <p:cNvGrpSpPr/>
            <p:nvPr/>
          </p:nvGrpSpPr>
          <p:grpSpPr>
            <a:xfrm>
              <a:off x="400545" y="943953"/>
              <a:ext cx="8391067" cy="4673308"/>
              <a:chOff x="418079" y="965491"/>
              <a:chExt cx="8391067" cy="4673308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184633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FFT</a:t>
                </a: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63" name="Picture 56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3888" y="1456903"/>
              <a:ext cx="4661462" cy="3496097"/>
            </a:xfrm>
            <a:prstGeom prst="rect">
              <a:avLst/>
            </a:prstGeom>
          </p:spPr>
        </p:pic>
        <p:sp>
          <p:nvSpPr>
            <p:cNvPr id="564" name="Rounded Rectangle 563"/>
            <p:cNvSpPr/>
            <p:nvPr/>
          </p:nvSpPr>
          <p:spPr>
            <a:xfrm>
              <a:off x="2286000" y="2093188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Rectangular</a:t>
              </a:r>
            </a:p>
          </p:txBody>
        </p:sp>
        <p:sp>
          <p:nvSpPr>
            <p:cNvPr id="565" name="Rounded Rectangle 564"/>
            <p:cNvSpPr/>
            <p:nvPr/>
          </p:nvSpPr>
          <p:spPr>
            <a:xfrm>
              <a:off x="2286000" y="1715055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Microphone</a:t>
              </a:r>
            </a:p>
          </p:txBody>
        </p:sp>
        <p:sp>
          <p:nvSpPr>
            <p:cNvPr id="566" name="Rounded Rectangle 565"/>
            <p:cNvSpPr/>
            <p:nvPr/>
          </p:nvSpPr>
          <p:spPr>
            <a:xfrm>
              <a:off x="2286000" y="245980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64</a:t>
              </a: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942727" y="1715055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Source</a:t>
              </a:r>
            </a:p>
          </p:txBody>
        </p:sp>
        <p:sp>
          <p:nvSpPr>
            <p:cNvPr id="568" name="TextBox 567"/>
            <p:cNvSpPr txBox="1"/>
            <p:nvPr/>
          </p:nvSpPr>
          <p:spPr>
            <a:xfrm>
              <a:off x="942727" y="2065744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Window</a:t>
              </a:r>
            </a:p>
          </p:txBody>
        </p:sp>
        <p:sp>
          <p:nvSpPr>
            <p:cNvPr id="569" name="TextBox 568"/>
            <p:cNvSpPr txBox="1"/>
            <p:nvPr/>
          </p:nvSpPr>
          <p:spPr>
            <a:xfrm>
              <a:off x="904046" y="2474833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570" name="Rounded Rectangle 569"/>
            <p:cNvSpPr/>
            <p:nvPr/>
          </p:nvSpPr>
          <p:spPr>
            <a:xfrm>
              <a:off x="2286000" y="2819400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71" name="TextBox 570"/>
            <p:cNvSpPr txBox="1"/>
            <p:nvPr/>
          </p:nvSpPr>
          <p:spPr>
            <a:xfrm>
              <a:off x="569347" y="2834432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Display Oversampling</a:t>
              </a:r>
            </a:p>
          </p:txBody>
        </p:sp>
        <p:grpSp>
          <p:nvGrpSpPr>
            <p:cNvPr id="572" name="Group 571"/>
            <p:cNvGrpSpPr/>
            <p:nvPr/>
          </p:nvGrpSpPr>
          <p:grpSpPr>
            <a:xfrm>
              <a:off x="762000" y="5133408"/>
              <a:ext cx="2895600" cy="276792"/>
              <a:chOff x="762000" y="5133408"/>
              <a:chExt cx="2895600" cy="276792"/>
            </a:xfrm>
          </p:grpSpPr>
          <p:sp>
            <p:nvSpPr>
              <p:cNvPr id="577" name="Rounded Rectangle 576"/>
              <p:cNvSpPr/>
              <p:nvPr/>
            </p:nvSpPr>
            <p:spPr>
              <a:xfrm>
                <a:off x="762000" y="5133409"/>
                <a:ext cx="10645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FFT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Config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Rounded Rectangle 577"/>
              <p:cNvSpPr/>
              <p:nvPr/>
            </p:nvSpPr>
            <p:spPr>
              <a:xfrm>
                <a:off x="190500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579" name="Rounded Rectangle 578"/>
              <p:cNvSpPr/>
              <p:nvPr/>
            </p:nvSpPr>
            <p:spPr>
              <a:xfrm>
                <a:off x="312420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580" name="Rounded Rectangle 579"/>
              <p:cNvSpPr/>
              <p:nvPr/>
            </p:nvSpPr>
            <p:spPr>
              <a:xfrm>
                <a:off x="251460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73" name="Rounded Rectangle 572"/>
            <p:cNvSpPr/>
            <p:nvPr/>
          </p:nvSpPr>
          <p:spPr>
            <a:xfrm>
              <a:off x="2286000" y="317285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569347" y="3187883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Apply DC Notch Filter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 rot="16200000">
              <a:off x="896651" y="1169856"/>
              <a:ext cx="2158748" cy="27328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654184" y="1316675"/>
              <a:ext cx="1283685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FFT Configuration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273" name="Group 272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25326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GMM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287" name="Rounded Rectangle 286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288" name="Rounded Rectangle 287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289" name="Rounded Rectangle 288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pic>
          <p:nvPicPr>
            <p:cNvPr id="275" name="Picture 27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8600" y="1312180"/>
              <a:ext cx="4523642" cy="4021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" name="Rounded Rectangle 275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440994" y="4490505"/>
              <a:ext cx="311606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609600" y="4507288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8281" y="3796657"/>
              <a:ext cx="142795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GMM Configuration</a:t>
              </a: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7D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STD </a:t>
              </a:r>
            </a:p>
          </p:txBody>
        </p:sp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2514600" y="4487722"/>
              <a:ext cx="8632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Threshold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99%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1839311" y="4495566"/>
              <a:ext cx="7594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 Kernel</a:t>
              </a:r>
            </a:p>
          </p:txBody>
        </p:sp>
      </p:grpSp>
      <p:cxnSp>
        <p:nvCxnSpPr>
          <p:cNvPr id="213" name="Straight Connector 212"/>
          <p:cNvCxnSpPr/>
          <p:nvPr/>
        </p:nvCxnSpPr>
        <p:spPr>
          <a:xfrm>
            <a:off x="412841" y="1197662"/>
            <a:ext cx="8378245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584" name="Group 583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32184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SVM</a:t>
                </a: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5" name="Rounded Rectangle 584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586" name="TextBox 585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88" name="TextBox 587"/>
            <p:cNvSpPr txBox="1"/>
            <p:nvPr/>
          </p:nvSpPr>
          <p:spPr>
            <a:xfrm>
              <a:off x="721443" y="3796657"/>
              <a:ext cx="1354794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SVM Configuration</a:t>
              </a:r>
            </a:p>
          </p:txBody>
        </p:sp>
        <p:sp>
          <p:nvSpPr>
            <p:cNvPr id="589" name="Rounded Rectangle 588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NONE</a:t>
              </a:r>
            </a:p>
          </p:txBody>
        </p:sp>
        <p:pic>
          <p:nvPicPr>
            <p:cNvPr id="590" name="Picture 58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591" name="TextBox 590"/>
            <p:cNvSpPr txBox="1"/>
            <p:nvPr/>
          </p:nvSpPr>
          <p:spPr>
            <a:xfrm>
              <a:off x="3048000" y="4487722"/>
              <a:ext cx="3298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G</a:t>
              </a:r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200</a:t>
              </a:r>
            </a:p>
          </p:txBody>
        </p:sp>
        <p:sp>
          <p:nvSpPr>
            <p:cNvPr id="593" name="TextBox 592"/>
            <p:cNvSpPr txBox="1"/>
            <p:nvPr/>
          </p:nvSpPr>
          <p:spPr>
            <a:xfrm>
              <a:off x="2086012" y="4479534"/>
              <a:ext cx="352388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nu</a:t>
              </a: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2438400" y="4495911"/>
              <a:ext cx="58895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0.05</a:t>
              </a:r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598" name="Rounded Rectangle 597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599" name="Rounded Rectangle 598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600" name="Rounded Rectangle 599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601" name="Rounded Rectangle 600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96" name="Rounded Rectangle 595"/>
            <p:cNvSpPr/>
            <p:nvPr/>
          </p:nvSpPr>
          <p:spPr>
            <a:xfrm>
              <a:off x="840746" y="4473259"/>
              <a:ext cx="1245265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Radial Basis Kernel</a:t>
              </a:r>
            </a:p>
          </p:txBody>
        </p:sp>
        <p:pic>
          <p:nvPicPr>
            <p:cNvPr id="597" name="Picture 596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73419" y="1376868"/>
              <a:ext cx="4382961" cy="3756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8455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72717" y="483277"/>
            <a:ext cx="8474765" cy="5231723"/>
            <a:chOff x="372717" y="483277"/>
            <a:chExt cx="8474765" cy="5231723"/>
          </a:xfrm>
        </p:grpSpPr>
        <p:grpSp>
          <p:nvGrpSpPr>
            <p:cNvPr id="24" name="Group 23"/>
            <p:cNvGrpSpPr/>
            <p:nvPr/>
          </p:nvGrpSpPr>
          <p:grpSpPr>
            <a:xfrm>
              <a:off x="372717" y="483277"/>
              <a:ext cx="8474765" cy="5231723"/>
              <a:chOff x="372717" y="483277"/>
              <a:chExt cx="8474765" cy="523172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72717" y="483277"/>
                <a:ext cx="8474765" cy="5231723"/>
                <a:chOff x="372717" y="483277"/>
                <a:chExt cx="8474765" cy="523172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381000" y="533400"/>
                  <a:ext cx="8458200" cy="51816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372717" y="483277"/>
                  <a:ext cx="8474765" cy="246221"/>
                  <a:chOff x="381000" y="181689"/>
                  <a:chExt cx="8474765" cy="246221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81000" y="228600"/>
                    <a:ext cx="8474765" cy="152400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33400" y="181689"/>
                    <a:ext cx="192232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/>
                        </a:solidFill>
                      </a:rPr>
                      <a:t>NXP Anomaly Detection Toolbox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435428" y="266699"/>
                    <a:ext cx="152400" cy="76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8353130" y="249528"/>
                    <a:ext cx="464299" cy="110541"/>
                    <a:chOff x="8305800" y="266699"/>
                    <a:chExt cx="464299" cy="99656"/>
                  </a:xfrm>
                </p:grpSpPr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305800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46103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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617699" y="266699"/>
                      <a:ext cx="152400" cy="996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X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3" name="Rectangle 22"/>
              <p:cNvSpPr/>
              <p:nvPr/>
            </p:nvSpPr>
            <p:spPr>
              <a:xfrm>
                <a:off x="427145" y="932116"/>
                <a:ext cx="8382002" cy="4782884"/>
              </a:xfrm>
              <a:prstGeom prst="rect">
                <a:avLst/>
              </a:prstGeom>
              <a:solidFill>
                <a:srgbClr val="6633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72717" y="648150"/>
              <a:ext cx="7942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57200" algn="l"/>
                </a:tabLst>
              </a:pPr>
              <a:r>
                <a:rPr lang="en-US" sz="1400" dirty="0"/>
                <a:t>File	About	</a:t>
              </a: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430565" y="965491"/>
            <a:ext cx="8382001" cy="4673309"/>
            <a:chOff x="430565" y="965491"/>
            <a:chExt cx="8382001" cy="4673309"/>
          </a:xfrm>
        </p:grpSpPr>
        <p:grpSp>
          <p:nvGrpSpPr>
            <p:cNvPr id="294" name="Group 293"/>
            <p:cNvGrpSpPr/>
            <p:nvPr/>
          </p:nvGrpSpPr>
          <p:grpSpPr>
            <a:xfrm>
              <a:off x="430565" y="965491"/>
              <a:ext cx="8382001" cy="4673309"/>
              <a:chOff x="408125" y="965491"/>
              <a:chExt cx="8382001" cy="4673309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42714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Main</a:t>
                </a: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40812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5" name="Rectangle 294"/>
            <p:cNvSpPr/>
            <p:nvPr/>
          </p:nvSpPr>
          <p:spPr>
            <a:xfrm>
              <a:off x="5737440" y="1570094"/>
              <a:ext cx="2937486" cy="14232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813640" y="1425352"/>
              <a:ext cx="96051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Connections</a:t>
              </a:r>
            </a:p>
          </p:txBody>
        </p:sp>
        <p:grpSp>
          <p:nvGrpSpPr>
            <p:cNvPr id="297" name="Group 296"/>
            <p:cNvGrpSpPr/>
            <p:nvPr/>
          </p:nvGrpSpPr>
          <p:grpSpPr>
            <a:xfrm>
              <a:off x="5837511" y="1683539"/>
              <a:ext cx="2746454" cy="276999"/>
              <a:chOff x="5750793" y="1567974"/>
              <a:chExt cx="2746454" cy="276999"/>
            </a:xfrm>
          </p:grpSpPr>
          <p:sp>
            <p:nvSpPr>
              <p:cNvPr id="325" name="TextBox 324"/>
              <p:cNvSpPr txBox="1"/>
              <p:nvPr/>
            </p:nvSpPr>
            <p:spPr>
              <a:xfrm>
                <a:off x="5750793" y="1567974"/>
                <a:ext cx="90614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Sensor Port</a:t>
                </a: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6616511" y="1588747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COM1</a:t>
                </a: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544680" y="1588746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5837511" y="1980072"/>
              <a:ext cx="2746454" cy="276999"/>
              <a:chOff x="5747261" y="1864507"/>
              <a:chExt cx="2746454" cy="276999"/>
            </a:xfrm>
          </p:grpSpPr>
          <p:sp>
            <p:nvSpPr>
              <p:cNvPr id="322" name="TextBox 321"/>
              <p:cNvSpPr txBox="1"/>
              <p:nvPr/>
            </p:nvSpPr>
            <p:spPr>
              <a:xfrm>
                <a:off x="5747261" y="1864507"/>
                <a:ext cx="94391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Control Port</a:t>
                </a: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6612979" y="188528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COM2</a:t>
                </a: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541148" y="1885279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5837511" y="2278249"/>
              <a:ext cx="2746454" cy="285689"/>
              <a:chOff x="5750793" y="1567974"/>
              <a:chExt cx="2746454" cy="285689"/>
            </a:xfrm>
          </p:grpSpPr>
          <p:sp>
            <p:nvSpPr>
              <p:cNvPr id="320" name="TextBox 319"/>
              <p:cNvSpPr txBox="1"/>
              <p:nvPr/>
            </p:nvSpPr>
            <p:spPr>
              <a:xfrm>
                <a:off x="5750793" y="1567974"/>
                <a:ext cx="55444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Board</a:t>
                </a: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6616511" y="1605006"/>
                <a:ext cx="1880736" cy="248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FRDM-K66F</a:t>
                </a: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837511" y="2563939"/>
              <a:ext cx="2746454" cy="276999"/>
              <a:chOff x="5750793" y="1567974"/>
              <a:chExt cx="2746454" cy="276999"/>
            </a:xfrm>
          </p:grpSpPr>
          <p:sp>
            <p:nvSpPr>
              <p:cNvPr id="318" name="TextBox 317"/>
              <p:cNvSpPr txBox="1"/>
              <p:nvPr/>
            </p:nvSpPr>
            <p:spPr>
              <a:xfrm>
                <a:off x="5750793" y="1567974"/>
                <a:ext cx="77617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Firmware</a:t>
                </a:r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6616511" y="1619842"/>
                <a:ext cx="1880736" cy="2192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406990" y="3365094"/>
              <a:ext cx="6948374" cy="276999"/>
              <a:chOff x="4909897" y="1567974"/>
              <a:chExt cx="6948374" cy="276999"/>
            </a:xfrm>
          </p:grpSpPr>
          <p:sp>
            <p:nvSpPr>
              <p:cNvPr id="316" name="TextBox 315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App Description</a:t>
                </a: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6616510" y="1604605"/>
                <a:ext cx="5241761" cy="2071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my application here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403681" y="3634234"/>
              <a:ext cx="6951682" cy="276999"/>
              <a:chOff x="4909897" y="1567974"/>
              <a:chExt cx="6951682" cy="276999"/>
            </a:xfrm>
            <a:solidFill>
              <a:schemeClr val="bg1">
                <a:lumMod val="85000"/>
              </a:schemeClr>
            </a:solidFill>
          </p:grpSpPr>
          <p:sp>
            <p:nvSpPr>
              <p:cNvPr id="314" name="TextBox 313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Note1</a:t>
                </a: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6616510" y="1612003"/>
                <a:ext cx="5245069" cy="19971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any note you like</a:t>
                </a: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404741" y="3903116"/>
              <a:ext cx="6950622" cy="276999"/>
              <a:chOff x="4909897" y="1567974"/>
              <a:chExt cx="6950622" cy="276999"/>
            </a:xfrm>
          </p:grpSpPr>
          <p:sp>
            <p:nvSpPr>
              <p:cNvPr id="312" name="TextBox 311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Note2</a:t>
                </a: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6616511" y="1596488"/>
                <a:ext cx="5244008" cy="2152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another</a:t>
                </a: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401462" y="4164139"/>
              <a:ext cx="6953900" cy="276999"/>
              <a:chOff x="4909897" y="1567974"/>
              <a:chExt cx="6953900" cy="276999"/>
            </a:xfrm>
          </p:grpSpPr>
          <p:sp>
            <p:nvSpPr>
              <p:cNvPr id="310" name="TextBox 309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Note3</a:t>
                </a: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616510" y="1604347"/>
                <a:ext cx="5247287" cy="2073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and another</a:t>
                </a:r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1377976" y="3117328"/>
              <a:ext cx="7296949" cy="185721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486645" y="3008205"/>
              <a:ext cx="93012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Data Logger</a:t>
              </a: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403413" y="4433427"/>
              <a:ext cx="6951949" cy="276999"/>
              <a:chOff x="4909897" y="1567974"/>
              <a:chExt cx="6951949" cy="276999"/>
            </a:xfrm>
          </p:grpSpPr>
          <p:sp>
            <p:nvSpPr>
              <p:cNvPr id="308" name="TextBox 307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Output Folder</a:t>
                </a: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616510" y="1596082"/>
                <a:ext cx="5245336" cy="2156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&lt;output folder here&gt;</a:t>
                </a:r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>
            <a:off x="412841" y="965491"/>
            <a:ext cx="8382001" cy="4673309"/>
            <a:chOff x="412841" y="965491"/>
            <a:chExt cx="8382001" cy="4673309"/>
          </a:xfrm>
        </p:grpSpPr>
        <p:grpSp>
          <p:nvGrpSpPr>
            <p:cNvPr id="340" name="Group 339"/>
            <p:cNvGrpSpPr/>
            <p:nvPr/>
          </p:nvGrpSpPr>
          <p:grpSpPr>
            <a:xfrm>
              <a:off x="412841" y="965491"/>
              <a:ext cx="8382001" cy="4673309"/>
              <a:chOff x="427145" y="965491"/>
              <a:chExt cx="8382001" cy="4673309"/>
            </a:xfrm>
          </p:grpSpPr>
          <p:sp>
            <p:nvSpPr>
              <p:cNvPr id="559" name="Rectangle 558"/>
              <p:cNvSpPr/>
              <p:nvPr/>
            </p:nvSpPr>
            <p:spPr>
              <a:xfrm>
                <a:off x="1081104" y="965491"/>
                <a:ext cx="6858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Features</a:t>
                </a:r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42714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6190916" y="1316675"/>
              <a:ext cx="2191083" cy="2034651"/>
              <a:chOff x="6190916" y="1925070"/>
              <a:chExt cx="2191083" cy="2034651"/>
            </a:xfrm>
          </p:grpSpPr>
          <p:sp>
            <p:nvSpPr>
              <p:cNvPr id="545" name="Rectangle 544"/>
              <p:cNvSpPr/>
              <p:nvPr/>
            </p:nvSpPr>
            <p:spPr>
              <a:xfrm rot="16200000">
                <a:off x="6339655" y="1917376"/>
                <a:ext cx="1893606" cy="2191083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546" name="TextBox 545"/>
              <p:cNvSpPr txBox="1"/>
              <p:nvPr/>
            </p:nvSpPr>
            <p:spPr>
              <a:xfrm>
                <a:off x="6260324" y="2237601"/>
                <a:ext cx="1106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Accelerometer</a:t>
                </a: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7369832" y="2265252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48" name="TextBox 547"/>
              <p:cNvSpPr txBox="1"/>
              <p:nvPr/>
            </p:nvSpPr>
            <p:spPr>
              <a:xfrm>
                <a:off x="6247905" y="2506969"/>
                <a:ext cx="112883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Magnetometer</a:t>
                </a: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7380048" y="253462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0" name="TextBox 549"/>
              <p:cNvSpPr txBox="1"/>
              <p:nvPr/>
            </p:nvSpPr>
            <p:spPr>
              <a:xfrm>
                <a:off x="6531252" y="2787060"/>
                <a:ext cx="845488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Gyroscope</a:t>
                </a: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7380048" y="2814711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2" name="TextBox 551"/>
              <p:cNvSpPr txBox="1"/>
              <p:nvPr/>
            </p:nvSpPr>
            <p:spPr>
              <a:xfrm>
                <a:off x="6654363" y="3077999"/>
                <a:ext cx="72237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Pressure</a:t>
                </a: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7380048" y="310565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54" name="TextBox 553"/>
              <p:cNvSpPr txBox="1"/>
              <p:nvPr/>
            </p:nvSpPr>
            <p:spPr>
              <a:xfrm>
                <a:off x="6391599" y="3360388"/>
                <a:ext cx="98514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Temperature</a:t>
                </a: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380048" y="3388039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128</a:t>
                </a:r>
              </a:p>
            </p:txBody>
          </p:sp>
          <p:sp>
            <p:nvSpPr>
              <p:cNvPr id="556" name="TextBox 555"/>
              <p:cNvSpPr txBox="1"/>
              <p:nvPr/>
            </p:nvSpPr>
            <p:spPr>
              <a:xfrm>
                <a:off x="6428339" y="3635044"/>
                <a:ext cx="94840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Microphone</a:t>
                </a: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7380048" y="3662695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1024</a:t>
                </a:r>
              </a:p>
            </p:txBody>
          </p:sp>
          <p:sp>
            <p:nvSpPr>
              <p:cNvPr id="558" name="TextBox 557"/>
              <p:cNvSpPr txBox="1"/>
              <p:nvPr/>
            </p:nvSpPr>
            <p:spPr>
              <a:xfrm>
                <a:off x="6453538" y="1925070"/>
                <a:ext cx="98373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Window Size</a:t>
                </a: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457200" y="1316675"/>
              <a:ext cx="5320877" cy="4093525"/>
              <a:chOff x="457200" y="1316675"/>
              <a:chExt cx="5320877" cy="4093525"/>
            </a:xfrm>
          </p:grpSpPr>
          <p:sp>
            <p:nvSpPr>
              <p:cNvPr id="343" name="TextBox 342"/>
              <p:cNvSpPr txBox="1"/>
              <p:nvPr/>
            </p:nvSpPr>
            <p:spPr>
              <a:xfrm rot="16200000">
                <a:off x="2171511" y="1957267"/>
                <a:ext cx="1216808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Y</a:t>
                </a: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 rot="16200000">
                <a:off x="1960524" y="1954863"/>
                <a:ext cx="1221616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X</a:t>
                </a: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 rot="16200000">
                <a:off x="2387996" y="1958870"/>
                <a:ext cx="1213602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Accelerometer Z</a:t>
                </a: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 rot="16200000">
                <a:off x="2592744" y="1942039"/>
                <a:ext cx="124726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Accerometer</a:t>
                </a:r>
                <a:r>
                  <a:rPr lang="en-US" sz="1200" dirty="0"/>
                  <a:t> VM</a:t>
                </a: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 rot="16200000">
                <a:off x="2879540" y="2006416"/>
                <a:ext cx="111851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X</a:t>
                </a:r>
              </a:p>
            </p:txBody>
          </p:sp>
          <p:sp>
            <p:nvSpPr>
              <p:cNvPr id="348" name="Rectangle 347"/>
              <p:cNvSpPr/>
              <p:nvPr/>
            </p:nvSpPr>
            <p:spPr>
              <a:xfrm rot="16200000">
                <a:off x="2733370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>
              <a:xfrm rot="16200000">
                <a:off x="2524787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 rot="16200000">
                <a:off x="2948251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 rot="16200000">
                <a:off x="3169828" y="44241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 rot="16200000">
                <a:off x="3392250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TextBox 352"/>
              <p:cNvSpPr txBox="1"/>
              <p:nvPr/>
            </p:nvSpPr>
            <p:spPr>
              <a:xfrm>
                <a:off x="971441" y="43712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</a:t>
                </a:r>
              </a:p>
            </p:txBody>
          </p:sp>
          <p:sp>
            <p:nvSpPr>
              <p:cNvPr id="354" name="Rectangle 353"/>
              <p:cNvSpPr/>
              <p:nvPr/>
            </p:nvSpPr>
            <p:spPr>
              <a:xfrm rot="16200000">
                <a:off x="2733370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 rot="16200000">
                <a:off x="2524787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 rot="16200000">
                <a:off x="2948251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 rot="16200000">
                <a:off x="316982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 rot="16200000">
                <a:off x="3392250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60029" y="32282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Variance</a:t>
                </a:r>
              </a:p>
            </p:txBody>
          </p:sp>
          <p:sp>
            <p:nvSpPr>
              <p:cNvPr id="360" name="Rectangle 359"/>
              <p:cNvSpPr/>
              <p:nvPr/>
            </p:nvSpPr>
            <p:spPr>
              <a:xfrm rot="16200000">
                <a:off x="2733370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 rot="16200000">
                <a:off x="2524787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16200000">
                <a:off x="2948251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 rot="16200000">
                <a:off x="3169828" y="35097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 rot="16200000">
                <a:off x="3392250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960029" y="34568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Skew Factor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16200000">
                <a:off x="2733370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 rot="16200000">
                <a:off x="2524787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 rot="16200000">
                <a:off x="2948251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 rot="16200000">
                <a:off x="3169828" y="37383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 rot="16200000">
                <a:off x="3392250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960029" y="36854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Kurtosis</a:t>
                </a:r>
              </a:p>
            </p:txBody>
          </p:sp>
          <p:sp>
            <p:nvSpPr>
              <p:cNvPr id="372" name="Rectangle 371"/>
              <p:cNvSpPr/>
              <p:nvPr/>
            </p:nvSpPr>
            <p:spPr>
              <a:xfrm rot="16200000">
                <a:off x="2733370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 rot="16200000">
                <a:off x="2524787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 rot="16200000">
                <a:off x="2948251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 rot="16200000">
                <a:off x="316982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 rot="16200000">
                <a:off x="3392250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960029" y="39140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FFT</a:t>
                </a:r>
              </a:p>
            </p:txBody>
          </p:sp>
          <p:sp>
            <p:nvSpPr>
              <p:cNvPr id="378" name="Rectangle 377"/>
              <p:cNvSpPr/>
              <p:nvPr/>
            </p:nvSpPr>
            <p:spPr>
              <a:xfrm rot="16200000">
                <a:off x="2733370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>
              <a:xfrm rot="16200000">
                <a:off x="2524787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>
              <a:xfrm rot="16200000">
                <a:off x="2948251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 rot="16200000">
                <a:off x="3169828" y="41955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 rot="16200000">
                <a:off x="3392250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609600" y="4142601"/>
                <a:ext cx="15696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Mean Crossing Rate</a:t>
                </a:r>
              </a:p>
            </p:txBody>
          </p:sp>
          <p:sp>
            <p:nvSpPr>
              <p:cNvPr id="384" name="Rectangle 383"/>
              <p:cNvSpPr/>
              <p:nvPr/>
            </p:nvSpPr>
            <p:spPr>
              <a:xfrm rot="16200000">
                <a:off x="2733370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 rot="16200000">
                <a:off x="2524787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 rot="16200000">
                <a:off x="2948251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 rot="16200000">
                <a:off x="316982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 rot="16200000">
                <a:off x="3392250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457200" y="4599801"/>
                <a:ext cx="17220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STD(X) / Total STD</a:t>
                </a:r>
              </a:p>
            </p:txBody>
          </p:sp>
          <p:sp>
            <p:nvSpPr>
              <p:cNvPr id="390" name="Rectangle 389"/>
              <p:cNvSpPr/>
              <p:nvPr/>
            </p:nvSpPr>
            <p:spPr>
              <a:xfrm rot="16200000">
                <a:off x="2733370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 rot="16200000">
                <a:off x="2524787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>
              <a:xfrm rot="16200000">
                <a:off x="2948251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 rot="16200000">
                <a:off x="316982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 rot="16200000">
                <a:off x="3392250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609600" y="4828401"/>
                <a:ext cx="1569629" cy="27492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STD(Y) / Total STD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 rot="16200000">
                <a:off x="2733370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>
              <a:xfrm rot="16200000">
                <a:off x="2524787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 rot="16200000">
                <a:off x="2948251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 rot="16200000">
                <a:off x="316982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 rot="16200000">
                <a:off x="3392250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609600" y="5057001"/>
                <a:ext cx="1569629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STD(Z) / Total STD</a:t>
                </a:r>
              </a:p>
            </p:txBody>
          </p:sp>
          <p:sp>
            <p:nvSpPr>
              <p:cNvPr id="402" name="Rectangle 401"/>
              <p:cNvSpPr/>
              <p:nvPr/>
            </p:nvSpPr>
            <p:spPr>
              <a:xfrm rot="16200000">
                <a:off x="2733370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 rot="16200000">
                <a:off x="2524787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 rot="16200000">
                <a:off x="2948251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 rot="16200000">
                <a:off x="316982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 rot="16200000">
                <a:off x="3392250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71441" y="2999601"/>
                <a:ext cx="121920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200" dirty="0"/>
                  <a:t>Mean</a:t>
                </a: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 rot="16200000">
                <a:off x="3297036" y="2010423"/>
                <a:ext cx="111049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Z</a:t>
                </a: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 rot="16200000">
                <a:off x="3086850" y="2008820"/>
                <a:ext cx="111370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Y</a:t>
                </a: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 rot="16200000">
                <a:off x="3438981" y="1937486"/>
                <a:ext cx="125637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 err="1"/>
                  <a:t>Magnetomer</a:t>
                </a:r>
                <a:r>
                  <a:rPr lang="en-US" sz="1200" dirty="0"/>
                  <a:t> VM</a:t>
                </a: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 rot="16200000">
                <a:off x="3990390" y="2267320"/>
                <a:ext cx="596702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X</a:t>
                </a: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 rot="16200000">
                <a:off x="4215216" y="2269725"/>
                <a:ext cx="59189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Y</a:t>
                </a:r>
              </a:p>
            </p:txBody>
          </p:sp>
          <p:sp>
            <p:nvSpPr>
              <p:cNvPr id="413" name="Rectangle 412"/>
              <p:cNvSpPr/>
              <p:nvPr/>
            </p:nvSpPr>
            <p:spPr>
              <a:xfrm rot="16200000">
                <a:off x="380573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 rot="16200000">
                <a:off x="3597155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 rot="16200000">
                <a:off x="4020619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 rot="16200000">
                <a:off x="4242196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 rot="16200000">
                <a:off x="446461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 rot="16200000">
                <a:off x="380573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 rot="16200000">
                <a:off x="3597155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 rot="16200000">
                <a:off x="4020619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420"/>
              <p:cNvSpPr/>
              <p:nvPr/>
            </p:nvSpPr>
            <p:spPr>
              <a:xfrm rot="16200000">
                <a:off x="4242196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>
              <a:xfrm rot="16200000">
                <a:off x="446461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>
              <a:xfrm rot="16200000">
                <a:off x="380573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>
              <a:xfrm rot="16200000">
                <a:off x="3597155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 rot="16200000">
                <a:off x="4020619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>
              <a:xfrm rot="16200000">
                <a:off x="4242196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 rot="16200000">
                <a:off x="446461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>
              <a:xfrm rot="16200000">
                <a:off x="380573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>
              <a:xfrm rot="16200000">
                <a:off x="3597155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>
              <a:xfrm rot="16200000">
                <a:off x="4020619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>
              <a:xfrm rot="16200000">
                <a:off x="4242196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 rot="16200000">
                <a:off x="446461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>
              <a:xfrm rot="16200000">
                <a:off x="380573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 rot="16200000">
                <a:off x="3597155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Rectangle 434"/>
              <p:cNvSpPr/>
              <p:nvPr/>
            </p:nvSpPr>
            <p:spPr>
              <a:xfrm rot="16200000">
                <a:off x="4020619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 rot="16200000">
                <a:off x="4242196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Rectangle 436"/>
              <p:cNvSpPr/>
              <p:nvPr/>
            </p:nvSpPr>
            <p:spPr>
              <a:xfrm rot="16200000">
                <a:off x="446461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 rot="16200000">
                <a:off x="380573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Rectangle 438"/>
              <p:cNvSpPr/>
              <p:nvPr/>
            </p:nvSpPr>
            <p:spPr>
              <a:xfrm rot="16200000">
                <a:off x="3597155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Rectangle 439"/>
              <p:cNvSpPr/>
              <p:nvPr/>
            </p:nvSpPr>
            <p:spPr>
              <a:xfrm rot="16200000">
                <a:off x="4020619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1" name="Rectangle 440"/>
              <p:cNvSpPr/>
              <p:nvPr/>
            </p:nvSpPr>
            <p:spPr>
              <a:xfrm rot="16200000">
                <a:off x="4242196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 rot="16200000">
                <a:off x="446461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 rot="16200000">
                <a:off x="380573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4" name="Rectangle 443"/>
              <p:cNvSpPr/>
              <p:nvPr/>
            </p:nvSpPr>
            <p:spPr>
              <a:xfrm rot="16200000">
                <a:off x="3597155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 rot="16200000">
                <a:off x="4020619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Rectangle 445"/>
              <p:cNvSpPr/>
              <p:nvPr/>
            </p:nvSpPr>
            <p:spPr>
              <a:xfrm rot="16200000">
                <a:off x="4242196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Rectangle 446"/>
              <p:cNvSpPr/>
              <p:nvPr/>
            </p:nvSpPr>
            <p:spPr>
              <a:xfrm rot="16200000">
                <a:off x="446461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Rectangle 447"/>
              <p:cNvSpPr/>
              <p:nvPr/>
            </p:nvSpPr>
            <p:spPr>
              <a:xfrm rot="16200000">
                <a:off x="380573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Rectangle 448"/>
              <p:cNvSpPr/>
              <p:nvPr/>
            </p:nvSpPr>
            <p:spPr>
              <a:xfrm rot="16200000">
                <a:off x="3597155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 rot="16200000">
                <a:off x="4020619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Rectangle 450"/>
              <p:cNvSpPr/>
              <p:nvPr/>
            </p:nvSpPr>
            <p:spPr>
              <a:xfrm rot="16200000">
                <a:off x="4242196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 rot="16200000">
                <a:off x="446461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Rectangle 452"/>
              <p:cNvSpPr/>
              <p:nvPr/>
            </p:nvSpPr>
            <p:spPr>
              <a:xfrm rot="16200000">
                <a:off x="380573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 rot="16200000">
                <a:off x="3597155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Rectangle 454"/>
              <p:cNvSpPr/>
              <p:nvPr/>
            </p:nvSpPr>
            <p:spPr>
              <a:xfrm rot="16200000">
                <a:off x="4020619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 rot="16200000">
                <a:off x="4242196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Rectangle 456"/>
              <p:cNvSpPr/>
              <p:nvPr/>
            </p:nvSpPr>
            <p:spPr>
              <a:xfrm rot="16200000">
                <a:off x="446461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 rot="16200000">
                <a:off x="380573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 rot="16200000">
                <a:off x="3597155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 rot="16200000">
                <a:off x="4020619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4242196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 rot="16200000">
                <a:off x="446461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TextBox 462"/>
              <p:cNvSpPr txBox="1"/>
              <p:nvPr/>
            </p:nvSpPr>
            <p:spPr>
              <a:xfrm rot="16200000">
                <a:off x="4551805" y="2198391"/>
                <a:ext cx="734560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VM</a:t>
                </a:r>
              </a:p>
            </p:txBody>
          </p:sp>
          <p:sp>
            <p:nvSpPr>
              <p:cNvPr id="464" name="TextBox 463"/>
              <p:cNvSpPr txBox="1"/>
              <p:nvPr/>
            </p:nvSpPr>
            <p:spPr>
              <a:xfrm rot="16200000">
                <a:off x="4416157" y="2271328"/>
                <a:ext cx="58868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Gyro Z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 rot="16200000">
                <a:off x="4641396" y="2073101"/>
                <a:ext cx="98514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Temperature</a:t>
                </a:r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 rot="16200000">
                <a:off x="4994353" y="2204482"/>
                <a:ext cx="72237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Pressure</a:t>
                </a:r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 rot="16200000">
                <a:off x="5103762" y="2091471"/>
                <a:ext cx="94840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Microphone</a:t>
                </a:r>
              </a:p>
            </p:txBody>
          </p:sp>
          <p:sp>
            <p:nvSpPr>
              <p:cNvPr id="468" name="Rectangle 467"/>
              <p:cNvSpPr/>
              <p:nvPr/>
            </p:nvSpPr>
            <p:spPr>
              <a:xfrm rot="16200000">
                <a:off x="487253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4663955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 rot="16200000">
                <a:off x="5087419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5308996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 rot="16200000">
                <a:off x="5531418" y="4424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487253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 rot="16200000">
                <a:off x="4663955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5087419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 rot="16200000">
                <a:off x="5308996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5531418" y="32811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 rot="16200000">
                <a:off x="487253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4663955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 rot="16200000">
                <a:off x="5087419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5308996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 rot="16200000">
                <a:off x="5531418" y="3509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487253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 rot="16200000">
                <a:off x="4663955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5087419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 rot="16200000">
                <a:off x="5308996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5531418" y="3738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 rot="16200000">
                <a:off x="4872538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4663955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 rot="16200000">
                <a:off x="5087419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5308996" y="3966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 rot="16200000">
                <a:off x="5531418" y="3966936"/>
                <a:ext cx="184350" cy="17112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487253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Rectangle 493"/>
              <p:cNvSpPr/>
              <p:nvPr/>
            </p:nvSpPr>
            <p:spPr>
              <a:xfrm rot="16200000">
                <a:off x="4663955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Rectangle 494"/>
              <p:cNvSpPr/>
              <p:nvPr/>
            </p:nvSpPr>
            <p:spPr>
              <a:xfrm rot="16200000">
                <a:off x="5087419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 rot="16200000">
                <a:off x="5308996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 rot="16200000">
                <a:off x="5531418" y="4195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 rot="16200000">
                <a:off x="487253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 rot="16200000">
                <a:off x="4663955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Rectangle 499"/>
              <p:cNvSpPr/>
              <p:nvPr/>
            </p:nvSpPr>
            <p:spPr>
              <a:xfrm rot="16200000">
                <a:off x="5087419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Rectangle 500"/>
              <p:cNvSpPr/>
              <p:nvPr/>
            </p:nvSpPr>
            <p:spPr>
              <a:xfrm rot="16200000">
                <a:off x="5308996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Rectangle 501"/>
              <p:cNvSpPr/>
              <p:nvPr/>
            </p:nvSpPr>
            <p:spPr>
              <a:xfrm rot="16200000">
                <a:off x="5531418" y="46527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 rot="16200000">
                <a:off x="487253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 rot="16200000">
                <a:off x="4663955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 rot="16200000">
                <a:off x="5087419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 rot="16200000">
                <a:off x="5308996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 rot="16200000">
                <a:off x="5531418" y="48813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 rot="16200000">
                <a:off x="487253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 rot="16200000">
                <a:off x="4663955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 rot="16200000">
                <a:off x="5087419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 rot="16200000">
                <a:off x="5308996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 rot="16200000">
                <a:off x="5531418" y="51099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 rot="16200000">
                <a:off x="487253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 rot="16200000">
                <a:off x="4663955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 rot="16200000">
                <a:off x="5087419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 rot="16200000">
                <a:off x="5308996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 rot="16200000">
                <a:off x="5531418" y="3052536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b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 rot="16200000">
                <a:off x="2739214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19" name="Rectangle 518"/>
              <p:cNvSpPr/>
              <p:nvPr/>
            </p:nvSpPr>
            <p:spPr>
              <a:xfrm rot="16200000">
                <a:off x="2530631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20" name="Rectangle 519"/>
              <p:cNvSpPr/>
              <p:nvPr/>
            </p:nvSpPr>
            <p:spPr>
              <a:xfrm rot="16200000">
                <a:off x="2954095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21" name="Rectangle 520"/>
              <p:cNvSpPr/>
              <p:nvPr/>
            </p:nvSpPr>
            <p:spPr>
              <a:xfrm rot="16200000">
                <a:off x="317567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22" name="Rectangle 521"/>
              <p:cNvSpPr/>
              <p:nvPr/>
            </p:nvSpPr>
            <p:spPr>
              <a:xfrm rot="16200000">
                <a:off x="3398094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523" name="Rectangle 522"/>
              <p:cNvSpPr/>
              <p:nvPr/>
            </p:nvSpPr>
            <p:spPr>
              <a:xfrm rot="16200000">
                <a:off x="381158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24" name="Rectangle 523"/>
              <p:cNvSpPr/>
              <p:nvPr/>
            </p:nvSpPr>
            <p:spPr>
              <a:xfrm rot="16200000">
                <a:off x="3602999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25" name="Rectangle 524"/>
              <p:cNvSpPr/>
              <p:nvPr/>
            </p:nvSpPr>
            <p:spPr>
              <a:xfrm rot="16200000">
                <a:off x="40264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526" name="Rectangle 525"/>
              <p:cNvSpPr/>
              <p:nvPr/>
            </p:nvSpPr>
            <p:spPr>
              <a:xfrm rot="16200000">
                <a:off x="4248041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527" name="Rectangle 526"/>
              <p:cNvSpPr/>
              <p:nvPr/>
            </p:nvSpPr>
            <p:spPr>
              <a:xfrm rot="16200000">
                <a:off x="44704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528" name="Rectangle 527"/>
              <p:cNvSpPr/>
              <p:nvPr/>
            </p:nvSpPr>
            <p:spPr>
              <a:xfrm rot="16200000">
                <a:off x="487838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529" name="Rectangle 528"/>
              <p:cNvSpPr/>
              <p:nvPr/>
            </p:nvSpPr>
            <p:spPr>
              <a:xfrm rot="16200000">
                <a:off x="4669800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K</a:t>
                </a:r>
              </a:p>
            </p:txBody>
          </p:sp>
          <p:sp>
            <p:nvSpPr>
              <p:cNvPr id="530" name="Rectangle 529"/>
              <p:cNvSpPr/>
              <p:nvPr/>
            </p:nvSpPr>
            <p:spPr>
              <a:xfrm rot="16200000">
                <a:off x="5093263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531" name="Rectangle 530"/>
              <p:cNvSpPr/>
              <p:nvPr/>
            </p:nvSpPr>
            <p:spPr>
              <a:xfrm rot="16200000">
                <a:off x="5314840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532" name="Rectangle 531"/>
              <p:cNvSpPr/>
              <p:nvPr/>
            </p:nvSpPr>
            <p:spPr>
              <a:xfrm rot="16200000">
                <a:off x="5537262" y="2796135"/>
                <a:ext cx="184350" cy="17112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533" name="Rectangle 532"/>
              <p:cNvSpPr/>
              <p:nvPr/>
            </p:nvSpPr>
            <p:spPr>
              <a:xfrm rot="16200000">
                <a:off x="2271899" y="43807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34" name="Rectangle 533"/>
              <p:cNvSpPr/>
              <p:nvPr/>
            </p:nvSpPr>
            <p:spPr>
              <a:xfrm rot="16200000">
                <a:off x="2271899" y="32377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5" name="Rectangle 534"/>
              <p:cNvSpPr/>
              <p:nvPr/>
            </p:nvSpPr>
            <p:spPr>
              <a:xfrm rot="16200000">
                <a:off x="2271899" y="34663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6" name="Rectangle 535"/>
              <p:cNvSpPr/>
              <p:nvPr/>
            </p:nvSpPr>
            <p:spPr>
              <a:xfrm rot="16200000">
                <a:off x="2271899" y="36949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7" name="Rectangle 536"/>
              <p:cNvSpPr/>
              <p:nvPr/>
            </p:nvSpPr>
            <p:spPr>
              <a:xfrm rot="16200000">
                <a:off x="2271899" y="39235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38" name="Rectangle 537"/>
              <p:cNvSpPr/>
              <p:nvPr/>
            </p:nvSpPr>
            <p:spPr>
              <a:xfrm rot="16200000">
                <a:off x="2271899" y="41521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39" name="Rectangle 538"/>
              <p:cNvSpPr/>
              <p:nvPr/>
            </p:nvSpPr>
            <p:spPr>
              <a:xfrm rot="16200000">
                <a:off x="2271899" y="46093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40" name="Rectangle 539"/>
              <p:cNvSpPr/>
              <p:nvPr/>
            </p:nvSpPr>
            <p:spPr>
              <a:xfrm rot="16200000">
                <a:off x="2271899" y="48379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41" name="Rectangle 540"/>
              <p:cNvSpPr/>
              <p:nvPr/>
            </p:nvSpPr>
            <p:spPr>
              <a:xfrm rot="16200000">
                <a:off x="2271899" y="50665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42" name="Rectangle 541"/>
              <p:cNvSpPr/>
              <p:nvPr/>
            </p:nvSpPr>
            <p:spPr>
              <a:xfrm rot="16200000">
                <a:off x="2271899" y="3009185"/>
                <a:ext cx="184350" cy="25662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3" name="Rectangle 542"/>
              <p:cNvSpPr/>
              <p:nvPr/>
            </p:nvSpPr>
            <p:spPr>
              <a:xfrm rot="16200000">
                <a:off x="1217192" y="849315"/>
                <a:ext cx="3953296" cy="516847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/>
              </a:p>
            </p:txBody>
          </p:sp>
          <p:sp>
            <p:nvSpPr>
              <p:cNvPr id="544" name="TextBox 543"/>
              <p:cNvSpPr txBox="1"/>
              <p:nvPr/>
            </p:nvSpPr>
            <p:spPr>
              <a:xfrm>
                <a:off x="667265" y="1316675"/>
                <a:ext cx="1270604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pPr algn="r"/>
                <a:r>
                  <a:rPr lang="en-US" sz="1200" dirty="0"/>
                  <a:t>Feature Selection</a:t>
                </a:r>
              </a:p>
            </p:txBody>
          </p:sp>
        </p:grpSp>
      </p:grpSp>
      <p:grpSp>
        <p:nvGrpSpPr>
          <p:cNvPr id="561" name="Group 560"/>
          <p:cNvGrpSpPr/>
          <p:nvPr/>
        </p:nvGrpSpPr>
        <p:grpSpPr>
          <a:xfrm>
            <a:off x="400545" y="943953"/>
            <a:ext cx="8391067" cy="4673308"/>
            <a:chOff x="400545" y="943953"/>
            <a:chExt cx="8391067" cy="4673308"/>
          </a:xfrm>
        </p:grpSpPr>
        <p:grpSp>
          <p:nvGrpSpPr>
            <p:cNvPr id="562" name="Group 561"/>
            <p:cNvGrpSpPr/>
            <p:nvPr/>
          </p:nvGrpSpPr>
          <p:grpSpPr>
            <a:xfrm>
              <a:off x="400545" y="943953"/>
              <a:ext cx="8391067" cy="4673308"/>
              <a:chOff x="418079" y="965491"/>
              <a:chExt cx="8391067" cy="4673308"/>
            </a:xfrm>
          </p:grpSpPr>
          <p:sp>
            <p:nvSpPr>
              <p:cNvPr id="581" name="Rectangle 580"/>
              <p:cNvSpPr/>
              <p:nvPr/>
            </p:nvSpPr>
            <p:spPr>
              <a:xfrm>
                <a:off x="184633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FFT</a:t>
                </a:r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63" name="Picture 56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3888" y="1456903"/>
              <a:ext cx="4661462" cy="3496097"/>
            </a:xfrm>
            <a:prstGeom prst="rect">
              <a:avLst/>
            </a:prstGeom>
          </p:spPr>
        </p:pic>
        <p:sp>
          <p:nvSpPr>
            <p:cNvPr id="564" name="Rounded Rectangle 563"/>
            <p:cNvSpPr/>
            <p:nvPr/>
          </p:nvSpPr>
          <p:spPr>
            <a:xfrm>
              <a:off x="2286000" y="2093188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Rectangular</a:t>
              </a:r>
            </a:p>
          </p:txBody>
        </p:sp>
        <p:sp>
          <p:nvSpPr>
            <p:cNvPr id="565" name="Rounded Rectangle 564"/>
            <p:cNvSpPr/>
            <p:nvPr/>
          </p:nvSpPr>
          <p:spPr>
            <a:xfrm>
              <a:off x="2286000" y="1715055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Microphone</a:t>
              </a:r>
            </a:p>
          </p:txBody>
        </p:sp>
        <p:sp>
          <p:nvSpPr>
            <p:cNvPr id="566" name="Rounded Rectangle 565"/>
            <p:cNvSpPr/>
            <p:nvPr/>
          </p:nvSpPr>
          <p:spPr>
            <a:xfrm>
              <a:off x="2286000" y="245980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64</a:t>
              </a:r>
            </a:p>
          </p:txBody>
        </p:sp>
        <p:sp>
          <p:nvSpPr>
            <p:cNvPr id="567" name="TextBox 566"/>
            <p:cNvSpPr txBox="1"/>
            <p:nvPr/>
          </p:nvSpPr>
          <p:spPr>
            <a:xfrm>
              <a:off x="942727" y="1715055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Source</a:t>
              </a:r>
            </a:p>
          </p:txBody>
        </p:sp>
        <p:sp>
          <p:nvSpPr>
            <p:cNvPr id="568" name="TextBox 567"/>
            <p:cNvSpPr txBox="1"/>
            <p:nvPr/>
          </p:nvSpPr>
          <p:spPr>
            <a:xfrm>
              <a:off x="942727" y="2065744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Window</a:t>
              </a:r>
            </a:p>
          </p:txBody>
        </p:sp>
        <p:sp>
          <p:nvSpPr>
            <p:cNvPr id="569" name="TextBox 568"/>
            <p:cNvSpPr txBox="1"/>
            <p:nvPr/>
          </p:nvSpPr>
          <p:spPr>
            <a:xfrm>
              <a:off x="904046" y="2474833"/>
              <a:ext cx="12192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570" name="Rounded Rectangle 569"/>
            <p:cNvSpPr/>
            <p:nvPr/>
          </p:nvSpPr>
          <p:spPr>
            <a:xfrm>
              <a:off x="2286000" y="2819400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71" name="TextBox 570"/>
            <p:cNvSpPr txBox="1"/>
            <p:nvPr/>
          </p:nvSpPr>
          <p:spPr>
            <a:xfrm>
              <a:off x="569347" y="2834432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Display Oversampling</a:t>
              </a:r>
            </a:p>
          </p:txBody>
        </p:sp>
        <p:grpSp>
          <p:nvGrpSpPr>
            <p:cNvPr id="572" name="Group 571"/>
            <p:cNvGrpSpPr/>
            <p:nvPr/>
          </p:nvGrpSpPr>
          <p:grpSpPr>
            <a:xfrm>
              <a:off x="762000" y="5133408"/>
              <a:ext cx="2895600" cy="276792"/>
              <a:chOff x="762000" y="5133408"/>
              <a:chExt cx="2895600" cy="276792"/>
            </a:xfrm>
          </p:grpSpPr>
          <p:sp>
            <p:nvSpPr>
              <p:cNvPr id="577" name="Rounded Rectangle 576"/>
              <p:cNvSpPr/>
              <p:nvPr/>
            </p:nvSpPr>
            <p:spPr>
              <a:xfrm>
                <a:off x="762000" y="5133409"/>
                <a:ext cx="10645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FFT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Config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Rounded Rectangle 577"/>
              <p:cNvSpPr/>
              <p:nvPr/>
            </p:nvSpPr>
            <p:spPr>
              <a:xfrm>
                <a:off x="190500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579" name="Rounded Rectangle 578"/>
              <p:cNvSpPr/>
              <p:nvPr/>
            </p:nvSpPr>
            <p:spPr>
              <a:xfrm>
                <a:off x="312420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580" name="Rounded Rectangle 579"/>
              <p:cNvSpPr/>
              <p:nvPr/>
            </p:nvSpPr>
            <p:spPr>
              <a:xfrm>
                <a:off x="251460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73" name="Rounded Rectangle 572"/>
            <p:cNvSpPr/>
            <p:nvPr/>
          </p:nvSpPr>
          <p:spPr>
            <a:xfrm>
              <a:off x="2286000" y="3172851"/>
              <a:ext cx="914400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569347" y="3187883"/>
              <a:ext cx="155389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Apply DC Notch Filter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 rot="16200000">
              <a:off x="896651" y="1169856"/>
              <a:ext cx="2158748" cy="27328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76" name="TextBox 575"/>
            <p:cNvSpPr txBox="1"/>
            <p:nvPr/>
          </p:nvSpPr>
          <p:spPr>
            <a:xfrm>
              <a:off x="654184" y="1316675"/>
              <a:ext cx="1283685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FFT Configuration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273" name="Group 272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25326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GMM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287" name="Rounded Rectangle 286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288" name="Rounded Rectangle 287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289" name="Rounded Rectangle 288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pic>
          <p:nvPicPr>
            <p:cNvPr id="275" name="Picture 274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8600" y="1312180"/>
              <a:ext cx="4523642" cy="4021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" name="Rounded Rectangle 275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440994" y="4490505"/>
              <a:ext cx="311606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609600" y="4507288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# of bins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8281" y="3796657"/>
              <a:ext cx="142795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GMM Configuration</a:t>
              </a: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7D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STD </a:t>
              </a:r>
            </a:p>
          </p:txBody>
        </p:sp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2514600" y="4487722"/>
              <a:ext cx="8632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Threshold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99%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1839311" y="4495566"/>
              <a:ext cx="7594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 Kernel</a:t>
              </a:r>
            </a:p>
          </p:txBody>
        </p:sp>
      </p:grpSp>
      <p:cxnSp>
        <p:nvCxnSpPr>
          <p:cNvPr id="213" name="Straight Connector 212"/>
          <p:cNvCxnSpPr/>
          <p:nvPr/>
        </p:nvCxnSpPr>
        <p:spPr>
          <a:xfrm>
            <a:off x="412841" y="1197662"/>
            <a:ext cx="8378245" cy="0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grpSp>
          <p:nvGrpSpPr>
            <p:cNvPr id="584" name="Group 583"/>
            <p:cNvGrpSpPr/>
            <p:nvPr/>
          </p:nvGrpSpPr>
          <p:grpSpPr>
            <a:xfrm>
              <a:off x="400019" y="943953"/>
              <a:ext cx="8391067" cy="4673308"/>
              <a:chOff x="418079" y="965491"/>
              <a:chExt cx="8391067" cy="4673308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3218460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SVM</a:t>
                </a: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418079" y="1226856"/>
                <a:ext cx="8391067" cy="441194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5" name="Rounded Rectangle 584"/>
            <p:cNvSpPr/>
            <p:nvPr/>
          </p:nvSpPr>
          <p:spPr>
            <a:xfrm>
              <a:off x="1440994" y="4125336"/>
              <a:ext cx="1153354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6D </a:t>
              </a:r>
              <a:r>
                <a:rPr lang="en-US" sz="1000" dirty="0" err="1">
                  <a:solidFill>
                    <a:schemeClr val="tx1"/>
                  </a:solidFill>
                </a:rPr>
                <a:t>Accel</a:t>
              </a:r>
              <a:r>
                <a:rPr lang="en-US" sz="1000" dirty="0">
                  <a:solidFill>
                    <a:schemeClr val="tx1"/>
                  </a:solidFill>
                </a:rPr>
                <a:t> VM MCR</a:t>
              </a:r>
            </a:p>
          </p:txBody>
        </p:sp>
        <p:sp>
          <p:nvSpPr>
            <p:cNvPr id="586" name="TextBox 585"/>
            <p:cNvSpPr txBox="1"/>
            <p:nvPr/>
          </p:nvSpPr>
          <p:spPr>
            <a:xfrm>
              <a:off x="648281" y="4127087"/>
              <a:ext cx="762000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Features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 rot="16200000">
              <a:off x="1755979" y="2746577"/>
              <a:ext cx="952028" cy="3308418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88" name="TextBox 587"/>
            <p:cNvSpPr txBox="1"/>
            <p:nvPr/>
          </p:nvSpPr>
          <p:spPr>
            <a:xfrm>
              <a:off x="721443" y="3796657"/>
              <a:ext cx="1354794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200" dirty="0"/>
                <a:t>SVM Configuration</a:t>
              </a:r>
            </a:p>
          </p:txBody>
        </p:sp>
        <p:sp>
          <p:nvSpPr>
            <p:cNvPr id="589" name="Rounded Rectangle 588"/>
            <p:cNvSpPr/>
            <p:nvPr/>
          </p:nvSpPr>
          <p:spPr>
            <a:xfrm>
              <a:off x="2674965" y="4125335"/>
              <a:ext cx="1126318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NONE</a:t>
              </a:r>
            </a:p>
          </p:txBody>
        </p:sp>
        <p:pic>
          <p:nvPicPr>
            <p:cNvPr id="590" name="Picture 58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187" y="1376868"/>
              <a:ext cx="3021610" cy="2266208"/>
            </a:xfrm>
            <a:prstGeom prst="rect">
              <a:avLst/>
            </a:prstGeom>
          </p:spPr>
        </p:pic>
        <p:sp>
          <p:nvSpPr>
            <p:cNvPr id="591" name="TextBox 590"/>
            <p:cNvSpPr txBox="1"/>
            <p:nvPr/>
          </p:nvSpPr>
          <p:spPr>
            <a:xfrm>
              <a:off x="3048000" y="4487722"/>
              <a:ext cx="329811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G</a:t>
              </a:r>
            </a:p>
          </p:txBody>
        </p:sp>
        <p:sp>
          <p:nvSpPr>
            <p:cNvPr id="592" name="TextBox 591"/>
            <p:cNvSpPr txBox="1"/>
            <p:nvPr/>
          </p:nvSpPr>
          <p:spPr>
            <a:xfrm>
              <a:off x="3360765" y="4504099"/>
              <a:ext cx="449235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200</a:t>
              </a:r>
            </a:p>
          </p:txBody>
        </p:sp>
        <p:sp>
          <p:nvSpPr>
            <p:cNvPr id="593" name="TextBox 592"/>
            <p:cNvSpPr txBox="1"/>
            <p:nvPr/>
          </p:nvSpPr>
          <p:spPr>
            <a:xfrm>
              <a:off x="2086012" y="4479534"/>
              <a:ext cx="352388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nu</a:t>
              </a:r>
            </a:p>
          </p:txBody>
        </p:sp>
        <p:sp>
          <p:nvSpPr>
            <p:cNvPr id="594" name="TextBox 593"/>
            <p:cNvSpPr txBox="1"/>
            <p:nvPr/>
          </p:nvSpPr>
          <p:spPr>
            <a:xfrm>
              <a:off x="2438400" y="4495911"/>
              <a:ext cx="58895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sz="1200" dirty="0"/>
                <a:t>0.05</a:t>
              </a:r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762000" y="5133408"/>
              <a:ext cx="2669210" cy="276792"/>
              <a:chOff x="762000" y="5133408"/>
              <a:chExt cx="2669210" cy="276792"/>
            </a:xfrm>
          </p:grpSpPr>
          <p:sp>
            <p:nvSpPr>
              <p:cNvPr id="598" name="Rounded Rectangle 597"/>
              <p:cNvSpPr/>
              <p:nvPr/>
            </p:nvSpPr>
            <p:spPr>
              <a:xfrm>
                <a:off x="762000" y="5133409"/>
                <a:ext cx="8382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Save Model</a:t>
                </a:r>
              </a:p>
            </p:txBody>
          </p:sp>
          <p:sp>
            <p:nvSpPr>
              <p:cNvPr id="599" name="Rounded Rectangle 598"/>
              <p:cNvSpPr/>
              <p:nvPr/>
            </p:nvSpPr>
            <p:spPr>
              <a:xfrm>
                <a:off x="1678610" y="5133409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600" name="Rounded Rectangle 599"/>
              <p:cNvSpPr/>
              <p:nvPr/>
            </p:nvSpPr>
            <p:spPr>
              <a:xfrm>
                <a:off x="2897810" y="5133408"/>
                <a:ext cx="53340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Clear</a:t>
                </a:r>
              </a:p>
            </p:txBody>
          </p:sp>
          <p:sp>
            <p:nvSpPr>
              <p:cNvPr id="601" name="Rounded Rectangle 600"/>
              <p:cNvSpPr/>
              <p:nvPr/>
            </p:nvSpPr>
            <p:spPr>
              <a:xfrm>
                <a:off x="2288210" y="5133408"/>
                <a:ext cx="531190" cy="27679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</p:grpSp>
        <p:sp>
          <p:nvSpPr>
            <p:cNvPr id="596" name="Rounded Rectangle 595"/>
            <p:cNvSpPr/>
            <p:nvPr/>
          </p:nvSpPr>
          <p:spPr>
            <a:xfrm>
              <a:off x="840746" y="4473259"/>
              <a:ext cx="1245265" cy="2767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Radial Basis Kernel</a:t>
              </a:r>
            </a:p>
          </p:txBody>
        </p:sp>
        <p:pic>
          <p:nvPicPr>
            <p:cNvPr id="597" name="Picture 596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73419" y="1376868"/>
              <a:ext cx="4382961" cy="3756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6" name="Group 335"/>
          <p:cNvGrpSpPr/>
          <p:nvPr/>
        </p:nvGrpSpPr>
        <p:grpSpPr>
          <a:xfrm>
            <a:off x="437523" y="931571"/>
            <a:ext cx="8391067" cy="4673308"/>
            <a:chOff x="400019" y="943953"/>
            <a:chExt cx="8391067" cy="4673308"/>
          </a:xfrm>
        </p:grpSpPr>
        <p:sp>
          <p:nvSpPr>
            <p:cNvPr id="337" name="Rectangle 336"/>
            <p:cNvSpPr/>
            <p:nvPr/>
          </p:nvSpPr>
          <p:spPr>
            <a:xfrm>
              <a:off x="3886200" y="943953"/>
              <a:ext cx="838200" cy="304800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Ensemble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00019" y="1205318"/>
              <a:ext cx="8391067" cy="44119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04" name="Table 6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14081"/>
              </p:ext>
            </p:extLst>
          </p:nvPr>
        </p:nvGraphicFramePr>
        <p:xfrm>
          <a:off x="685800" y="1510118"/>
          <a:ext cx="7580815" cy="3139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Input 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Input 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Epochs Required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Algorithm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 – </a:t>
                      </a:r>
                      <a:r>
                        <a:rPr lang="en-US" sz="1000" dirty="0" err="1"/>
                        <a:t>Accel</a:t>
                      </a:r>
                      <a:r>
                        <a:rPr lang="en-US" sz="1000" baseline="0" dirty="0"/>
                        <a:t> VM STD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6D – Accelerometer VM ZCR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 </a:t>
                      </a:r>
                      <a:r>
                        <a:rPr lang="en-US" sz="1000" dirty="0" err="1"/>
                        <a:t>gaussian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 – </a:t>
                      </a:r>
                      <a:r>
                        <a:rPr lang="en-US" sz="1000" dirty="0" err="1"/>
                        <a:t>Accel</a:t>
                      </a:r>
                      <a:r>
                        <a:rPr lang="en-US" sz="1000" baseline="0" dirty="0"/>
                        <a:t> VM STD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6D – Accelerometer VM ZCR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kernel = radial basis function</a:t>
                      </a:r>
                    </a:p>
                    <a:p>
                      <a:pPr algn="ctr"/>
                      <a:r>
                        <a:rPr lang="en-US" sz="1000" dirty="0"/>
                        <a:t>nu = 0.5</a:t>
                      </a:r>
                    </a:p>
                    <a:p>
                      <a:pPr algn="ctr"/>
                      <a:r>
                        <a:rPr lang="en-US" sz="1000" dirty="0"/>
                        <a:t>g =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5O – Microphone FFT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5O – Microphone FFT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 bins</a:t>
                      </a:r>
                    </a:p>
                    <a:p>
                      <a:pPr algn="ctr"/>
                      <a:r>
                        <a:rPr lang="en-US" sz="1000" dirty="0"/>
                        <a:t>bin 5</a:t>
                      </a:r>
                    </a:p>
                    <a:p>
                      <a:pPr algn="ctr"/>
                      <a:r>
                        <a:rPr lang="en-US" sz="1000" dirty="0"/>
                        <a:t>Total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3D – </a:t>
                      </a:r>
                      <a:r>
                        <a:rPr lang="en-US" sz="1000" dirty="0" err="1"/>
                        <a:t>Accel</a:t>
                      </a:r>
                      <a:r>
                        <a:rPr lang="en-US" sz="1000" dirty="0"/>
                        <a:t> VM Kurtosis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3C – </a:t>
                      </a:r>
                      <a:r>
                        <a:rPr lang="en-US" sz="1000" dirty="0" err="1"/>
                        <a:t>Accel</a:t>
                      </a:r>
                      <a:r>
                        <a:rPr lang="en-US" sz="1000" baseline="0" dirty="0"/>
                        <a:t> VM Skew Factor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5" name="Rounded Rectangle 604"/>
          <p:cNvSpPr/>
          <p:nvPr/>
        </p:nvSpPr>
        <p:spPr>
          <a:xfrm>
            <a:off x="7503524" y="2057400"/>
            <a:ext cx="6096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1270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06" name="Rounded Rectangle 605"/>
          <p:cNvSpPr/>
          <p:nvPr/>
        </p:nvSpPr>
        <p:spPr>
          <a:xfrm>
            <a:off x="7503524" y="2592676"/>
            <a:ext cx="6096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1270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07" name="Rounded Rectangle 606"/>
          <p:cNvSpPr/>
          <p:nvPr/>
        </p:nvSpPr>
        <p:spPr>
          <a:xfrm>
            <a:off x="7503524" y="3138082"/>
            <a:ext cx="6096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1270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08" name="Rounded Rectangle 607"/>
          <p:cNvSpPr/>
          <p:nvPr/>
        </p:nvSpPr>
        <p:spPr>
          <a:xfrm>
            <a:off x="7503524" y="3657600"/>
            <a:ext cx="6096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1270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09" name="Rounded Rectangle 608"/>
          <p:cNvSpPr/>
          <p:nvPr/>
        </p:nvSpPr>
        <p:spPr>
          <a:xfrm>
            <a:off x="7503524" y="4267200"/>
            <a:ext cx="6096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1270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10" name="Rounded Rectangle 609"/>
          <p:cNvSpPr/>
          <p:nvPr/>
        </p:nvSpPr>
        <p:spPr>
          <a:xfrm>
            <a:off x="722270" y="4904808"/>
            <a:ext cx="1106530" cy="27679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Print Report</a:t>
            </a:r>
          </a:p>
        </p:txBody>
      </p:sp>
      <p:sp>
        <p:nvSpPr>
          <p:cNvPr id="611" name="Rounded Rectangle 610"/>
          <p:cNvSpPr/>
          <p:nvPr/>
        </p:nvSpPr>
        <p:spPr>
          <a:xfrm>
            <a:off x="1983410" y="4904808"/>
            <a:ext cx="1750390" cy="27679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Export C Model Control File</a:t>
            </a:r>
          </a:p>
        </p:txBody>
      </p:sp>
      <p:sp>
        <p:nvSpPr>
          <p:cNvPr id="612" name="Rounded Rectangle 611"/>
          <p:cNvSpPr/>
          <p:nvPr/>
        </p:nvSpPr>
        <p:spPr>
          <a:xfrm>
            <a:off x="3886200" y="4904808"/>
            <a:ext cx="1981200" cy="27679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Export Matlab Model Control File</a:t>
            </a:r>
          </a:p>
        </p:txBody>
      </p:sp>
      <p:sp>
        <p:nvSpPr>
          <p:cNvPr id="613" name="TextBox 612"/>
          <p:cNvSpPr txBox="1"/>
          <p:nvPr/>
        </p:nvSpPr>
        <p:spPr>
          <a:xfrm>
            <a:off x="6213280" y="4891099"/>
            <a:ext cx="1706878" cy="276999"/>
          </a:xfrm>
          <a:prstGeom prst="rect">
            <a:avLst/>
          </a:prstGeom>
          <a:solidFill>
            <a:srgbClr val="F2F2F2"/>
          </a:solidFill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dirty="0"/>
              <a:t>Failures required for flag</a:t>
            </a:r>
          </a:p>
        </p:txBody>
      </p:sp>
      <p:sp>
        <p:nvSpPr>
          <p:cNvPr id="614" name="Rectangle 613"/>
          <p:cNvSpPr/>
          <p:nvPr/>
        </p:nvSpPr>
        <p:spPr>
          <a:xfrm>
            <a:off x="7964661" y="4927012"/>
            <a:ext cx="278773" cy="21554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7879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449441" y="115375"/>
            <a:ext cx="364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Embedded Application Structure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0778" y="684190"/>
            <a:ext cx="9000622" cy="6108801"/>
            <a:chOff x="30778" y="684190"/>
            <a:chExt cx="9000622" cy="6108801"/>
          </a:xfrm>
        </p:grpSpPr>
        <p:sp>
          <p:nvSpPr>
            <p:cNvPr id="3" name="Rounded Rectangle 2"/>
            <p:cNvSpPr/>
            <p:nvPr/>
          </p:nvSpPr>
          <p:spPr>
            <a:xfrm>
              <a:off x="522357" y="1232966"/>
              <a:ext cx="8316844" cy="176837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26707" y="1755023"/>
              <a:ext cx="3600151" cy="7388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82695" y="1316777"/>
              <a:ext cx="3928402" cy="16107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6200000" flipH="1">
              <a:off x="82163" y="4158216"/>
              <a:ext cx="2313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-186127" y="4176799"/>
              <a:ext cx="2313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354306" y="4176799"/>
              <a:ext cx="2313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500333" y="684190"/>
              <a:ext cx="8338868" cy="3997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Application-specific bare metal or RTOS-based main()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09801" y="1881342"/>
              <a:ext cx="766246" cy="50491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install Sensor()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48000" y="1872817"/>
              <a:ext cx="1262048" cy="513438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initialize Engine()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800600" y="1881342"/>
              <a:ext cx="756801" cy="495801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read Sensors()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519909" y="1600200"/>
              <a:ext cx="1252491" cy="22939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log 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22203" y="1870430"/>
              <a:ext cx="1083192" cy="515825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initialize global structures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4663361" y="3839866"/>
              <a:ext cx="931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&lt;part&gt;_Read()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0334" y="5341548"/>
              <a:ext cx="1425601" cy="52861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Status </a:t>
              </a:r>
              <a:r>
                <a:rPr lang="en-US" sz="1000" b="1" dirty="0" err="1"/>
                <a:t>SubSystem</a:t>
              </a:r>
              <a:endParaRPr lang="en-US" sz="1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 flipH="1">
              <a:off x="811513" y="4447071"/>
              <a:ext cx="1144865" cy="25446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1000" dirty="0" err="1">
                  <a:solidFill>
                    <a:srgbClr val="C00000"/>
                  </a:solidFill>
                </a:rPr>
                <a:t>updateStatus</a:t>
              </a:r>
              <a:r>
                <a:rPr lang="en-US" sz="1000" dirty="0">
                  <a:solidFill>
                    <a:srgbClr val="C00000"/>
                  </a:solidFill>
                </a:rPr>
                <a:t>()</a:t>
              </a:r>
              <a:endParaRPr lang="en-US" sz="1000" dirty="0"/>
            </a:p>
            <a:p>
              <a:endParaRPr 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740727" y="45222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rgbClr val="C00000"/>
                  </a:solidFill>
                </a:rPr>
                <a:t>setStatus</a:t>
              </a:r>
              <a:r>
                <a:rPr lang="en-US" sz="1000" dirty="0">
                  <a:solidFill>
                    <a:srgbClr val="C00000"/>
                  </a:solidFill>
                </a:rPr>
                <a:t>()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71873" y="4415160"/>
              <a:ext cx="915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rgbClr val="C00000"/>
                  </a:solidFill>
                </a:rPr>
                <a:t>queueStatus</a:t>
              </a:r>
              <a:r>
                <a:rPr lang="en-US" sz="1000" dirty="0">
                  <a:solidFill>
                    <a:srgbClr val="C00000"/>
                  </a:solidFill>
                </a:rPr>
                <a:t>()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981200" y="5341548"/>
              <a:ext cx="1457486" cy="52861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Control </a:t>
              </a:r>
              <a:r>
                <a:rPr lang="en-US" sz="1000" b="1" dirty="0" err="1"/>
                <a:t>SubSystem</a:t>
              </a:r>
              <a:endParaRPr lang="en-US" sz="1000" b="1" dirty="0"/>
            </a:p>
          </p:txBody>
        </p:sp>
        <p:grpSp>
          <p:nvGrpSpPr>
            <p:cNvPr id="21" name="Group 20"/>
            <p:cNvGrpSpPr/>
            <p:nvPr/>
          </p:nvGrpSpPr>
          <p:grpSpPr>
            <a:xfrm rot="16200000">
              <a:off x="1678086" y="3759756"/>
              <a:ext cx="2313749" cy="834088"/>
              <a:chOff x="3513771" y="3657618"/>
              <a:chExt cx="1333121" cy="1122518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3513771" y="4408751"/>
                <a:ext cx="1333121" cy="58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 flipV="1">
                <a:off x="3513771" y="4774275"/>
                <a:ext cx="1333121" cy="58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3513771" y="4023142"/>
                <a:ext cx="1333121" cy="58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H="1" flipV="1">
                <a:off x="3513771" y="3657618"/>
                <a:ext cx="1333121" cy="58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16200000">
              <a:off x="1605732" y="4459672"/>
              <a:ext cx="13019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rgbClr val="C00000"/>
                  </a:solidFill>
                </a:rPr>
                <a:t>initializeControlPort</a:t>
              </a:r>
              <a:r>
                <a:rPr lang="en-US" sz="1000" dirty="0">
                  <a:solidFill>
                    <a:srgbClr val="C00000"/>
                  </a:solidFill>
                </a:rPr>
                <a:t>()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2314680" y="4444933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write()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2559507" y="4467728"/>
              <a:ext cx="6270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stream()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2729987" y="4524385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control flags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4575547" y="3834661"/>
              <a:ext cx="1950764" cy="50077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en-US" sz="1000" dirty="0" err="1">
                  <a:solidFill>
                    <a:srgbClr val="C00000"/>
                  </a:solidFill>
                </a:rPr>
                <a:t>NVMSetBlockFlash</a:t>
              </a:r>
              <a:r>
                <a:rPr lang="en-US" sz="1000" dirty="0">
                  <a:solidFill>
                    <a:srgbClr val="C00000"/>
                  </a:solidFill>
                </a:rPr>
                <a:t>()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0333" y="5971052"/>
              <a:ext cx="5236175" cy="69914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  <a:p>
              <a:pPr algn="ctr"/>
              <a:r>
                <a:rPr lang="en-US" sz="1000" b="1" dirty="0"/>
                <a:t>KSDK = Kinetis Software Design Kit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3127783" y="4389652"/>
              <a:ext cx="1144865" cy="50077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Register_I2C_Read()</a:t>
              </a:r>
            </a:p>
            <a:p>
              <a:r>
                <a:rPr lang="en-US" sz="1000" dirty="0">
                  <a:solidFill>
                    <a:srgbClr val="C00000"/>
                  </a:solidFill>
                </a:rPr>
                <a:t>Sensor_I2C_Write()</a:t>
              </a:r>
            </a:p>
            <a:p>
              <a:r>
                <a:rPr lang="en-US" sz="1000" dirty="0">
                  <a:solidFill>
                    <a:srgbClr val="C00000"/>
                  </a:solidFill>
                </a:rPr>
                <a:t>Sensor_I2C_Read()</a:t>
              </a:r>
            </a:p>
          </p:txBody>
        </p:sp>
        <p:cxnSp>
          <p:nvCxnSpPr>
            <p:cNvPr id="35" name="Elbow Connector 34"/>
            <p:cNvCxnSpPr>
              <a:stCxn id="54" idx="2"/>
              <a:endCxn id="46" idx="0"/>
            </p:cNvCxnSpPr>
            <p:nvPr/>
          </p:nvCxnSpPr>
          <p:spPr>
            <a:xfrm rot="16200000" flipH="1">
              <a:off x="3302977" y="4458063"/>
              <a:ext cx="1579049" cy="1827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4953000" y="5341548"/>
              <a:ext cx="783508" cy="54019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Non-Volatile Storage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505200" y="5338974"/>
              <a:ext cx="1357373" cy="52861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Intelligent Sensor SDK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676401" y="2492740"/>
              <a:ext cx="439348" cy="2863224"/>
              <a:chOff x="2409676" y="2604585"/>
              <a:chExt cx="819232" cy="1914787"/>
            </a:xfrm>
          </p:grpSpPr>
          <p:cxnSp>
            <p:nvCxnSpPr>
              <p:cNvPr id="74" name="Elbow Connector 73"/>
              <p:cNvCxnSpPr/>
              <p:nvPr/>
            </p:nvCxnSpPr>
            <p:spPr>
              <a:xfrm rot="5400000" flipH="1" flipV="1">
                <a:off x="1639890" y="3374372"/>
                <a:ext cx="1914786" cy="375213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/>
              <p:nvPr/>
            </p:nvCxnSpPr>
            <p:spPr>
              <a:xfrm rot="16200000" flipV="1">
                <a:off x="2054221" y="3339383"/>
                <a:ext cx="1909485" cy="439889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Elbow Connector 48"/>
            <p:cNvCxnSpPr>
              <a:stCxn id="54" idx="3"/>
              <a:endCxn id="12" idx="2"/>
            </p:cNvCxnSpPr>
            <p:nvPr/>
          </p:nvCxnSpPr>
          <p:spPr>
            <a:xfrm flipV="1">
              <a:off x="4573229" y="2377143"/>
              <a:ext cx="605772" cy="116886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54" idx="0"/>
              <a:endCxn id="10" idx="2"/>
            </p:cNvCxnSpPr>
            <p:nvPr/>
          </p:nvCxnSpPr>
          <p:spPr>
            <a:xfrm rot="16200000" flipV="1">
              <a:off x="2824105" y="2155075"/>
              <a:ext cx="945831" cy="140819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16200000">
              <a:off x="3921417" y="2507767"/>
              <a:ext cx="1021784" cy="50077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 &lt;part&gt;_</a:t>
              </a:r>
              <a:r>
                <a:rPr lang="en-US" sz="1000" dirty="0" err="1">
                  <a:solidFill>
                    <a:srgbClr val="C00000"/>
                  </a:solidFill>
                </a:rPr>
                <a:t>Init</a:t>
              </a:r>
              <a:r>
                <a:rPr lang="en-US" sz="1000" dirty="0">
                  <a:solidFill>
                    <a:srgbClr val="C00000"/>
                  </a:solidFill>
                </a:rPr>
                <a:t>()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63799" y="1350034"/>
              <a:ext cx="2115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Anomaly Detection Core Functions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433553" y="3001342"/>
              <a:ext cx="0" cy="23280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3429000" y="3332086"/>
              <a:ext cx="1144229" cy="42783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Physical</a:t>
              </a:r>
            </a:p>
            <a:p>
              <a:pPr algn="ctr"/>
              <a:r>
                <a:rPr lang="en-US" sz="1000" b="1" dirty="0"/>
                <a:t>Sensor #1 - n</a:t>
              </a:r>
            </a:p>
          </p:txBody>
        </p:sp>
        <p:cxnSp>
          <p:nvCxnSpPr>
            <p:cNvPr id="56" name="Straight Arrow Connector 55"/>
            <p:cNvCxnSpPr>
              <a:stCxn id="4" idx="3"/>
              <a:endCxn id="12" idx="1"/>
            </p:cNvCxnSpPr>
            <p:nvPr/>
          </p:nvCxnSpPr>
          <p:spPr>
            <a:xfrm>
              <a:off x="4526858" y="2124435"/>
              <a:ext cx="273742" cy="48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14" idx="1"/>
            </p:cNvCxnSpPr>
            <p:nvPr/>
          </p:nvCxnSpPr>
          <p:spPr>
            <a:xfrm>
              <a:off x="730231" y="2123328"/>
              <a:ext cx="291972" cy="50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16200000">
              <a:off x="3924379" y="4448694"/>
              <a:ext cx="1144865" cy="50077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en-US" sz="1000" dirty="0" err="1">
                  <a:solidFill>
                    <a:srgbClr val="C00000"/>
                  </a:solidFill>
                </a:rPr>
                <a:t>Register_SPI_Read</a:t>
              </a:r>
              <a:r>
                <a:rPr lang="en-US" sz="1000" dirty="0">
                  <a:solidFill>
                    <a:srgbClr val="C00000"/>
                  </a:solidFill>
                </a:rPr>
                <a:t>()</a:t>
              </a:r>
            </a:p>
            <a:p>
              <a:r>
                <a:rPr lang="en-US" sz="1000" dirty="0" err="1">
                  <a:solidFill>
                    <a:srgbClr val="C00000"/>
                  </a:solidFill>
                </a:rPr>
                <a:t>Sensor_SPI_Write</a:t>
              </a:r>
              <a:r>
                <a:rPr lang="en-US" sz="1000" dirty="0">
                  <a:solidFill>
                    <a:srgbClr val="C00000"/>
                  </a:solidFill>
                </a:rPr>
                <a:t>()</a:t>
              </a:r>
            </a:p>
            <a:p>
              <a:r>
                <a:rPr lang="en-US" sz="1000" dirty="0" err="1">
                  <a:solidFill>
                    <a:srgbClr val="C00000"/>
                  </a:solidFill>
                </a:rPr>
                <a:t>Sensor_SPI_Read</a:t>
              </a:r>
              <a:r>
                <a:rPr lang="en-US" sz="1000" dirty="0">
                  <a:solidFill>
                    <a:srgbClr val="C00000"/>
                  </a:solidFill>
                </a:rPr>
                <a:t>()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43148" y="594490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GPIO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05806" y="5947225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UART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24689" y="5944904"/>
              <a:ext cx="6046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I</a:t>
              </a:r>
              <a:r>
                <a:rPr lang="en-US" sz="1000" b="1" baseline="30000" dirty="0">
                  <a:solidFill>
                    <a:schemeClr val="bg1"/>
                  </a:solidFill>
                </a:rPr>
                <a:t>2</a:t>
              </a:r>
              <a:r>
                <a:rPr lang="en-US" sz="1000" b="1" dirty="0">
                  <a:solidFill>
                    <a:schemeClr val="bg1"/>
                  </a:solidFill>
                </a:rPr>
                <a:t>C / SPI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70871" y="5963168"/>
              <a:ext cx="9428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Flash Memory</a:t>
              </a:r>
            </a:p>
          </p:txBody>
        </p:sp>
        <p:cxnSp>
          <p:nvCxnSpPr>
            <p:cNvPr id="65" name="Elbow Connector 64"/>
            <p:cNvCxnSpPr>
              <a:stCxn id="9" idx="1"/>
              <a:endCxn id="33" idx="1"/>
            </p:cNvCxnSpPr>
            <p:nvPr/>
          </p:nvCxnSpPr>
          <p:spPr>
            <a:xfrm rot="10800000" flipV="1">
              <a:off x="500333" y="884065"/>
              <a:ext cx="12700" cy="5436561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6200000">
              <a:off x="-888224" y="3332935"/>
              <a:ext cx="20842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The KSDK is available to main as well</a:t>
              </a:r>
            </a:p>
          </p:txBody>
        </p:sp>
        <p:cxnSp>
          <p:nvCxnSpPr>
            <p:cNvPr id="68" name="Elbow Connector 67"/>
            <p:cNvCxnSpPr>
              <a:stCxn id="11" idx="2"/>
            </p:cNvCxnSpPr>
            <p:nvPr/>
          </p:nvCxnSpPr>
          <p:spPr>
            <a:xfrm rot="16200000" flipH="1">
              <a:off x="3830082" y="2235196"/>
              <a:ext cx="359882" cy="66199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6200000" flipH="1">
              <a:off x="-435511" y="4176796"/>
              <a:ext cx="2313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6200000">
              <a:off x="-170055" y="4415157"/>
              <a:ext cx="1500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rgbClr val="C00000"/>
                  </a:solidFill>
                </a:rPr>
                <a:t>initializeStatusSubsystem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rot="16200000">
              <a:off x="5493773" y="3897360"/>
              <a:ext cx="1950764" cy="50077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827767" y="5355964"/>
              <a:ext cx="891774" cy="74003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Feature Extraction / FFT library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6219521" y="3019922"/>
              <a:ext cx="0" cy="23280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342456" y="2746135"/>
              <a:ext cx="0" cy="5859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819804" y="5347971"/>
              <a:ext cx="749916" cy="74802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ML model library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7071611" y="3016873"/>
              <a:ext cx="0" cy="23280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/>
            <p:cNvSpPr/>
            <p:nvPr/>
          </p:nvSpPr>
          <p:spPr>
            <a:xfrm>
              <a:off x="5636147" y="1887722"/>
              <a:ext cx="756801" cy="495801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extract features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519908" y="2000617"/>
              <a:ext cx="1252492" cy="23671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compute models(s)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519907" y="2386355"/>
              <a:ext cx="1252493" cy="21928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run models</a:t>
              </a:r>
            </a:p>
          </p:txBody>
        </p:sp>
        <p:cxnSp>
          <p:nvCxnSpPr>
            <p:cNvPr id="118" name="Elbow Connector 117"/>
            <p:cNvCxnSpPr>
              <a:stCxn id="13" idx="3"/>
              <a:endCxn id="116" idx="3"/>
            </p:cNvCxnSpPr>
            <p:nvPr/>
          </p:nvCxnSpPr>
          <p:spPr>
            <a:xfrm>
              <a:off x="7772400" y="1714899"/>
              <a:ext cx="12700" cy="781096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endCxn id="12" idx="0"/>
            </p:cNvCxnSpPr>
            <p:nvPr/>
          </p:nvCxnSpPr>
          <p:spPr>
            <a:xfrm rot="10800000">
              <a:off x="5179001" y="1881342"/>
              <a:ext cx="2823416" cy="231678"/>
            </a:xfrm>
            <a:prstGeom prst="bentConnector4">
              <a:avLst>
                <a:gd name="adj1" fmla="val -13377"/>
                <a:gd name="adj2" fmla="val 27619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772400" y="2106384"/>
              <a:ext cx="228600" cy="105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7928607" y="2040891"/>
              <a:ext cx="123959" cy="1239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7659800" y="4125991"/>
              <a:ext cx="1371600" cy="2667000"/>
              <a:chOff x="6096000" y="2133600"/>
              <a:chExt cx="1371600" cy="2667000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6210299" y="2260458"/>
                <a:ext cx="1149754" cy="33719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Board-Specific Functions</a:t>
                </a: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6204195" y="2696582"/>
                <a:ext cx="1141193" cy="2323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Sensor-Specific</a:t>
                </a: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6188976" y="3045152"/>
                <a:ext cx="1149754" cy="314841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Generic Functions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149591" y="3487979"/>
                <a:ext cx="11993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run-time installable</a:t>
                </a:r>
              </a:p>
            </p:txBody>
          </p:sp>
          <p:cxnSp>
            <p:nvCxnSpPr>
              <p:cNvPr id="133" name="Straight Arrow Connector 132"/>
              <p:cNvCxnSpPr/>
              <p:nvPr/>
            </p:nvCxnSpPr>
            <p:spPr>
              <a:xfrm>
                <a:off x="6235301" y="3781563"/>
                <a:ext cx="1103429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Group 133"/>
              <p:cNvGrpSpPr/>
              <p:nvPr/>
            </p:nvGrpSpPr>
            <p:grpSpPr>
              <a:xfrm>
                <a:off x="6235301" y="3810000"/>
                <a:ext cx="1142219" cy="400110"/>
                <a:chOff x="10451805" y="4277084"/>
                <a:chExt cx="1142219" cy="400110"/>
              </a:xfrm>
            </p:grpSpPr>
            <p:sp>
              <p:nvSpPr>
                <p:cNvPr id="140" name="TextBox 139"/>
                <p:cNvSpPr txBox="1"/>
                <p:nvPr/>
              </p:nvSpPr>
              <p:spPr>
                <a:xfrm>
                  <a:off x="10569795" y="4277084"/>
                  <a:ext cx="10242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functional interface</a:t>
                  </a:r>
                </a:p>
              </p:txBody>
            </p:sp>
            <p:cxnSp>
              <p:nvCxnSpPr>
                <p:cNvPr id="141" name="Straight Arrow Connector 140"/>
                <p:cNvCxnSpPr/>
                <p:nvPr/>
              </p:nvCxnSpPr>
              <p:spPr>
                <a:xfrm>
                  <a:off x="10451805" y="4509464"/>
                  <a:ext cx="110342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Rectangle 134"/>
              <p:cNvSpPr/>
              <p:nvPr/>
            </p:nvSpPr>
            <p:spPr>
              <a:xfrm>
                <a:off x="6096000" y="2133600"/>
                <a:ext cx="1371600" cy="2667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383723" y="4495800"/>
                <a:ext cx="5629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Legend</a:t>
                </a:r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6235301" y="4114800"/>
                <a:ext cx="1142219" cy="400110"/>
                <a:chOff x="10451805" y="4277084"/>
                <a:chExt cx="1142219" cy="400110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10569795" y="4277084"/>
                  <a:ext cx="10242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time</a:t>
                  </a:r>
                </a:p>
                <a:p>
                  <a:r>
                    <a:rPr lang="en-US" sz="1000" dirty="0"/>
                    <a:t>sequence</a:t>
                  </a:r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>
                  <a:off x="10451805" y="4509464"/>
                  <a:ext cx="1103429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4291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430565" y="965491"/>
            <a:ext cx="8382001" cy="4673309"/>
            <a:chOff x="430565" y="965491"/>
            <a:chExt cx="8382001" cy="4673309"/>
          </a:xfrm>
        </p:grpSpPr>
        <p:grpSp>
          <p:nvGrpSpPr>
            <p:cNvPr id="3" name="Group 2"/>
            <p:cNvGrpSpPr/>
            <p:nvPr/>
          </p:nvGrpSpPr>
          <p:grpSpPr>
            <a:xfrm>
              <a:off x="430565" y="965491"/>
              <a:ext cx="8382001" cy="4673309"/>
              <a:chOff x="408125" y="965491"/>
              <a:chExt cx="8382001" cy="467330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27144" y="965491"/>
                <a:ext cx="609600" cy="304800"/>
              </a:xfrm>
              <a:prstGeom prst="rect">
                <a:avLst/>
              </a:prstGeom>
              <a:solidFill>
                <a:srgbClr val="F2F2F2"/>
              </a:solidFill>
              <a:ln w="6350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Main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08125" y="1219200"/>
                <a:ext cx="8382001" cy="44196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737440" y="1570094"/>
              <a:ext cx="2937486" cy="142324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13640" y="1425352"/>
              <a:ext cx="960519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Connections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37511" y="1683539"/>
              <a:ext cx="2746454" cy="276999"/>
              <a:chOff x="5750793" y="1567974"/>
              <a:chExt cx="2746454" cy="27699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750793" y="1567974"/>
                <a:ext cx="90614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Sensor Port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616511" y="1588747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COM1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544680" y="1588746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837511" y="1980072"/>
              <a:ext cx="2746454" cy="276999"/>
              <a:chOff x="5747261" y="1864507"/>
              <a:chExt cx="2746454" cy="2769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747261" y="1864507"/>
                <a:ext cx="94391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200" dirty="0"/>
                  <a:t>Control Port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612979" y="1885280"/>
                <a:ext cx="852995" cy="222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COM2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541148" y="1885279"/>
                <a:ext cx="952567" cy="21897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Auto Detect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837511" y="2278249"/>
              <a:ext cx="2746454" cy="285689"/>
              <a:chOff x="5750793" y="1567974"/>
              <a:chExt cx="2746454" cy="28568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750793" y="1567974"/>
                <a:ext cx="554447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Board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16511" y="1605006"/>
                <a:ext cx="1880736" cy="2486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FRDM-K66F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837511" y="2563939"/>
              <a:ext cx="2746454" cy="276999"/>
              <a:chOff x="5750793" y="1567974"/>
              <a:chExt cx="2746454" cy="27699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5750793" y="1567974"/>
                <a:ext cx="776175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 anchor="b">
                <a:spAutoFit/>
              </a:bodyPr>
              <a:lstStyle/>
              <a:p>
                <a:r>
                  <a:rPr lang="en-US" sz="1200" dirty="0"/>
                  <a:t>Firmware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16511" y="1619842"/>
                <a:ext cx="1880736" cy="2192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1.0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06990" y="3365094"/>
              <a:ext cx="6948374" cy="276999"/>
              <a:chOff x="4909897" y="1567974"/>
              <a:chExt cx="6948374" cy="27699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App Description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16510" y="1604605"/>
                <a:ext cx="5241761" cy="2071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my application here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403681" y="3634234"/>
              <a:ext cx="6951682" cy="276999"/>
              <a:chOff x="4909897" y="1567974"/>
              <a:chExt cx="6951682" cy="276999"/>
            </a:xfrm>
            <a:solidFill>
              <a:schemeClr val="bg1">
                <a:lumMod val="85000"/>
              </a:schemeClr>
            </a:solidFill>
          </p:grpSpPr>
          <p:sp>
            <p:nvSpPr>
              <p:cNvPr id="24" name="TextBox 23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Note1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616510" y="1612003"/>
                <a:ext cx="5245069" cy="19971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any note you like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04741" y="3903116"/>
              <a:ext cx="6950622" cy="276999"/>
              <a:chOff x="4909897" y="1567974"/>
              <a:chExt cx="6950622" cy="276999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Note2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616511" y="1596488"/>
                <a:ext cx="5244008" cy="2152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another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401462" y="4164139"/>
              <a:ext cx="6953900" cy="276999"/>
              <a:chOff x="4909897" y="1567974"/>
              <a:chExt cx="6953900" cy="2769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Note3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16510" y="1604347"/>
                <a:ext cx="5247287" cy="2073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and another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377976" y="3117328"/>
              <a:ext cx="7296949" cy="185721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86645" y="3008205"/>
              <a:ext cx="930126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none" rtlCol="0" anchor="b">
              <a:spAutoFit/>
            </a:bodyPr>
            <a:lstStyle/>
            <a:p>
              <a:r>
                <a:rPr lang="en-US" sz="1200" dirty="0"/>
                <a:t>Data Logger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03413" y="4433427"/>
              <a:ext cx="6951949" cy="276999"/>
              <a:chOff x="4909897" y="1567974"/>
              <a:chExt cx="6951949" cy="27699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909897" y="1567974"/>
                <a:ext cx="1318671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/>
                  <a:t>Output Folder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616510" y="1596082"/>
                <a:ext cx="5245336" cy="2156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&lt;output folder here&gt;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505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00019" y="943953"/>
            <a:ext cx="8391067" cy="4673308"/>
            <a:chOff x="400019" y="943953"/>
            <a:chExt cx="8391067" cy="4673308"/>
          </a:xfrm>
        </p:grpSpPr>
        <p:sp>
          <p:nvSpPr>
            <p:cNvPr id="3" name="Rectangle 2"/>
            <p:cNvSpPr/>
            <p:nvPr/>
          </p:nvSpPr>
          <p:spPr>
            <a:xfrm>
              <a:off x="3886200" y="943953"/>
              <a:ext cx="838200" cy="304800"/>
            </a:xfrm>
            <a:prstGeom prst="rect">
              <a:avLst/>
            </a:prstGeom>
            <a:solidFill>
              <a:srgbClr val="F2F2F2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Composite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00019" y="1205318"/>
              <a:ext cx="8391067" cy="441194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41651"/>
              </p:ext>
            </p:extLst>
          </p:nvPr>
        </p:nvGraphicFramePr>
        <p:xfrm>
          <a:off x="685800" y="1510118"/>
          <a:ext cx="7580815" cy="3139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Input 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Input 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Epochs Required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Algorithm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 – </a:t>
                      </a:r>
                      <a:r>
                        <a:rPr lang="en-US" sz="1000" dirty="0" err="1"/>
                        <a:t>Accel</a:t>
                      </a:r>
                      <a:r>
                        <a:rPr lang="en-US" sz="1000" baseline="0" dirty="0"/>
                        <a:t> VM STD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6D – Accelerometer VM ZCR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 </a:t>
                      </a:r>
                      <a:r>
                        <a:rPr lang="en-US" sz="1000" dirty="0" err="1"/>
                        <a:t>gaussian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 – </a:t>
                      </a:r>
                      <a:r>
                        <a:rPr lang="en-US" sz="1000" dirty="0" err="1"/>
                        <a:t>Accel</a:t>
                      </a:r>
                      <a:r>
                        <a:rPr lang="en-US" sz="1000" baseline="0" dirty="0"/>
                        <a:t> VM STD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6D – Accelerometer VM ZCR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kernel = radial basis function</a:t>
                      </a:r>
                    </a:p>
                    <a:p>
                      <a:pPr algn="ctr"/>
                      <a:r>
                        <a:rPr lang="en-US" sz="1000" dirty="0"/>
                        <a:t>nu = 0.5</a:t>
                      </a:r>
                    </a:p>
                    <a:p>
                      <a:pPr algn="ctr"/>
                      <a:r>
                        <a:rPr lang="en-US" sz="1000" dirty="0"/>
                        <a:t>g = 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5O – Microphone FFT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5O – Microphone FFT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 bins</a:t>
                      </a:r>
                    </a:p>
                    <a:p>
                      <a:pPr algn="ctr"/>
                      <a:r>
                        <a:rPr lang="en-US" sz="1000" dirty="0"/>
                        <a:t>bin 5</a:t>
                      </a:r>
                    </a:p>
                    <a:p>
                      <a:pPr algn="ctr"/>
                      <a:r>
                        <a:rPr lang="en-US" sz="1000" dirty="0"/>
                        <a:t>Total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3D – </a:t>
                      </a:r>
                      <a:r>
                        <a:rPr lang="en-US" sz="1000" dirty="0" err="1"/>
                        <a:t>Accel</a:t>
                      </a:r>
                      <a:r>
                        <a:rPr lang="en-US" sz="1000" dirty="0"/>
                        <a:t> VM Kurtosis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3C – </a:t>
                      </a:r>
                      <a:r>
                        <a:rPr lang="en-US" sz="1000" dirty="0" err="1"/>
                        <a:t>Accel</a:t>
                      </a:r>
                      <a:r>
                        <a:rPr lang="en-US" sz="1000" baseline="0" dirty="0"/>
                        <a:t> VM Skew Factor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503524" y="2057400"/>
            <a:ext cx="6096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1270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03524" y="2592676"/>
            <a:ext cx="6096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1270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03524" y="3138082"/>
            <a:ext cx="6096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1270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03524" y="3657600"/>
            <a:ext cx="6096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1270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503524" y="4267200"/>
            <a:ext cx="6096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1270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2270" y="4904808"/>
            <a:ext cx="1106530" cy="27679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Print Report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83410" y="4904808"/>
            <a:ext cx="1750390" cy="27679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Export C Model Control File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86200" y="4904808"/>
            <a:ext cx="1981200" cy="27679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Export Matlab Model Control File</a:t>
            </a:r>
          </a:p>
        </p:txBody>
      </p:sp>
    </p:spTree>
    <p:extLst>
      <p:ext uri="{BB962C8B-B14F-4D97-AF65-F5344CB8AC3E}">
        <p14:creationId xmlns:p14="http://schemas.microsoft.com/office/powerpoint/2010/main" val="121396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2101</Words>
  <Application>Microsoft Office PowerPoint</Application>
  <PresentationFormat>On-screen Show (4:3)</PresentationFormat>
  <Paragraphs>1155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Freescale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RMPE01</dc:creator>
  <cp:lastModifiedBy>Stanley Mike-RMPE01</cp:lastModifiedBy>
  <cp:revision>81</cp:revision>
  <cp:lastPrinted>2016-12-07T22:35:44Z</cp:lastPrinted>
  <dcterms:created xsi:type="dcterms:W3CDTF">2014-05-20T21:52:55Z</dcterms:created>
  <dcterms:modified xsi:type="dcterms:W3CDTF">2017-03-24T23:20:25Z</dcterms:modified>
</cp:coreProperties>
</file>