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1"/>
    <p:sldMasterId id="2147483657" r:id="rId2"/>
  </p:sldMasterIdLst>
  <p:notesMasterIdLst>
    <p:notesMasterId r:id="rId77"/>
  </p:notesMasterIdLst>
  <p:handoutMasterIdLst>
    <p:handoutMasterId r:id="rId78"/>
  </p:handoutMasterIdLst>
  <p:sldIdLst>
    <p:sldId id="413" r:id="rId3"/>
    <p:sldId id="519" r:id="rId4"/>
    <p:sldId id="444" r:id="rId5"/>
    <p:sldId id="430" r:id="rId6"/>
    <p:sldId id="491" r:id="rId7"/>
    <p:sldId id="432" r:id="rId8"/>
    <p:sldId id="433" r:id="rId9"/>
    <p:sldId id="442" r:id="rId10"/>
    <p:sldId id="522" r:id="rId11"/>
    <p:sldId id="443" r:id="rId12"/>
    <p:sldId id="431" r:id="rId13"/>
    <p:sldId id="445" r:id="rId14"/>
    <p:sldId id="434" r:id="rId15"/>
    <p:sldId id="414" r:id="rId16"/>
    <p:sldId id="435" r:id="rId17"/>
    <p:sldId id="436" r:id="rId18"/>
    <p:sldId id="440" r:id="rId19"/>
    <p:sldId id="439" r:id="rId20"/>
    <p:sldId id="492" r:id="rId21"/>
    <p:sldId id="438" r:id="rId22"/>
    <p:sldId id="441" r:id="rId23"/>
    <p:sldId id="429" r:id="rId24"/>
    <p:sldId id="493" r:id="rId25"/>
    <p:sldId id="416" r:id="rId26"/>
    <p:sldId id="494" r:id="rId27"/>
    <p:sldId id="495" r:id="rId28"/>
    <p:sldId id="496" r:id="rId29"/>
    <p:sldId id="516" r:id="rId30"/>
    <p:sldId id="497" r:id="rId31"/>
    <p:sldId id="498" r:id="rId32"/>
    <p:sldId id="499" r:id="rId33"/>
    <p:sldId id="500" r:id="rId34"/>
    <p:sldId id="501" r:id="rId35"/>
    <p:sldId id="502" r:id="rId36"/>
    <p:sldId id="503" r:id="rId37"/>
    <p:sldId id="489" r:id="rId38"/>
    <p:sldId id="504" r:id="rId39"/>
    <p:sldId id="462" r:id="rId40"/>
    <p:sldId id="463" r:id="rId41"/>
    <p:sldId id="464" r:id="rId42"/>
    <p:sldId id="505" r:id="rId43"/>
    <p:sldId id="466" r:id="rId44"/>
    <p:sldId id="467" r:id="rId45"/>
    <p:sldId id="468" r:id="rId46"/>
    <p:sldId id="472" r:id="rId47"/>
    <p:sldId id="473" r:id="rId48"/>
    <p:sldId id="474" r:id="rId49"/>
    <p:sldId id="513" r:id="rId50"/>
    <p:sldId id="469" r:id="rId51"/>
    <p:sldId id="471" r:id="rId52"/>
    <p:sldId id="511" r:id="rId53"/>
    <p:sldId id="509" r:id="rId54"/>
    <p:sldId id="508" r:id="rId55"/>
    <p:sldId id="476" r:id="rId56"/>
    <p:sldId id="477" r:id="rId57"/>
    <p:sldId id="482" r:id="rId58"/>
    <p:sldId id="510" r:id="rId59"/>
    <p:sldId id="483" r:id="rId60"/>
    <p:sldId id="512" r:id="rId61"/>
    <p:sldId id="506" r:id="rId62"/>
    <p:sldId id="514" r:id="rId63"/>
    <p:sldId id="507" r:id="rId64"/>
    <p:sldId id="484" r:id="rId65"/>
    <p:sldId id="517" r:id="rId66"/>
    <p:sldId id="521" r:id="rId67"/>
    <p:sldId id="515" r:id="rId68"/>
    <p:sldId id="520" r:id="rId69"/>
    <p:sldId id="518" r:id="rId70"/>
    <p:sldId id="485" r:id="rId71"/>
    <p:sldId id="486" r:id="rId72"/>
    <p:sldId id="487" r:id="rId73"/>
    <p:sldId id="488" r:id="rId74"/>
    <p:sldId id="453" r:id="rId75"/>
    <p:sldId id="305" r:id="rId76"/>
  </p:sldIdLst>
  <p:sldSz cx="9144000" cy="6858000" type="screen4x3"/>
  <p:notesSz cx="7315200" cy="9601200"/>
  <p:custDataLst>
    <p:tags r:id="rId7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933E"/>
    <a:srgbClr val="537F9F"/>
    <a:srgbClr val="34ACDE"/>
    <a:srgbClr val="00BABA"/>
    <a:srgbClr val="F67B44"/>
    <a:srgbClr val="F3540D"/>
    <a:srgbClr val="586068"/>
    <a:srgbClr val="EFF0F1"/>
    <a:srgbClr val="FDB183"/>
    <a:srgbClr val="F9B9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874" autoAdjust="0"/>
    <p:restoredTop sz="99762" autoAdjust="0"/>
  </p:normalViewPr>
  <p:slideViewPr>
    <p:cSldViewPr snapToGrid="0">
      <p:cViewPr varScale="1">
        <p:scale>
          <a:sx n="83" d="100"/>
          <a:sy n="83" d="100"/>
        </p:scale>
        <p:origin x="802" y="7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p:cViewPr>
        <p:scale>
          <a:sx n="30" d="100"/>
          <a:sy n="30" d="100"/>
        </p:scale>
        <p:origin x="3032" y="34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4/28/2017 1:43:44 PM</a:t>
            </a:fld>
            <a:endParaRPr lang="en-US" sz="900" dirty="0">
              <a:solidFill>
                <a:schemeClr val="tx1">
                  <a:lumMod val="75000"/>
                  <a:lumOff val="25000"/>
                </a:schemeClr>
              </a:solidFill>
            </a:endParaRPr>
          </a:p>
        </p:txBody>
      </p:sp>
      <p:sp>
        <p:nvSpPr>
          <p:cNvPr id="9" name="Rectangle 4"/>
          <p:cNvSpPr>
            <a:spLocks noGrp="1" noChangeArrowheads="1"/>
          </p:cNvSpPr>
          <p:nvPr>
            <p:ph type="ftr" sz="quarter" idx="2"/>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dirty="0">
                <a:solidFill>
                  <a:schemeClr val="tx1">
                    <a:lumMod val="75000"/>
                    <a:lumOff val="25000"/>
                  </a:schemeClr>
                </a:solidFill>
              </a:rPr>
              <a:t>Confidential and Proprietary, © NXP</a:t>
            </a:r>
          </a:p>
        </p:txBody>
      </p:sp>
      <p:sp>
        <p:nvSpPr>
          <p:cNvPr id="10" name="Rectangle 5"/>
          <p:cNvSpPr>
            <a:spLocks noGrp="1" noChangeArrowheads="1"/>
          </p:cNvSpPr>
          <p:nvPr>
            <p:ph type="sldNum" sz="quarter" idx="3"/>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dirty="0">
              <a:solidFill>
                <a:schemeClr val="tx1">
                  <a:lumMod val="75000"/>
                  <a:lumOff val="25000"/>
                </a:schemeClr>
              </a:solidFill>
            </a:endParaRPr>
          </a:p>
        </p:txBody>
      </p:sp>
      <p:grpSp>
        <p:nvGrpSpPr>
          <p:cNvPr id="6" name="Group 5"/>
          <p:cNvGrpSpPr/>
          <p:nvPr/>
        </p:nvGrpSpPr>
        <p:grpSpPr>
          <a:xfrm>
            <a:off x="6536576" y="9239119"/>
            <a:ext cx="516353" cy="185990"/>
            <a:chOff x="271463" y="2852738"/>
            <a:chExt cx="3190876" cy="1149350"/>
          </a:xfrm>
        </p:grpSpPr>
        <p:sp>
          <p:nvSpPr>
            <p:cNvPr id="11"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4/28/2017 1:43:44 PM</a:t>
            </a:fld>
            <a:endParaRPr lang="en-US" sz="900" dirty="0">
              <a:solidFill>
                <a:schemeClr val="tx1">
                  <a:lumMod val="75000"/>
                  <a:lumOff val="25000"/>
                </a:schemeClr>
              </a:solidFill>
            </a:endParaRPr>
          </a:p>
        </p:txBody>
      </p:sp>
      <p:sp>
        <p:nvSpPr>
          <p:cNvPr id="13" name="Rectangle 4"/>
          <p:cNvSpPr>
            <a:spLocks noGrp="1" noChangeArrowheads="1"/>
          </p:cNvSpPr>
          <p:nvPr>
            <p:ph type="ftr" sz="quarter" idx="4"/>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dirty="0">
                <a:solidFill>
                  <a:schemeClr val="tx1">
                    <a:lumMod val="75000"/>
                    <a:lumOff val="25000"/>
                  </a:schemeClr>
                </a:solidFill>
              </a:rPr>
              <a:t>Confidential and Proprietary, © NXP</a:t>
            </a:r>
          </a:p>
        </p:txBody>
      </p:sp>
      <p:sp>
        <p:nvSpPr>
          <p:cNvPr id="14" name="Rectangle 5"/>
          <p:cNvSpPr>
            <a:spLocks noGrp="1" noChangeArrowheads="1"/>
          </p:cNvSpPr>
          <p:nvPr>
            <p:ph type="sldNum" sz="quarter" idx="5"/>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dirty="0">
              <a:solidFill>
                <a:schemeClr val="tx1">
                  <a:lumMod val="75000"/>
                  <a:lumOff val="25000"/>
                </a:schemeClr>
              </a:solidFill>
            </a:endParaRPr>
          </a:p>
        </p:txBody>
      </p:sp>
      <p:grpSp>
        <p:nvGrpSpPr>
          <p:cNvPr id="15" name="Group 14"/>
          <p:cNvGrpSpPr/>
          <p:nvPr/>
        </p:nvGrpSpPr>
        <p:grpSpPr>
          <a:xfrm>
            <a:off x="6536576" y="9239119"/>
            <a:ext cx="516353" cy="185990"/>
            <a:chOff x="271463" y="2852738"/>
            <a:chExt cx="3190876" cy="1149350"/>
          </a:xfrm>
        </p:grpSpPr>
        <p:sp>
          <p:nvSpPr>
            <p:cNvPr id="1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2_Master Title Slide">
    <p:spTree>
      <p:nvGrpSpPr>
        <p:cNvPr id="1" name=""/>
        <p:cNvGrpSpPr/>
        <p:nvPr/>
      </p:nvGrpSpPr>
      <p:grpSpPr>
        <a:xfrm>
          <a:off x="0" y="0"/>
          <a:ext cx="0" cy="0"/>
          <a:chOff x="0" y="0"/>
          <a:chExt cx="0" cy="0"/>
        </a:xfrm>
      </p:grpSpPr>
      <p:sp>
        <p:nvSpPr>
          <p:cNvPr id="90" name="Text Placeholder 89"/>
          <p:cNvSpPr>
            <a:spLocks noGrp="1"/>
          </p:cNvSpPr>
          <p:nvPr userDrawn="1">
            <p:ph type="body" sz="quarter" idx="12"/>
          </p:nvPr>
        </p:nvSpPr>
        <p:spPr>
          <a:xfrm>
            <a:off x="323529" y="2817333"/>
            <a:ext cx="4676812" cy="1129411"/>
          </a:xfrm>
        </p:spPr>
        <p:txBody>
          <a:bodyPr>
            <a:normAutofit/>
          </a:bodyPr>
          <a:lstStyle>
            <a:lvl1pPr marL="0" indent="0" algn="r">
              <a:lnSpc>
                <a:spcPct val="100000"/>
              </a:lnSpc>
              <a:buFontTx/>
              <a:buNone/>
              <a:defRPr sz="1500" b="0" cap="all" spc="-45" baseline="0">
                <a:solidFill>
                  <a:schemeClr val="tx2">
                    <a:lumMod val="75000"/>
                  </a:schemeClr>
                </a:solidFill>
                <a:latin typeface="+mj-lt"/>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a:t>Click to edit Master text styles</a:t>
            </a:r>
          </a:p>
        </p:txBody>
      </p:sp>
      <p:sp>
        <p:nvSpPr>
          <p:cNvPr id="27" name="Rectangle 183"/>
          <p:cNvSpPr>
            <a:spLocks noGrp="1" noChangeArrowheads="1"/>
          </p:cNvSpPr>
          <p:nvPr userDrawn="1">
            <p:ph type="subTitle" idx="1" hasCustomPrompt="1"/>
          </p:nvPr>
        </p:nvSpPr>
        <p:spPr bwMode="blackWhite">
          <a:xfrm>
            <a:off x="5047929" y="2042632"/>
            <a:ext cx="3346771" cy="992668"/>
          </a:xfrm>
          <a:prstGeom prst="rect">
            <a:avLst/>
          </a:prstGeom>
          <a:ln w="25400" algn="ctr"/>
          <a:effectLst/>
        </p:spPr>
        <p:txBody>
          <a:bodyPr tIns="0" bIns="91440" anchor="t">
            <a:noAutofit/>
          </a:bodyPr>
          <a:lstStyle>
            <a:lvl1pPr marL="0" indent="0" algn="l" rtl="0" fontAlgn="base">
              <a:lnSpc>
                <a:spcPct val="100000"/>
              </a:lnSpc>
              <a:spcBef>
                <a:spcPct val="25000"/>
              </a:spcBef>
              <a:spcAft>
                <a:spcPct val="0"/>
              </a:spcAft>
              <a:buClrTx/>
              <a:buFont typeface="Arial" charset="0"/>
              <a:buNone/>
              <a:defRPr lang="en-US" sz="1800" b="1" kern="1200" cap="all" spc="-45" baseline="0" dirty="0" smtClean="0">
                <a:solidFill>
                  <a:schemeClr val="tx2">
                    <a:lumMod val="75000"/>
                  </a:schemeClr>
                </a:solidFill>
                <a:effectLst/>
                <a:latin typeface="+mj-lt"/>
                <a:ea typeface="+mn-ea"/>
                <a:cs typeface="+mn-cs"/>
              </a:defRPr>
            </a:lvl1pPr>
          </a:lstStyle>
          <a:p>
            <a:pPr lvl="0"/>
            <a:r>
              <a:rPr lang="en-US" dirty="0"/>
              <a:t>Click to edit Master text styles</a:t>
            </a:r>
          </a:p>
        </p:txBody>
      </p:sp>
      <p:sp>
        <p:nvSpPr>
          <p:cNvPr id="28" name="Rectangle 182"/>
          <p:cNvSpPr>
            <a:spLocks noGrp="1" noChangeArrowheads="1"/>
          </p:cNvSpPr>
          <p:nvPr userDrawn="1">
            <p:ph type="ctrTitle" hasCustomPrompt="1"/>
          </p:nvPr>
        </p:nvSpPr>
        <p:spPr bwMode="blackWhite">
          <a:xfrm>
            <a:off x="323529" y="1052032"/>
            <a:ext cx="4676812" cy="1716568"/>
          </a:xfrm>
          <a:ln w="25400"/>
          <a:effectLst/>
        </p:spPr>
        <p:txBody>
          <a:bodyPr tIns="91440" bIns="91440" anchor="t"/>
          <a:lstStyle>
            <a:lvl1pPr algn="l">
              <a:lnSpc>
                <a:spcPct val="100000"/>
              </a:lnSpc>
              <a:spcBef>
                <a:spcPct val="25000"/>
              </a:spcBef>
              <a:defRPr lang="en-US" sz="2600" b="1" kern="1200" cap="all" spc="-45" baseline="0" dirty="0">
                <a:solidFill>
                  <a:schemeClr val="tx2">
                    <a:lumMod val="75000"/>
                  </a:schemeClr>
                </a:solidFill>
                <a:effectLst/>
                <a:latin typeface="Arial" charset="0"/>
                <a:ea typeface="+mn-ea"/>
                <a:cs typeface="+mn-cs"/>
              </a:defRPr>
            </a:lvl1pPr>
          </a:lstStyle>
          <a:p>
            <a:r>
              <a:rPr lang="en-US" dirty="0"/>
              <a:t>Title Goes Here</a:t>
            </a:r>
            <a:br>
              <a:rPr lang="en-US" dirty="0"/>
            </a:br>
            <a:r>
              <a:rPr lang="en-US" dirty="0"/>
              <a:t>Second Line Optional</a:t>
            </a:r>
          </a:p>
        </p:txBody>
      </p:sp>
      <p:sp>
        <p:nvSpPr>
          <p:cNvPr id="52" name="TextBox 51"/>
          <p:cNvSpPr txBox="1"/>
          <p:nvPr userDrawn="1"/>
        </p:nvSpPr>
        <p:spPr>
          <a:xfrm>
            <a:off x="333816" y="6298063"/>
            <a:ext cx="3514373" cy="308777"/>
          </a:xfrm>
          <a:prstGeom prst="rect">
            <a:avLst/>
          </a:prstGeom>
          <a:noFill/>
        </p:spPr>
        <p:txBody>
          <a:bodyPr wrap="square" rtlCol="0">
            <a:noAutofit/>
          </a:bodyPr>
          <a:lstStyle/>
          <a:p>
            <a:pPr algn="l"/>
            <a:r>
              <a:rPr lang="en-US" sz="975" b="0" i="0" cap="all" baseline="0" dirty="0">
                <a:solidFill>
                  <a:schemeClr val="tx1">
                    <a:lumMod val="50000"/>
                    <a:lumOff val="50000"/>
                  </a:schemeClr>
                </a:solidFill>
              </a:rPr>
              <a:t>PUBLIC </a:t>
            </a:r>
          </a:p>
        </p:txBody>
      </p:sp>
      <p:grpSp>
        <p:nvGrpSpPr>
          <p:cNvPr id="13" name="Group 12"/>
          <p:cNvGrpSpPr/>
          <p:nvPr userDrawn="1"/>
        </p:nvGrpSpPr>
        <p:grpSpPr>
          <a:xfrm>
            <a:off x="4807153" y="6036338"/>
            <a:ext cx="3993947" cy="512367"/>
            <a:chOff x="7003917" y="-725488"/>
            <a:chExt cx="10382383" cy="1331913"/>
          </a:xfrm>
        </p:grpSpPr>
        <p:sp>
          <p:nvSpPr>
            <p:cNvPr id="14"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p:cNvGrpSpPr/>
            <p:nvPr userDrawn="1"/>
          </p:nvGrpSpPr>
          <p:grpSpPr>
            <a:xfrm>
              <a:off x="7003917" y="-481263"/>
              <a:ext cx="2430980" cy="875636"/>
              <a:chOff x="271463" y="2852738"/>
              <a:chExt cx="3190876" cy="1149350"/>
            </a:xfrm>
          </p:grpSpPr>
          <p:sp>
            <p:nvSpPr>
              <p:cNvPr id="5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53" name="Group 52"/>
          <p:cNvGrpSpPr/>
          <p:nvPr userDrawn="1"/>
        </p:nvGrpSpPr>
        <p:grpSpPr>
          <a:xfrm>
            <a:off x="0" y="4155851"/>
            <a:ext cx="9141864" cy="1025135"/>
            <a:chOff x="0" y="4166252"/>
            <a:chExt cx="12192000" cy="1367166"/>
          </a:xfrm>
        </p:grpSpPr>
        <p:pic>
          <p:nvPicPr>
            <p:cNvPr id="55" name="Picture 5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68161"/>
              <a:ext cx="12192000" cy="1104900"/>
            </a:xfrm>
            <a:prstGeom prst="rect">
              <a:avLst/>
            </a:prstGeom>
          </p:spPr>
        </p:pic>
        <p:grpSp>
          <p:nvGrpSpPr>
            <p:cNvPr id="56" name="Group 55"/>
            <p:cNvGrpSpPr/>
            <p:nvPr userDrawn="1"/>
          </p:nvGrpSpPr>
          <p:grpSpPr>
            <a:xfrm>
              <a:off x="3011822" y="4166252"/>
              <a:ext cx="588628" cy="588628"/>
              <a:chOff x="6862686" y="3757371"/>
              <a:chExt cx="1388962" cy="1388962"/>
            </a:xfrm>
          </p:grpSpPr>
          <p:sp>
            <p:nvSpPr>
              <p:cNvPr id="83" name="Donut 82"/>
              <p:cNvSpPr/>
              <p:nvPr/>
            </p:nvSpPr>
            <p:spPr>
              <a:xfrm>
                <a:off x="6862686" y="3757371"/>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4" name="Picture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8730" y="4114458"/>
                <a:ext cx="716874" cy="576878"/>
              </a:xfrm>
              <a:prstGeom prst="rect">
                <a:avLst/>
              </a:prstGeom>
            </p:spPr>
          </p:pic>
        </p:grpSp>
        <p:sp>
          <p:nvSpPr>
            <p:cNvPr id="81" name="Donut 80"/>
            <p:cNvSpPr/>
            <p:nvPr/>
          </p:nvSpPr>
          <p:spPr>
            <a:xfrm>
              <a:off x="4636351" y="4720589"/>
              <a:ext cx="783583" cy="783583"/>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p:cNvGrpSpPr/>
            <p:nvPr userDrawn="1"/>
          </p:nvGrpSpPr>
          <p:grpSpPr>
            <a:xfrm>
              <a:off x="1590791" y="4752461"/>
              <a:ext cx="748987" cy="748987"/>
              <a:chOff x="2208009" y="539609"/>
              <a:chExt cx="1388962" cy="1388962"/>
            </a:xfrm>
          </p:grpSpPr>
          <p:sp>
            <p:nvSpPr>
              <p:cNvPr id="79" name="Donut 78"/>
              <p:cNvSpPr/>
              <p:nvPr/>
            </p:nvSpPr>
            <p:spPr>
              <a:xfrm>
                <a:off x="2208009" y="53960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0637" y="876720"/>
                <a:ext cx="443707" cy="608580"/>
              </a:xfrm>
              <a:prstGeom prst="rect">
                <a:avLst/>
              </a:prstGeom>
            </p:spPr>
          </p:pic>
        </p:grpSp>
        <p:grpSp>
          <p:nvGrpSpPr>
            <p:cNvPr id="64" name="Group 63"/>
            <p:cNvGrpSpPr/>
            <p:nvPr userDrawn="1"/>
          </p:nvGrpSpPr>
          <p:grpSpPr>
            <a:xfrm>
              <a:off x="8630733" y="4886953"/>
              <a:ext cx="593277" cy="593277"/>
              <a:chOff x="3759568" y="3757371"/>
              <a:chExt cx="1388962" cy="1388962"/>
            </a:xfrm>
          </p:grpSpPr>
          <p:sp>
            <p:nvSpPr>
              <p:cNvPr id="77" name="Donut 76"/>
              <p:cNvSpPr/>
              <p:nvPr/>
            </p:nvSpPr>
            <p:spPr>
              <a:xfrm>
                <a:off x="3759568" y="3757371"/>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06809" y="4073323"/>
                <a:ext cx="694481" cy="694481"/>
              </a:xfrm>
              <a:prstGeom prst="rect">
                <a:avLst/>
              </a:prstGeom>
            </p:spPr>
          </p:pic>
        </p:grpSp>
        <p:grpSp>
          <p:nvGrpSpPr>
            <p:cNvPr id="65" name="Group 64"/>
            <p:cNvGrpSpPr/>
            <p:nvPr userDrawn="1"/>
          </p:nvGrpSpPr>
          <p:grpSpPr>
            <a:xfrm>
              <a:off x="98502" y="4928872"/>
              <a:ext cx="604546" cy="604546"/>
              <a:chOff x="8414245" y="539609"/>
              <a:chExt cx="1388962" cy="1388962"/>
            </a:xfrm>
          </p:grpSpPr>
          <p:sp>
            <p:nvSpPr>
              <p:cNvPr id="75" name="Donut 74"/>
              <p:cNvSpPr/>
              <p:nvPr/>
            </p:nvSpPr>
            <p:spPr>
              <a:xfrm>
                <a:off x="8414245" y="53960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46743" y="851258"/>
                <a:ext cx="523966" cy="769744"/>
              </a:xfrm>
              <a:prstGeom prst="rect">
                <a:avLst/>
              </a:prstGeom>
            </p:spPr>
          </p:pic>
        </p:grpSp>
        <p:grpSp>
          <p:nvGrpSpPr>
            <p:cNvPr id="66" name="Group 65"/>
            <p:cNvGrpSpPr/>
            <p:nvPr userDrawn="1"/>
          </p:nvGrpSpPr>
          <p:grpSpPr>
            <a:xfrm>
              <a:off x="11292332" y="5028692"/>
              <a:ext cx="480568" cy="480568"/>
              <a:chOff x="3759568" y="2171639"/>
              <a:chExt cx="1388962" cy="1388962"/>
            </a:xfrm>
          </p:grpSpPr>
          <p:sp>
            <p:nvSpPr>
              <p:cNvPr id="73" name="Donut 72"/>
              <p:cNvSpPr/>
              <p:nvPr/>
            </p:nvSpPr>
            <p:spPr>
              <a:xfrm>
                <a:off x="3759568" y="217163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4" name="Picture 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2066" y="2517131"/>
                <a:ext cx="523966" cy="707622"/>
              </a:xfrm>
              <a:prstGeom prst="rect">
                <a:avLst/>
              </a:prstGeom>
            </p:spPr>
          </p:pic>
        </p:grpSp>
        <p:grpSp>
          <p:nvGrpSpPr>
            <p:cNvPr id="67" name="Group 66"/>
            <p:cNvGrpSpPr/>
            <p:nvPr userDrawn="1"/>
          </p:nvGrpSpPr>
          <p:grpSpPr>
            <a:xfrm>
              <a:off x="6580062" y="4360471"/>
              <a:ext cx="712278" cy="712276"/>
              <a:chOff x="2208009" y="539609"/>
              <a:chExt cx="1388962" cy="1388962"/>
            </a:xfrm>
          </p:grpSpPr>
          <p:sp>
            <p:nvSpPr>
              <p:cNvPr id="71" name="Donut 70"/>
              <p:cNvSpPr/>
              <p:nvPr/>
            </p:nvSpPr>
            <p:spPr>
              <a:xfrm>
                <a:off x="2208009" y="53960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0637" y="876720"/>
                <a:ext cx="443707" cy="608580"/>
              </a:xfrm>
              <a:prstGeom prst="rect">
                <a:avLst/>
              </a:prstGeom>
            </p:spPr>
          </p:pic>
        </p:grpSp>
        <p:grpSp>
          <p:nvGrpSpPr>
            <p:cNvPr id="68" name="Group 67"/>
            <p:cNvGrpSpPr/>
            <p:nvPr userDrawn="1"/>
          </p:nvGrpSpPr>
          <p:grpSpPr>
            <a:xfrm>
              <a:off x="10206989" y="4181417"/>
              <a:ext cx="516403" cy="516403"/>
              <a:chOff x="8414245" y="2171639"/>
              <a:chExt cx="1388962" cy="1388962"/>
            </a:xfrm>
          </p:grpSpPr>
          <p:sp>
            <p:nvSpPr>
              <p:cNvPr id="69" name="Donut 68"/>
              <p:cNvSpPr/>
              <p:nvPr/>
            </p:nvSpPr>
            <p:spPr>
              <a:xfrm>
                <a:off x="8414245" y="217163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0" name="Picture 6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27057" y="2509680"/>
                <a:ext cx="363338" cy="726675"/>
              </a:xfrm>
              <a:prstGeom prst="rect">
                <a:avLst/>
              </a:prstGeom>
            </p:spPr>
          </p:pic>
        </p:grpSp>
      </p:grpSp>
      <p:pic>
        <p:nvPicPr>
          <p:cNvPr id="85" name="Picture 84"/>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81927" y="4649024"/>
            <a:ext cx="372599" cy="372599"/>
          </a:xfrm>
          <a:prstGeom prst="rect">
            <a:avLst/>
          </a:prstGeom>
        </p:spPr>
      </p:pic>
    </p:spTree>
    <p:extLst>
      <p:ext uri="{BB962C8B-B14F-4D97-AF65-F5344CB8AC3E}">
        <p14:creationId xmlns:p14="http://schemas.microsoft.com/office/powerpoint/2010/main" val="34368465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and Content Slide">
    <p:spTree>
      <p:nvGrpSpPr>
        <p:cNvPr id="1" name=""/>
        <p:cNvGrpSpPr/>
        <p:nvPr/>
      </p:nvGrpSpPr>
      <p:grpSpPr>
        <a:xfrm>
          <a:off x="0" y="0"/>
          <a:ext cx="0" cy="0"/>
          <a:chOff x="0" y="0"/>
          <a:chExt cx="0" cy="0"/>
        </a:xfrm>
      </p:grpSpPr>
      <p:sp>
        <p:nvSpPr>
          <p:cNvPr id="5" name="Chart Placeholder 4"/>
          <p:cNvSpPr>
            <a:spLocks noGrp="1"/>
          </p:cNvSpPr>
          <p:nvPr>
            <p:ph type="chart" sz="quarter" idx="10" hasCustomPrompt="1"/>
          </p:nvPr>
        </p:nvSpPr>
        <p:spPr>
          <a:xfrm>
            <a:off x="224643" y="1117600"/>
            <a:ext cx="8747266" cy="4292600"/>
          </a:xfrm>
        </p:spPr>
        <p:txBody>
          <a:bodyPr anchor="ctr"/>
          <a:lstStyle>
            <a:lvl1pPr marL="0" indent="0" algn="ctr">
              <a:buFontTx/>
              <a:buNone/>
              <a:defRPr baseline="0"/>
            </a:lvl1pPr>
          </a:lstStyle>
          <a:p>
            <a:r>
              <a:rPr lang="en-US" dirty="0"/>
              <a:t>Click to Add Chart</a:t>
            </a:r>
          </a:p>
        </p:txBody>
      </p:sp>
      <p:sp>
        <p:nvSpPr>
          <p:cNvPr id="44" name="Rectangle 226"/>
          <p:cNvSpPr>
            <a:spLocks noGrp="1" noChangeArrowheads="1"/>
          </p:cNvSpPr>
          <p:nvPr>
            <p:ph type="title"/>
          </p:nvPr>
        </p:nvSpPr>
        <p:spPr bwMode="auto">
          <a:xfrm>
            <a:off x="224643" y="280715"/>
            <a:ext cx="8747266"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Tree>
    <p:extLst>
      <p:ext uri="{BB962C8B-B14F-4D97-AF65-F5344CB8AC3E}">
        <p14:creationId xmlns:p14="http://schemas.microsoft.com/office/powerpoint/2010/main" val="232480726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and Content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00BA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819151" y="1651000"/>
            <a:ext cx="7648574"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4800" cap="all" baseline="0">
                <a:solidFill>
                  <a:schemeClr val="bg1"/>
                </a:solidFill>
              </a:defRPr>
            </a:lvl1pPr>
          </a:lstStyle>
          <a:p>
            <a:pPr lvl="0"/>
            <a:r>
              <a:rPr lang="en-US" dirty="0"/>
              <a:t>Click to edit master title style</a:t>
            </a:r>
          </a:p>
        </p:txBody>
      </p:sp>
      <p:sp>
        <p:nvSpPr>
          <p:cNvPr id="7" name="Rectangle 6"/>
          <p:cNvSpPr/>
          <p:nvPr userDrawn="1"/>
        </p:nvSpPr>
        <p:spPr>
          <a:xfrm>
            <a:off x="7067550" y="5836800"/>
            <a:ext cx="207645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nvGrpSpPr>
          <p:cNvPr id="20" name="Group 19"/>
          <p:cNvGrpSpPr/>
          <p:nvPr userDrawn="1"/>
        </p:nvGrpSpPr>
        <p:grpSpPr>
          <a:xfrm>
            <a:off x="8001876" y="6108700"/>
            <a:ext cx="916714" cy="330200"/>
            <a:chOff x="271463" y="2852738"/>
            <a:chExt cx="3190876" cy="1149350"/>
          </a:xfrm>
        </p:grpSpPr>
        <p:sp>
          <p:nvSpPr>
            <p:cNvPr id="21"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833752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and Content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819151" y="1651000"/>
            <a:ext cx="7648574"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4800" cap="all" baseline="0">
                <a:solidFill>
                  <a:schemeClr val="bg1"/>
                </a:solidFill>
              </a:defRPr>
            </a:lvl1pPr>
          </a:lstStyle>
          <a:p>
            <a:pPr lvl="0"/>
            <a:r>
              <a:rPr lang="en-US" dirty="0"/>
              <a:t>Click to edit master title style</a:t>
            </a:r>
          </a:p>
        </p:txBody>
      </p:sp>
      <p:sp>
        <p:nvSpPr>
          <p:cNvPr id="7" name="Rectangle 6"/>
          <p:cNvSpPr/>
          <p:nvPr userDrawn="1"/>
        </p:nvSpPr>
        <p:spPr>
          <a:xfrm>
            <a:off x="7067550" y="5836800"/>
            <a:ext cx="207645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nvGrpSpPr>
          <p:cNvPr id="14" name="Group 13"/>
          <p:cNvGrpSpPr/>
          <p:nvPr userDrawn="1"/>
        </p:nvGrpSpPr>
        <p:grpSpPr>
          <a:xfrm>
            <a:off x="8001876" y="6108700"/>
            <a:ext cx="916714" cy="330200"/>
            <a:chOff x="271463" y="2852738"/>
            <a:chExt cx="3190876" cy="1149350"/>
          </a:xfrm>
        </p:grpSpPr>
        <p:sp>
          <p:nvSpPr>
            <p:cNvPr id="15"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04502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and Content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34A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819151" y="1651000"/>
            <a:ext cx="7648574"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4800" cap="all" baseline="0">
                <a:solidFill>
                  <a:schemeClr val="bg1"/>
                </a:solidFill>
              </a:defRPr>
            </a:lvl1pPr>
          </a:lstStyle>
          <a:p>
            <a:pPr lvl="0"/>
            <a:r>
              <a:rPr lang="en-US" dirty="0"/>
              <a:t>Click to edit master title style</a:t>
            </a:r>
          </a:p>
        </p:txBody>
      </p:sp>
      <p:sp>
        <p:nvSpPr>
          <p:cNvPr id="7" name="Rectangle 6"/>
          <p:cNvSpPr/>
          <p:nvPr userDrawn="1"/>
        </p:nvSpPr>
        <p:spPr>
          <a:xfrm>
            <a:off x="7067550" y="5836800"/>
            <a:ext cx="207645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nvGrpSpPr>
          <p:cNvPr id="14" name="Group 13"/>
          <p:cNvGrpSpPr/>
          <p:nvPr userDrawn="1"/>
        </p:nvGrpSpPr>
        <p:grpSpPr>
          <a:xfrm>
            <a:off x="8001876" y="6108700"/>
            <a:ext cx="916714" cy="330200"/>
            <a:chOff x="271463" y="2852738"/>
            <a:chExt cx="3190876" cy="1149350"/>
          </a:xfrm>
        </p:grpSpPr>
        <p:sp>
          <p:nvSpPr>
            <p:cNvPr id="15"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649707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and Content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819151" y="1651000"/>
            <a:ext cx="7648574"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4800" cap="all" baseline="0">
                <a:solidFill>
                  <a:schemeClr val="bg1"/>
                </a:solidFill>
              </a:defRPr>
            </a:lvl1pPr>
          </a:lstStyle>
          <a:p>
            <a:pPr lvl="0"/>
            <a:r>
              <a:rPr lang="en-US" dirty="0"/>
              <a:t>Click to edit master title style</a:t>
            </a:r>
          </a:p>
        </p:txBody>
      </p:sp>
      <p:sp>
        <p:nvSpPr>
          <p:cNvPr id="7" name="Rectangle 6"/>
          <p:cNvSpPr/>
          <p:nvPr userDrawn="1"/>
        </p:nvSpPr>
        <p:spPr>
          <a:xfrm>
            <a:off x="7067550" y="5836800"/>
            <a:ext cx="207645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nvGrpSpPr>
          <p:cNvPr id="14" name="Group 13"/>
          <p:cNvGrpSpPr/>
          <p:nvPr userDrawn="1"/>
        </p:nvGrpSpPr>
        <p:grpSpPr>
          <a:xfrm>
            <a:off x="8001876" y="6108700"/>
            <a:ext cx="916714" cy="330200"/>
            <a:chOff x="271463" y="2852738"/>
            <a:chExt cx="3190876" cy="1149350"/>
          </a:xfrm>
        </p:grpSpPr>
        <p:sp>
          <p:nvSpPr>
            <p:cNvPr id="15"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35566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and Content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537F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819151" y="1651000"/>
            <a:ext cx="7648574"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4800" cap="all" baseline="0">
                <a:solidFill>
                  <a:schemeClr val="bg1"/>
                </a:solidFill>
              </a:defRPr>
            </a:lvl1pPr>
          </a:lstStyle>
          <a:p>
            <a:pPr lvl="0"/>
            <a:r>
              <a:rPr lang="en-US" dirty="0"/>
              <a:t>Click to edit master title style</a:t>
            </a:r>
          </a:p>
        </p:txBody>
      </p:sp>
      <p:sp>
        <p:nvSpPr>
          <p:cNvPr id="7" name="Rectangle 6"/>
          <p:cNvSpPr/>
          <p:nvPr userDrawn="1"/>
        </p:nvSpPr>
        <p:spPr>
          <a:xfrm>
            <a:off x="7067550" y="5836800"/>
            <a:ext cx="207645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nvGrpSpPr>
          <p:cNvPr id="14" name="Group 13"/>
          <p:cNvGrpSpPr/>
          <p:nvPr userDrawn="1"/>
        </p:nvGrpSpPr>
        <p:grpSpPr>
          <a:xfrm>
            <a:off x="8001876" y="6108700"/>
            <a:ext cx="916714" cy="330200"/>
            <a:chOff x="271463" y="2852738"/>
            <a:chExt cx="3190876" cy="1149350"/>
          </a:xfrm>
        </p:grpSpPr>
        <p:sp>
          <p:nvSpPr>
            <p:cNvPr id="15"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10380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and Content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5493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819151" y="1651000"/>
            <a:ext cx="7648574"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4800" cap="all" baseline="0">
                <a:solidFill>
                  <a:schemeClr val="bg1"/>
                </a:solidFill>
              </a:defRPr>
            </a:lvl1pPr>
          </a:lstStyle>
          <a:p>
            <a:pPr lvl="0"/>
            <a:r>
              <a:rPr lang="en-US" dirty="0"/>
              <a:t>Click to edit master title style</a:t>
            </a:r>
          </a:p>
        </p:txBody>
      </p:sp>
      <p:sp>
        <p:nvSpPr>
          <p:cNvPr id="7" name="Rectangle 6"/>
          <p:cNvSpPr/>
          <p:nvPr userDrawn="1"/>
        </p:nvSpPr>
        <p:spPr>
          <a:xfrm>
            <a:off x="7067550" y="5836800"/>
            <a:ext cx="207645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nvGrpSpPr>
          <p:cNvPr id="14" name="Group 13"/>
          <p:cNvGrpSpPr/>
          <p:nvPr userDrawn="1"/>
        </p:nvGrpSpPr>
        <p:grpSpPr>
          <a:xfrm>
            <a:off x="8001876" y="6108700"/>
            <a:ext cx="916714" cy="330200"/>
            <a:chOff x="271463" y="2852738"/>
            <a:chExt cx="3190876" cy="1149350"/>
          </a:xfrm>
        </p:grpSpPr>
        <p:sp>
          <p:nvSpPr>
            <p:cNvPr id="15"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3307818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E7CEFD3-E71C-48B8-9419-4B3479A594FB}" type="datetimeFigureOut">
              <a:rPr lang="en-US" smtClean="0"/>
              <a:pPr/>
              <a:t>4/28/2017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1DAFC-DC43-4C74-A592-708C76DD8A3A}"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E7CEFD3-E71C-48B8-9419-4B3479A594FB}" type="datetimeFigureOut">
              <a:rPr lang="en-US" smtClean="0"/>
              <a:pPr/>
              <a:t>4/28/2017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1DAFC-DC43-4C74-A592-708C76DD8A3A}"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FSL Logo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Master Title Slide">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6858000"/>
          </a:xfrm>
        </p:spPr>
        <p:txBody>
          <a:bodyPr/>
          <a:lstStyle>
            <a:lvl1pPr marL="0" indent="0" algn="ctr">
              <a:buFontTx/>
              <a:buNone/>
              <a:defRPr baseline="0">
                <a:solidFill>
                  <a:schemeClr val="bg1"/>
                </a:solidFill>
              </a:defRPr>
            </a:lvl1pPr>
          </a:lstStyle>
          <a:p>
            <a:r>
              <a:rPr lang="en-US" dirty="0"/>
              <a:t>Click to Insert Full Image</a:t>
            </a:r>
          </a:p>
        </p:txBody>
      </p:sp>
      <p:sp>
        <p:nvSpPr>
          <p:cNvPr id="2" name="Rectangle 1"/>
          <p:cNvSpPr/>
          <p:nvPr userDrawn="1"/>
        </p:nvSpPr>
        <p:spPr>
          <a:xfrm>
            <a:off x="0" y="0"/>
            <a:ext cx="91440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 Placeholder 89"/>
          <p:cNvSpPr>
            <a:spLocks noGrp="1"/>
          </p:cNvSpPr>
          <p:nvPr userDrawn="1">
            <p:ph type="body" sz="quarter" idx="12"/>
          </p:nvPr>
        </p:nvSpPr>
        <p:spPr>
          <a:xfrm>
            <a:off x="323529" y="2817333"/>
            <a:ext cx="4676812" cy="1129411"/>
          </a:xfrm>
        </p:spPr>
        <p:txBody>
          <a:bodyPr>
            <a:normAutofit/>
          </a:bodyPr>
          <a:lstStyle>
            <a:lvl1pPr marL="0" indent="0" algn="l">
              <a:lnSpc>
                <a:spcPct val="100000"/>
              </a:lnSpc>
              <a:buFontTx/>
              <a:buNone/>
              <a:defRPr sz="1800" b="0" cap="all" spc="-45" baseline="0">
                <a:solidFill>
                  <a:schemeClr val="bg1"/>
                </a:solidFill>
                <a:latin typeface="+mj-lt"/>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a:t>Click to edit Master text styles</a:t>
            </a:r>
          </a:p>
        </p:txBody>
      </p:sp>
      <p:sp>
        <p:nvSpPr>
          <p:cNvPr id="28" name="Rectangle 182"/>
          <p:cNvSpPr>
            <a:spLocks noGrp="1" noChangeArrowheads="1"/>
          </p:cNvSpPr>
          <p:nvPr userDrawn="1">
            <p:ph type="ctrTitle" hasCustomPrompt="1"/>
          </p:nvPr>
        </p:nvSpPr>
        <p:spPr bwMode="blackWhite">
          <a:xfrm>
            <a:off x="323529" y="1790700"/>
            <a:ext cx="4676812" cy="977900"/>
          </a:xfrm>
          <a:ln w="25400"/>
          <a:effectLst/>
        </p:spPr>
        <p:txBody>
          <a:bodyPr tIns="91440" bIns="91440" anchor="t"/>
          <a:lstStyle>
            <a:lvl1pPr algn="l">
              <a:lnSpc>
                <a:spcPct val="100000"/>
              </a:lnSpc>
              <a:spcBef>
                <a:spcPct val="25000"/>
              </a:spcBef>
              <a:defRPr lang="en-US" sz="2600" b="1" kern="1200" cap="all" spc="-45" baseline="0" dirty="0">
                <a:solidFill>
                  <a:schemeClr val="bg1"/>
                </a:solidFill>
                <a:effectLst/>
                <a:latin typeface="Arial" charset="0"/>
                <a:ea typeface="+mn-ea"/>
                <a:cs typeface="+mn-cs"/>
              </a:defRPr>
            </a:lvl1pPr>
          </a:lstStyle>
          <a:p>
            <a:r>
              <a:rPr lang="en-US" dirty="0"/>
              <a:t>Title Goes Here</a:t>
            </a:r>
            <a:br>
              <a:rPr lang="en-US" dirty="0"/>
            </a:br>
            <a:r>
              <a:rPr lang="en-US" dirty="0"/>
              <a:t>Second Line Optional</a:t>
            </a:r>
          </a:p>
        </p:txBody>
      </p:sp>
      <p:sp>
        <p:nvSpPr>
          <p:cNvPr id="56" name="Rectangle 55"/>
          <p:cNvSpPr/>
          <p:nvPr userDrawn="1"/>
        </p:nvSpPr>
        <p:spPr>
          <a:xfrm>
            <a:off x="2768600" y="5903089"/>
            <a:ext cx="6375400" cy="74078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1" name="Slide Number Placeholder 1"/>
          <p:cNvSpPr txBox="1">
            <a:spLocks/>
          </p:cNvSpPr>
          <p:nvPr userDrawn="1"/>
        </p:nvSpPr>
        <p:spPr>
          <a:xfrm>
            <a:off x="250360" y="6279997"/>
            <a:ext cx="447335" cy="277811"/>
          </a:xfrm>
          <a:prstGeom prst="rect">
            <a:avLst/>
          </a:prstGeom>
        </p:spPr>
        <p:txBody>
          <a:bodyPr vert="horz" lIns="51435" tIns="25718" rIns="51435" bIns="25718"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975" b="0" smtClean="0">
                <a:solidFill>
                  <a:schemeClr val="bg1"/>
                </a:solidFill>
              </a:rPr>
              <a:pPr algn="l"/>
              <a:t>‹#›</a:t>
            </a:fld>
            <a:endParaRPr lang="en-US" sz="975" b="0" dirty="0">
              <a:solidFill>
                <a:schemeClr val="bg1"/>
              </a:solidFill>
            </a:endParaRPr>
          </a:p>
        </p:txBody>
      </p:sp>
      <p:sp>
        <p:nvSpPr>
          <p:cNvPr id="79" name="TextBox 78"/>
          <p:cNvSpPr txBox="1"/>
          <p:nvPr userDrawn="1"/>
        </p:nvSpPr>
        <p:spPr>
          <a:xfrm>
            <a:off x="722436" y="6298063"/>
            <a:ext cx="3514373" cy="308777"/>
          </a:xfrm>
          <a:prstGeom prst="rect">
            <a:avLst/>
          </a:prstGeom>
          <a:noFill/>
        </p:spPr>
        <p:txBody>
          <a:bodyPr wrap="square" rtlCol="0">
            <a:noAutofit/>
          </a:bodyPr>
          <a:lstStyle/>
          <a:p>
            <a:pPr algn="l"/>
            <a:r>
              <a:rPr lang="en-US" sz="975" b="0" i="0" cap="all" baseline="0" dirty="0">
                <a:solidFill>
                  <a:schemeClr val="bg1"/>
                </a:solidFill>
              </a:rPr>
              <a:t>PUBLIC </a:t>
            </a:r>
          </a:p>
        </p:txBody>
      </p:sp>
      <p:grpSp>
        <p:nvGrpSpPr>
          <p:cNvPr id="15" name="Group 14"/>
          <p:cNvGrpSpPr/>
          <p:nvPr userDrawn="1"/>
        </p:nvGrpSpPr>
        <p:grpSpPr>
          <a:xfrm>
            <a:off x="4807153" y="6036338"/>
            <a:ext cx="3993947" cy="512367"/>
            <a:chOff x="7003917" y="-725488"/>
            <a:chExt cx="10382383" cy="1331913"/>
          </a:xfrm>
        </p:grpSpPr>
        <p:sp>
          <p:nvSpPr>
            <p:cNvPr id="16"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userDrawn="1"/>
          </p:nvGrpSpPr>
          <p:grpSpPr>
            <a:xfrm>
              <a:off x="7003917" y="-481263"/>
              <a:ext cx="2430980" cy="875636"/>
              <a:chOff x="271463" y="2852738"/>
              <a:chExt cx="3190876" cy="1149350"/>
            </a:xfrm>
          </p:grpSpPr>
          <p:sp>
            <p:nvSpPr>
              <p:cNvPr id="5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6322829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80715"/>
            <a:ext cx="8747266"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46" name="Text Placeholder 45"/>
          <p:cNvSpPr>
            <a:spLocks noGrp="1"/>
          </p:cNvSpPr>
          <p:nvPr>
            <p:ph type="body" sz="quarter" idx="10"/>
          </p:nvPr>
        </p:nvSpPr>
        <p:spPr>
          <a:xfrm>
            <a:off x="224643" y="1019917"/>
            <a:ext cx="8747266"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1333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80715"/>
            <a:ext cx="8747266"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5" name="Text Placeholder 45"/>
          <p:cNvSpPr>
            <a:spLocks noGrp="1"/>
          </p:cNvSpPr>
          <p:nvPr>
            <p:ph type="body" sz="quarter" idx="10"/>
          </p:nvPr>
        </p:nvSpPr>
        <p:spPr>
          <a:xfrm>
            <a:off x="224642" y="1074189"/>
            <a:ext cx="4385458"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5"/>
          <p:cNvSpPr>
            <a:spLocks noGrp="1"/>
          </p:cNvSpPr>
          <p:nvPr>
            <p:ph type="body" sz="quarter" idx="11"/>
          </p:nvPr>
        </p:nvSpPr>
        <p:spPr>
          <a:xfrm>
            <a:off x="4586451" y="1074189"/>
            <a:ext cx="4385458"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61214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80715"/>
            <a:ext cx="8747266"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7" name="Text Placeholder 45"/>
          <p:cNvSpPr>
            <a:spLocks noGrp="1"/>
          </p:cNvSpPr>
          <p:nvPr>
            <p:ph type="body" sz="quarter" idx="10"/>
          </p:nvPr>
        </p:nvSpPr>
        <p:spPr>
          <a:xfrm>
            <a:off x="224642" y="1785389"/>
            <a:ext cx="4385458" cy="39550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45"/>
          <p:cNvSpPr>
            <a:spLocks noGrp="1"/>
          </p:cNvSpPr>
          <p:nvPr>
            <p:ph type="body" sz="quarter" idx="11"/>
          </p:nvPr>
        </p:nvSpPr>
        <p:spPr>
          <a:xfrm>
            <a:off x="4586451" y="1785389"/>
            <a:ext cx="4385458" cy="39550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2"/>
          </p:nvPr>
        </p:nvSpPr>
        <p:spPr>
          <a:xfrm>
            <a:off x="225028" y="1117600"/>
            <a:ext cx="4361423" cy="660400"/>
          </a:xfrm>
        </p:spPr>
        <p:txBody>
          <a:bodyPr anchor="ctr">
            <a:noAutofit/>
          </a:bodyPr>
          <a:lstStyle>
            <a:lvl1pPr marL="0" indent="0">
              <a:buFontTx/>
              <a:buNone/>
              <a:defRPr sz="2200" b="1"/>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a:t>Click to edit Master text styles</a:t>
            </a:r>
          </a:p>
        </p:txBody>
      </p:sp>
      <p:sp>
        <p:nvSpPr>
          <p:cNvPr id="10" name="Content Placeholder 2"/>
          <p:cNvSpPr>
            <a:spLocks noGrp="1"/>
          </p:cNvSpPr>
          <p:nvPr>
            <p:ph sz="quarter" idx="13"/>
          </p:nvPr>
        </p:nvSpPr>
        <p:spPr>
          <a:xfrm>
            <a:off x="4610100" y="1117600"/>
            <a:ext cx="4361810" cy="660400"/>
          </a:xfrm>
        </p:spPr>
        <p:txBody>
          <a:bodyPr anchor="ctr">
            <a:normAutofit/>
          </a:bodyPr>
          <a:lstStyle>
            <a:lvl1pPr marL="0" indent="0">
              <a:buFontTx/>
              <a:buNone/>
              <a:defRPr sz="2200" b="1"/>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a:t>Click to edit Master text styles</a:t>
            </a:r>
          </a:p>
        </p:txBody>
      </p:sp>
    </p:spTree>
    <p:extLst>
      <p:ext uri="{BB962C8B-B14F-4D97-AF65-F5344CB8AC3E}">
        <p14:creationId xmlns:p14="http://schemas.microsoft.com/office/powerpoint/2010/main" val="8973962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4495802" y="276225"/>
            <a:ext cx="4476107"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46" name="Text Placeholder 45"/>
          <p:cNvSpPr>
            <a:spLocks noGrp="1"/>
          </p:cNvSpPr>
          <p:nvPr>
            <p:ph type="body" sz="quarter" idx="10"/>
          </p:nvPr>
        </p:nvSpPr>
        <p:spPr>
          <a:xfrm>
            <a:off x="4495801" y="1290089"/>
            <a:ext cx="4476107" cy="44503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2"/>
          <p:cNvSpPr>
            <a:spLocks noGrp="1"/>
          </p:cNvSpPr>
          <p:nvPr>
            <p:ph type="dt" sz="half" idx="2"/>
          </p:nvPr>
        </p:nvSpPr>
        <p:spPr>
          <a:xfrm>
            <a:off x="519031" y="6303695"/>
            <a:ext cx="1369265" cy="308777"/>
          </a:xfrm>
          <a:prstGeom prst="rect">
            <a:avLst/>
          </a:prstGeom>
        </p:spPr>
        <p:txBody>
          <a:bodyPr>
            <a:noAutofit/>
          </a:bodyPr>
          <a:lstStyle>
            <a:lvl1pPr>
              <a:defRPr lang="en-US" sz="975" b="0" i="0" kern="1200" cap="none" baseline="0" smtClean="0">
                <a:solidFill>
                  <a:schemeClr val="tx1">
                    <a:lumMod val="50000"/>
                    <a:lumOff val="50000"/>
                  </a:schemeClr>
                </a:solidFill>
                <a:latin typeface="Arial" charset="0"/>
                <a:ea typeface="+mn-ea"/>
                <a:cs typeface="+mn-cs"/>
              </a:defRPr>
            </a:lvl1pPr>
          </a:lstStyle>
          <a:p>
            <a:fld id="{3BDFDD5F-E85B-4DA3-A4F9-9CF3C7409943}" type="datetime4">
              <a:rPr lang="en-US" smtClean="0"/>
              <a:pPr/>
              <a:t>April 28, 2017</a:t>
            </a:fld>
            <a:endParaRPr lang="en-US" dirty="0"/>
          </a:p>
        </p:txBody>
      </p:sp>
      <p:sp>
        <p:nvSpPr>
          <p:cNvPr id="5" name="Rectangle 4"/>
          <p:cNvSpPr/>
          <p:nvPr userDrawn="1"/>
        </p:nvSpPr>
        <p:spPr>
          <a:xfrm>
            <a:off x="0" y="0"/>
            <a:ext cx="4238625" cy="68834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 name="Picture Placeholder 2"/>
          <p:cNvSpPr>
            <a:spLocks noGrp="1"/>
          </p:cNvSpPr>
          <p:nvPr>
            <p:ph type="pic" sz="quarter" idx="11" hasCustomPrompt="1"/>
          </p:nvPr>
        </p:nvSpPr>
        <p:spPr>
          <a:xfrm>
            <a:off x="0" y="0"/>
            <a:ext cx="4238625" cy="6858000"/>
          </a:xfrm>
        </p:spPr>
        <p:txBody>
          <a:bodyPr/>
          <a:lstStyle>
            <a:lvl1pPr marL="0" indent="0" algn="ctr">
              <a:buFontTx/>
              <a:buNone/>
              <a:defRPr/>
            </a:lvl1pPr>
          </a:lstStyle>
          <a:p>
            <a:r>
              <a:rPr lang="en-US" dirty="0"/>
              <a:t>Click to Insert Picture</a:t>
            </a:r>
          </a:p>
        </p:txBody>
      </p:sp>
    </p:spTree>
    <p:extLst>
      <p:ext uri="{BB962C8B-B14F-4D97-AF65-F5344CB8AC3E}">
        <p14:creationId xmlns:p14="http://schemas.microsoft.com/office/powerpoint/2010/main" val="15872930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80715"/>
            <a:ext cx="8747266"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Tree>
    <p:extLst>
      <p:ext uri="{BB962C8B-B14F-4D97-AF65-F5344CB8AC3E}">
        <p14:creationId xmlns:p14="http://schemas.microsoft.com/office/powerpoint/2010/main" val="33422137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2938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80715"/>
            <a:ext cx="8747266"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3" name="Table Placeholder 2"/>
          <p:cNvSpPr>
            <a:spLocks noGrp="1"/>
          </p:cNvSpPr>
          <p:nvPr>
            <p:ph type="tbl" sz="quarter" idx="10" hasCustomPrompt="1"/>
          </p:nvPr>
        </p:nvSpPr>
        <p:spPr>
          <a:xfrm>
            <a:off x="224643" y="1117600"/>
            <a:ext cx="8747266" cy="4292600"/>
          </a:xfrm>
        </p:spPr>
        <p:txBody>
          <a:bodyPr anchor="ctr"/>
          <a:lstStyle>
            <a:lvl1pPr marL="0" indent="0" algn="ctr">
              <a:buFontTx/>
              <a:buNone/>
              <a:defRPr baseline="0"/>
            </a:lvl1pPr>
          </a:lstStyle>
          <a:p>
            <a:r>
              <a:rPr lang="en-US" dirty="0"/>
              <a:t>Click to Add Table</a:t>
            </a:r>
          </a:p>
        </p:txBody>
      </p:sp>
    </p:spTree>
    <p:extLst>
      <p:ext uri="{BB962C8B-B14F-4D97-AF65-F5344CB8AC3E}">
        <p14:creationId xmlns:p14="http://schemas.microsoft.com/office/powerpoint/2010/main" val="172955056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225511" y="280713"/>
            <a:ext cx="8725789" cy="6540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Title Goes Here</a:t>
            </a:r>
          </a:p>
        </p:txBody>
      </p:sp>
      <p:sp>
        <p:nvSpPr>
          <p:cNvPr id="17" name="Text Placeholder 16"/>
          <p:cNvSpPr>
            <a:spLocks noGrp="1"/>
          </p:cNvSpPr>
          <p:nvPr>
            <p:ph type="body" idx="1"/>
          </p:nvPr>
        </p:nvSpPr>
        <p:spPr>
          <a:xfrm>
            <a:off x="224642" y="1019916"/>
            <a:ext cx="8735291" cy="46660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Slide Number Placeholder 1"/>
          <p:cNvSpPr txBox="1">
            <a:spLocks/>
          </p:cNvSpPr>
          <p:nvPr userDrawn="1"/>
        </p:nvSpPr>
        <p:spPr>
          <a:xfrm>
            <a:off x="250360" y="6279997"/>
            <a:ext cx="447335" cy="277811"/>
          </a:xfrm>
          <a:prstGeom prst="rect">
            <a:avLst/>
          </a:prstGeom>
        </p:spPr>
        <p:txBody>
          <a:bodyPr vert="horz" lIns="51435" tIns="25718" rIns="51435" bIns="25718"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975" b="0" smtClean="0">
                <a:solidFill>
                  <a:schemeClr val="tx1">
                    <a:lumMod val="50000"/>
                    <a:lumOff val="50000"/>
                  </a:schemeClr>
                </a:solidFill>
              </a:rPr>
              <a:pPr algn="l"/>
              <a:t>‹#›</a:t>
            </a:fld>
            <a:endParaRPr lang="en-US" sz="975" b="0" dirty="0">
              <a:solidFill>
                <a:schemeClr val="tx1">
                  <a:lumMod val="50000"/>
                  <a:lumOff val="50000"/>
                </a:schemeClr>
              </a:solidFill>
            </a:endParaRPr>
          </a:p>
        </p:txBody>
      </p:sp>
      <p:sp>
        <p:nvSpPr>
          <p:cNvPr id="12" name="TextBox 11"/>
          <p:cNvSpPr txBox="1"/>
          <p:nvPr userDrawn="1"/>
        </p:nvSpPr>
        <p:spPr>
          <a:xfrm>
            <a:off x="722436" y="6298063"/>
            <a:ext cx="3514373" cy="308777"/>
          </a:xfrm>
          <a:prstGeom prst="rect">
            <a:avLst/>
          </a:prstGeom>
          <a:noFill/>
        </p:spPr>
        <p:txBody>
          <a:bodyPr wrap="square" rtlCol="0">
            <a:noAutofit/>
          </a:bodyPr>
          <a:lstStyle/>
          <a:p>
            <a:pPr algn="l"/>
            <a:r>
              <a:rPr lang="en-US" sz="975" b="0" i="0" cap="all" baseline="0" dirty="0">
                <a:solidFill>
                  <a:schemeClr val="tx1">
                    <a:lumMod val="50000"/>
                    <a:lumOff val="50000"/>
                  </a:schemeClr>
                </a:solidFill>
              </a:rPr>
              <a:t>PUBLIC </a:t>
            </a:r>
          </a:p>
        </p:txBody>
      </p:sp>
      <p:grpSp>
        <p:nvGrpSpPr>
          <p:cNvPr id="13" name="Group 12"/>
          <p:cNvGrpSpPr/>
          <p:nvPr userDrawn="1"/>
        </p:nvGrpSpPr>
        <p:grpSpPr>
          <a:xfrm>
            <a:off x="7858539" y="6127037"/>
            <a:ext cx="935162" cy="336844"/>
            <a:chOff x="271463" y="2852738"/>
            <a:chExt cx="3190876" cy="1149350"/>
          </a:xfrm>
        </p:grpSpPr>
        <p:sp>
          <p:nvSpPr>
            <p:cNvPr id="14"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74" r:id="rId1"/>
    <p:sldLayoutId id="2147483805" r:id="rId2"/>
    <p:sldLayoutId id="2147483775" r:id="rId3"/>
    <p:sldLayoutId id="2147483787" r:id="rId4"/>
    <p:sldLayoutId id="2147483788" r:id="rId5"/>
    <p:sldLayoutId id="2147483777" r:id="rId6"/>
    <p:sldLayoutId id="2147483789" r:id="rId7"/>
    <p:sldLayoutId id="2147483790" r:id="rId8"/>
    <p:sldLayoutId id="2147483791" r:id="rId9"/>
    <p:sldLayoutId id="2147483792" r:id="rId10"/>
    <p:sldLayoutId id="2147483793" r:id="rId11"/>
    <p:sldLayoutId id="2147483800" r:id="rId12"/>
    <p:sldLayoutId id="2147483801" r:id="rId13"/>
    <p:sldLayoutId id="2147483802" r:id="rId14"/>
    <p:sldLayoutId id="2147483803" r:id="rId15"/>
    <p:sldLayoutId id="2147483804" r:id="rId16"/>
    <p:sldLayoutId id="2147483806" r:id="rId17"/>
    <p:sldLayoutId id="2147483807" r:id="rId18"/>
  </p:sldLayoutIdLst>
  <p:transition>
    <p:fade/>
  </p:transition>
  <p:hf hdr="0" ftr="0" dt="0"/>
  <p:txStyles>
    <p:titleStyle>
      <a:lvl1pPr algn="l" rtl="0" fontAlgn="base">
        <a:lnSpc>
          <a:spcPct val="100000"/>
        </a:lnSpc>
        <a:spcBef>
          <a:spcPct val="0"/>
        </a:spcBef>
        <a:spcAft>
          <a:spcPct val="0"/>
        </a:spcAft>
        <a:defRPr lang="en-US" sz="2600" b="1" kern="1200" dirty="0" smtClean="0">
          <a:solidFill>
            <a:schemeClr val="tx2">
              <a:lumMod val="75000"/>
            </a:schemeClr>
          </a:solidFill>
          <a:effectLst/>
          <a:latin typeface="Arial" charset="0"/>
          <a:ea typeface="+mn-ea"/>
          <a:cs typeface="+mn-cs"/>
        </a:defRPr>
      </a:lvl1pPr>
      <a:lvl2pPr algn="r" rtl="0" fontAlgn="base">
        <a:lnSpc>
          <a:spcPct val="85000"/>
        </a:lnSpc>
        <a:spcBef>
          <a:spcPct val="0"/>
        </a:spcBef>
        <a:spcAft>
          <a:spcPct val="0"/>
        </a:spcAft>
        <a:defRPr sz="1650" b="1">
          <a:solidFill>
            <a:schemeClr val="tx1"/>
          </a:solidFill>
          <a:latin typeface="Arial" charset="0"/>
        </a:defRPr>
      </a:lvl2pPr>
      <a:lvl3pPr algn="r" rtl="0" fontAlgn="base">
        <a:lnSpc>
          <a:spcPct val="85000"/>
        </a:lnSpc>
        <a:spcBef>
          <a:spcPct val="0"/>
        </a:spcBef>
        <a:spcAft>
          <a:spcPct val="0"/>
        </a:spcAft>
        <a:defRPr sz="1650" b="1">
          <a:solidFill>
            <a:schemeClr val="tx1"/>
          </a:solidFill>
          <a:latin typeface="Arial" charset="0"/>
        </a:defRPr>
      </a:lvl3pPr>
      <a:lvl4pPr algn="r" rtl="0" fontAlgn="base">
        <a:lnSpc>
          <a:spcPct val="85000"/>
        </a:lnSpc>
        <a:spcBef>
          <a:spcPct val="0"/>
        </a:spcBef>
        <a:spcAft>
          <a:spcPct val="0"/>
        </a:spcAft>
        <a:defRPr sz="1650" b="1">
          <a:solidFill>
            <a:schemeClr val="tx1"/>
          </a:solidFill>
          <a:latin typeface="Arial" charset="0"/>
        </a:defRPr>
      </a:lvl4pPr>
      <a:lvl5pPr algn="r" rtl="0" fontAlgn="base">
        <a:lnSpc>
          <a:spcPct val="85000"/>
        </a:lnSpc>
        <a:spcBef>
          <a:spcPct val="0"/>
        </a:spcBef>
        <a:spcAft>
          <a:spcPct val="0"/>
        </a:spcAft>
        <a:defRPr sz="1650" b="1">
          <a:solidFill>
            <a:schemeClr val="tx1"/>
          </a:solidFill>
          <a:latin typeface="Arial" charset="0"/>
        </a:defRPr>
      </a:lvl5pPr>
      <a:lvl6pPr marL="342900" algn="r" rtl="0" fontAlgn="base">
        <a:lnSpc>
          <a:spcPct val="85000"/>
        </a:lnSpc>
        <a:spcBef>
          <a:spcPct val="0"/>
        </a:spcBef>
        <a:spcAft>
          <a:spcPct val="0"/>
        </a:spcAft>
        <a:defRPr sz="1650" b="1">
          <a:solidFill>
            <a:schemeClr val="tx1"/>
          </a:solidFill>
          <a:latin typeface="Arial" charset="0"/>
        </a:defRPr>
      </a:lvl6pPr>
      <a:lvl7pPr marL="685800" algn="r" rtl="0" fontAlgn="base">
        <a:lnSpc>
          <a:spcPct val="85000"/>
        </a:lnSpc>
        <a:spcBef>
          <a:spcPct val="0"/>
        </a:spcBef>
        <a:spcAft>
          <a:spcPct val="0"/>
        </a:spcAft>
        <a:defRPr sz="1650" b="1">
          <a:solidFill>
            <a:schemeClr val="tx1"/>
          </a:solidFill>
          <a:latin typeface="Arial" charset="0"/>
        </a:defRPr>
      </a:lvl7pPr>
      <a:lvl8pPr marL="1028700" algn="r" rtl="0" fontAlgn="base">
        <a:lnSpc>
          <a:spcPct val="85000"/>
        </a:lnSpc>
        <a:spcBef>
          <a:spcPct val="0"/>
        </a:spcBef>
        <a:spcAft>
          <a:spcPct val="0"/>
        </a:spcAft>
        <a:defRPr sz="1650" b="1">
          <a:solidFill>
            <a:schemeClr val="tx1"/>
          </a:solidFill>
          <a:latin typeface="Arial" charset="0"/>
        </a:defRPr>
      </a:lvl8pPr>
      <a:lvl9pPr marL="1371600" algn="r" rtl="0" fontAlgn="base">
        <a:lnSpc>
          <a:spcPct val="85000"/>
        </a:lnSpc>
        <a:spcBef>
          <a:spcPct val="0"/>
        </a:spcBef>
        <a:spcAft>
          <a:spcPct val="0"/>
        </a:spcAft>
        <a:defRPr sz="1650" b="1">
          <a:solidFill>
            <a:schemeClr val="tx1"/>
          </a:solidFill>
          <a:latin typeface="Arial" charset="0"/>
        </a:defRPr>
      </a:lvl9pPr>
    </p:titleStyle>
    <p:bodyStyle>
      <a:lvl1pPr marL="175022" indent="-175022" algn="l" rtl="0" fontAlgn="base">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01229" indent="-126206" algn="l" rtl="0" fontAlgn="base">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fontAlgn="base">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fontAlgn="base">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fontAlgn="base">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fontAlgn="base">
        <a:spcBef>
          <a:spcPct val="20000"/>
        </a:spcBef>
        <a:spcAft>
          <a:spcPct val="3000"/>
        </a:spcAft>
        <a:buClr>
          <a:schemeClr val="tx1"/>
        </a:buClr>
        <a:buSzPct val="70000"/>
        <a:buFont typeface="Arial" charset="0"/>
        <a:buChar char="►"/>
        <a:defRPr sz="1050">
          <a:solidFill>
            <a:srgbClr val="000000"/>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2451666" y="2148840"/>
            <a:ext cx="4240665" cy="2768861"/>
            <a:chOff x="3364707" y="1739900"/>
            <a:chExt cx="5462587" cy="3566691"/>
          </a:xfrm>
        </p:grpSpPr>
        <p:grpSp>
          <p:nvGrpSpPr>
            <p:cNvPr id="9" name="Group 8"/>
            <p:cNvGrpSpPr/>
            <p:nvPr userDrawn="1"/>
          </p:nvGrpSpPr>
          <p:grpSpPr>
            <a:xfrm>
              <a:off x="3751325" y="1739900"/>
              <a:ext cx="4689351" cy="1689100"/>
              <a:chOff x="271463" y="2852738"/>
              <a:chExt cx="3190876" cy="1149350"/>
            </a:xfrm>
          </p:grpSpPr>
          <p:sp>
            <p:nvSpPr>
              <p:cNvPr id="4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userDrawn="1"/>
          </p:nvGrpSpPr>
          <p:grpSpPr>
            <a:xfrm>
              <a:off x="3364707" y="4271963"/>
              <a:ext cx="5462587" cy="1034628"/>
              <a:chOff x="4252913" y="4551363"/>
              <a:chExt cx="7040562" cy="1333500"/>
            </a:xfrm>
          </p:grpSpPr>
          <p:sp>
            <p:nvSpPr>
              <p:cNvPr id="11" name="Rectangle 12"/>
              <p:cNvSpPr>
                <a:spLocks noChangeArrowheads="1"/>
              </p:cNvSpPr>
              <p:nvPr userDrawn="1"/>
            </p:nvSpPr>
            <p:spPr bwMode="auto">
              <a:xfrm>
                <a:off x="4252913"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userDrawn="1"/>
            </p:nvSpPr>
            <p:spPr bwMode="auto">
              <a:xfrm>
                <a:off x="11264900"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4"/>
              <p:cNvSpPr>
                <a:spLocks/>
              </p:cNvSpPr>
              <p:nvPr userDrawn="1"/>
            </p:nvSpPr>
            <p:spPr bwMode="auto">
              <a:xfrm>
                <a:off x="4714875" y="4765676"/>
                <a:ext cx="250825" cy="396875"/>
              </a:xfrm>
              <a:custGeom>
                <a:avLst/>
                <a:gdLst>
                  <a:gd name="T0" fmla="*/ 88 w 158"/>
                  <a:gd name="T1" fmla="*/ 0 h 250"/>
                  <a:gd name="T2" fmla="*/ 114 w 158"/>
                  <a:gd name="T3" fmla="*/ 3 h 250"/>
                  <a:gd name="T4" fmla="*/ 137 w 158"/>
                  <a:gd name="T5" fmla="*/ 10 h 250"/>
                  <a:gd name="T6" fmla="*/ 156 w 158"/>
                  <a:gd name="T7" fmla="*/ 26 h 250"/>
                  <a:gd name="T8" fmla="*/ 130 w 158"/>
                  <a:gd name="T9" fmla="*/ 52 h 250"/>
                  <a:gd name="T10" fmla="*/ 114 w 158"/>
                  <a:gd name="T11" fmla="*/ 35 h 250"/>
                  <a:gd name="T12" fmla="*/ 88 w 158"/>
                  <a:gd name="T13" fmla="*/ 31 h 250"/>
                  <a:gd name="T14" fmla="*/ 65 w 158"/>
                  <a:gd name="T15" fmla="*/ 33 h 250"/>
                  <a:gd name="T16" fmla="*/ 51 w 158"/>
                  <a:gd name="T17" fmla="*/ 42 h 250"/>
                  <a:gd name="T18" fmla="*/ 44 w 158"/>
                  <a:gd name="T19" fmla="*/ 54 h 250"/>
                  <a:gd name="T20" fmla="*/ 41 w 158"/>
                  <a:gd name="T21" fmla="*/ 66 h 250"/>
                  <a:gd name="T22" fmla="*/ 46 w 158"/>
                  <a:gd name="T23" fmla="*/ 84 h 250"/>
                  <a:gd name="T24" fmla="*/ 55 w 158"/>
                  <a:gd name="T25" fmla="*/ 94 h 250"/>
                  <a:gd name="T26" fmla="*/ 72 w 158"/>
                  <a:gd name="T27" fmla="*/ 103 h 250"/>
                  <a:gd name="T28" fmla="*/ 90 w 158"/>
                  <a:gd name="T29" fmla="*/ 110 h 250"/>
                  <a:gd name="T30" fmla="*/ 109 w 158"/>
                  <a:gd name="T31" fmla="*/ 115 h 250"/>
                  <a:gd name="T32" fmla="*/ 128 w 158"/>
                  <a:gd name="T33" fmla="*/ 124 h 250"/>
                  <a:gd name="T34" fmla="*/ 144 w 158"/>
                  <a:gd name="T35" fmla="*/ 136 h 250"/>
                  <a:gd name="T36" fmla="*/ 156 w 158"/>
                  <a:gd name="T37" fmla="*/ 152 h 250"/>
                  <a:gd name="T38" fmla="*/ 158 w 158"/>
                  <a:gd name="T39" fmla="*/ 178 h 250"/>
                  <a:gd name="T40" fmla="*/ 156 w 158"/>
                  <a:gd name="T41" fmla="*/ 203 h 250"/>
                  <a:gd name="T42" fmla="*/ 144 w 158"/>
                  <a:gd name="T43" fmla="*/ 222 h 250"/>
                  <a:gd name="T44" fmla="*/ 125 w 158"/>
                  <a:gd name="T45" fmla="*/ 238 h 250"/>
                  <a:gd name="T46" fmla="*/ 102 w 158"/>
                  <a:gd name="T47" fmla="*/ 248 h 250"/>
                  <a:gd name="T48" fmla="*/ 76 w 158"/>
                  <a:gd name="T49" fmla="*/ 250 h 250"/>
                  <a:gd name="T50" fmla="*/ 46 w 158"/>
                  <a:gd name="T51" fmla="*/ 248 h 250"/>
                  <a:gd name="T52" fmla="*/ 21 w 158"/>
                  <a:gd name="T53" fmla="*/ 236 h 250"/>
                  <a:gd name="T54" fmla="*/ 0 w 158"/>
                  <a:gd name="T55" fmla="*/ 217 h 250"/>
                  <a:gd name="T56" fmla="*/ 28 w 158"/>
                  <a:gd name="T57" fmla="*/ 194 h 250"/>
                  <a:gd name="T58" fmla="*/ 41 w 158"/>
                  <a:gd name="T59" fmla="*/ 210 h 250"/>
                  <a:gd name="T60" fmla="*/ 58 w 158"/>
                  <a:gd name="T61" fmla="*/ 217 h 250"/>
                  <a:gd name="T62" fmla="*/ 76 w 158"/>
                  <a:gd name="T63" fmla="*/ 220 h 250"/>
                  <a:gd name="T64" fmla="*/ 93 w 158"/>
                  <a:gd name="T65" fmla="*/ 217 h 250"/>
                  <a:gd name="T66" fmla="*/ 109 w 158"/>
                  <a:gd name="T67" fmla="*/ 210 h 250"/>
                  <a:gd name="T68" fmla="*/ 121 w 158"/>
                  <a:gd name="T69" fmla="*/ 199 h 250"/>
                  <a:gd name="T70" fmla="*/ 125 w 158"/>
                  <a:gd name="T71" fmla="*/ 180 h 250"/>
                  <a:gd name="T72" fmla="*/ 121 w 158"/>
                  <a:gd name="T73" fmla="*/ 166 h 250"/>
                  <a:gd name="T74" fmla="*/ 109 w 158"/>
                  <a:gd name="T75" fmla="*/ 154 h 250"/>
                  <a:gd name="T76" fmla="*/ 95 w 158"/>
                  <a:gd name="T77" fmla="*/ 147 h 250"/>
                  <a:gd name="T78" fmla="*/ 76 w 158"/>
                  <a:gd name="T79" fmla="*/ 140 h 250"/>
                  <a:gd name="T80" fmla="*/ 55 w 158"/>
                  <a:gd name="T81" fmla="*/ 133 h 250"/>
                  <a:gd name="T82" fmla="*/ 37 w 158"/>
                  <a:gd name="T83" fmla="*/ 126 h 250"/>
                  <a:gd name="T84" fmla="*/ 23 w 158"/>
                  <a:gd name="T85" fmla="*/ 112 h 250"/>
                  <a:gd name="T86" fmla="*/ 11 w 158"/>
                  <a:gd name="T87" fmla="*/ 94 h 250"/>
                  <a:gd name="T88" fmla="*/ 7 w 158"/>
                  <a:gd name="T89" fmla="*/ 66 h 250"/>
                  <a:gd name="T90" fmla="*/ 9 w 158"/>
                  <a:gd name="T91" fmla="*/ 49 h 250"/>
                  <a:gd name="T92" fmla="*/ 18 w 158"/>
                  <a:gd name="T93" fmla="*/ 31 h 250"/>
                  <a:gd name="T94" fmla="*/ 35 w 158"/>
                  <a:gd name="T95" fmla="*/ 14 h 250"/>
                  <a:gd name="T96" fmla="*/ 58 w 158"/>
                  <a:gd name="T97" fmla="*/ 3 h 250"/>
                  <a:gd name="T98" fmla="*/ 88 w 158"/>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50">
                    <a:moveTo>
                      <a:pt x="88" y="0"/>
                    </a:moveTo>
                    <a:lnTo>
                      <a:pt x="114" y="3"/>
                    </a:lnTo>
                    <a:lnTo>
                      <a:pt x="137" y="10"/>
                    </a:lnTo>
                    <a:lnTo>
                      <a:pt x="156" y="26"/>
                    </a:lnTo>
                    <a:lnTo>
                      <a:pt x="130" y="52"/>
                    </a:lnTo>
                    <a:lnTo>
                      <a:pt x="114" y="35"/>
                    </a:lnTo>
                    <a:lnTo>
                      <a:pt x="88" y="31"/>
                    </a:lnTo>
                    <a:lnTo>
                      <a:pt x="65" y="33"/>
                    </a:lnTo>
                    <a:lnTo>
                      <a:pt x="51" y="42"/>
                    </a:lnTo>
                    <a:lnTo>
                      <a:pt x="44" y="54"/>
                    </a:lnTo>
                    <a:lnTo>
                      <a:pt x="41" y="66"/>
                    </a:lnTo>
                    <a:lnTo>
                      <a:pt x="46" y="84"/>
                    </a:lnTo>
                    <a:lnTo>
                      <a:pt x="55" y="94"/>
                    </a:lnTo>
                    <a:lnTo>
                      <a:pt x="72" y="103"/>
                    </a:lnTo>
                    <a:lnTo>
                      <a:pt x="90" y="110"/>
                    </a:lnTo>
                    <a:lnTo>
                      <a:pt x="109" y="115"/>
                    </a:lnTo>
                    <a:lnTo>
                      <a:pt x="128" y="124"/>
                    </a:lnTo>
                    <a:lnTo>
                      <a:pt x="144" y="136"/>
                    </a:lnTo>
                    <a:lnTo>
                      <a:pt x="156" y="152"/>
                    </a:lnTo>
                    <a:lnTo>
                      <a:pt x="158" y="178"/>
                    </a:lnTo>
                    <a:lnTo>
                      <a:pt x="156" y="203"/>
                    </a:lnTo>
                    <a:lnTo>
                      <a:pt x="144" y="222"/>
                    </a:lnTo>
                    <a:lnTo>
                      <a:pt x="125" y="238"/>
                    </a:lnTo>
                    <a:lnTo>
                      <a:pt x="102" y="248"/>
                    </a:lnTo>
                    <a:lnTo>
                      <a:pt x="76" y="250"/>
                    </a:lnTo>
                    <a:lnTo>
                      <a:pt x="46" y="248"/>
                    </a:lnTo>
                    <a:lnTo>
                      <a:pt x="21" y="236"/>
                    </a:lnTo>
                    <a:lnTo>
                      <a:pt x="0" y="217"/>
                    </a:lnTo>
                    <a:lnTo>
                      <a:pt x="28" y="194"/>
                    </a:lnTo>
                    <a:lnTo>
                      <a:pt x="41" y="210"/>
                    </a:lnTo>
                    <a:lnTo>
                      <a:pt x="58" y="217"/>
                    </a:lnTo>
                    <a:lnTo>
                      <a:pt x="76" y="220"/>
                    </a:lnTo>
                    <a:lnTo>
                      <a:pt x="93" y="217"/>
                    </a:lnTo>
                    <a:lnTo>
                      <a:pt x="109" y="210"/>
                    </a:lnTo>
                    <a:lnTo>
                      <a:pt x="121" y="199"/>
                    </a:lnTo>
                    <a:lnTo>
                      <a:pt x="125" y="180"/>
                    </a:lnTo>
                    <a:lnTo>
                      <a:pt x="121" y="166"/>
                    </a:lnTo>
                    <a:lnTo>
                      <a:pt x="109" y="154"/>
                    </a:lnTo>
                    <a:lnTo>
                      <a:pt x="95" y="147"/>
                    </a:lnTo>
                    <a:lnTo>
                      <a:pt x="76" y="140"/>
                    </a:lnTo>
                    <a:lnTo>
                      <a:pt x="55" y="133"/>
                    </a:lnTo>
                    <a:lnTo>
                      <a:pt x="37" y="126"/>
                    </a:lnTo>
                    <a:lnTo>
                      <a:pt x="23" y="112"/>
                    </a:lnTo>
                    <a:lnTo>
                      <a:pt x="11" y="94"/>
                    </a:lnTo>
                    <a:lnTo>
                      <a:pt x="7" y="66"/>
                    </a:lnTo>
                    <a:lnTo>
                      <a:pt x="9" y="49"/>
                    </a:lnTo>
                    <a:lnTo>
                      <a:pt x="18" y="31"/>
                    </a:lnTo>
                    <a:lnTo>
                      <a:pt x="35" y="14"/>
                    </a:lnTo>
                    <a:lnTo>
                      <a:pt x="58" y="3"/>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userDrawn="1"/>
            </p:nvSpPr>
            <p:spPr bwMode="auto">
              <a:xfrm>
                <a:off x="5043488" y="4773613"/>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3 h 240"/>
                  <a:gd name="T10" fmla="*/ 146 w 160"/>
                  <a:gd name="T11" fmla="*/ 103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3"/>
                    </a:lnTo>
                    <a:lnTo>
                      <a:pt x="146" y="103"/>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userDrawn="1"/>
            </p:nvSpPr>
            <p:spPr bwMode="auto">
              <a:xfrm>
                <a:off x="5335588" y="4765676"/>
                <a:ext cx="339725" cy="396875"/>
              </a:xfrm>
              <a:custGeom>
                <a:avLst/>
                <a:gdLst>
                  <a:gd name="T0" fmla="*/ 125 w 214"/>
                  <a:gd name="T1" fmla="*/ 0 h 250"/>
                  <a:gd name="T2" fmla="*/ 156 w 214"/>
                  <a:gd name="T3" fmla="*/ 3 h 250"/>
                  <a:gd name="T4" fmla="*/ 186 w 214"/>
                  <a:gd name="T5" fmla="*/ 17 h 250"/>
                  <a:gd name="T6" fmla="*/ 209 w 214"/>
                  <a:gd name="T7" fmla="*/ 38 h 250"/>
                  <a:gd name="T8" fmla="*/ 181 w 214"/>
                  <a:gd name="T9" fmla="*/ 56 h 250"/>
                  <a:gd name="T10" fmla="*/ 165 w 214"/>
                  <a:gd name="T11" fmla="*/ 42 h 250"/>
                  <a:gd name="T12" fmla="*/ 146 w 214"/>
                  <a:gd name="T13" fmla="*/ 33 h 250"/>
                  <a:gd name="T14" fmla="*/ 123 w 214"/>
                  <a:gd name="T15" fmla="*/ 31 h 250"/>
                  <a:gd name="T16" fmla="*/ 95 w 214"/>
                  <a:gd name="T17" fmla="*/ 35 h 250"/>
                  <a:gd name="T18" fmla="*/ 69 w 214"/>
                  <a:gd name="T19" fmla="*/ 49 h 250"/>
                  <a:gd name="T20" fmla="*/ 51 w 214"/>
                  <a:gd name="T21" fmla="*/ 70 h 250"/>
                  <a:gd name="T22" fmla="*/ 39 w 214"/>
                  <a:gd name="T23" fmla="*/ 96 h 250"/>
                  <a:gd name="T24" fmla="*/ 34 w 214"/>
                  <a:gd name="T25" fmla="*/ 126 h 250"/>
                  <a:gd name="T26" fmla="*/ 39 w 214"/>
                  <a:gd name="T27" fmla="*/ 157 h 250"/>
                  <a:gd name="T28" fmla="*/ 51 w 214"/>
                  <a:gd name="T29" fmla="*/ 182 h 250"/>
                  <a:gd name="T30" fmla="*/ 69 w 214"/>
                  <a:gd name="T31" fmla="*/ 201 h 250"/>
                  <a:gd name="T32" fmla="*/ 93 w 214"/>
                  <a:gd name="T33" fmla="*/ 215 h 250"/>
                  <a:gd name="T34" fmla="*/ 123 w 214"/>
                  <a:gd name="T35" fmla="*/ 220 h 250"/>
                  <a:gd name="T36" fmla="*/ 149 w 214"/>
                  <a:gd name="T37" fmla="*/ 217 h 250"/>
                  <a:gd name="T38" fmla="*/ 169 w 214"/>
                  <a:gd name="T39" fmla="*/ 206 h 250"/>
                  <a:gd name="T40" fmla="*/ 186 w 214"/>
                  <a:gd name="T41" fmla="*/ 189 h 250"/>
                  <a:gd name="T42" fmla="*/ 214 w 214"/>
                  <a:gd name="T43" fmla="*/ 208 h 250"/>
                  <a:gd name="T44" fmla="*/ 207 w 214"/>
                  <a:gd name="T45" fmla="*/ 217 h 250"/>
                  <a:gd name="T46" fmla="*/ 195 w 214"/>
                  <a:gd name="T47" fmla="*/ 229 h 250"/>
                  <a:gd name="T48" fmla="*/ 176 w 214"/>
                  <a:gd name="T49" fmla="*/ 238 h 250"/>
                  <a:gd name="T50" fmla="*/ 153 w 214"/>
                  <a:gd name="T51" fmla="*/ 248 h 250"/>
                  <a:gd name="T52" fmla="*/ 123 w 214"/>
                  <a:gd name="T53" fmla="*/ 250 h 250"/>
                  <a:gd name="T54" fmla="*/ 88 w 214"/>
                  <a:gd name="T55" fmla="*/ 245 h 250"/>
                  <a:gd name="T56" fmla="*/ 58 w 214"/>
                  <a:gd name="T57" fmla="*/ 231 h 250"/>
                  <a:gd name="T58" fmla="*/ 32 w 214"/>
                  <a:gd name="T59" fmla="*/ 213 h 250"/>
                  <a:gd name="T60" fmla="*/ 16 w 214"/>
                  <a:gd name="T61" fmla="*/ 187 h 250"/>
                  <a:gd name="T62" fmla="*/ 4 w 214"/>
                  <a:gd name="T63" fmla="*/ 157 h 250"/>
                  <a:gd name="T64" fmla="*/ 0 w 214"/>
                  <a:gd name="T65" fmla="*/ 126 h 250"/>
                  <a:gd name="T66" fmla="*/ 7 w 214"/>
                  <a:gd name="T67" fmla="*/ 84 h 250"/>
                  <a:gd name="T68" fmla="*/ 23 w 214"/>
                  <a:gd name="T69" fmla="*/ 49 h 250"/>
                  <a:gd name="T70" fmla="*/ 48 w 214"/>
                  <a:gd name="T71" fmla="*/ 24 h 250"/>
                  <a:gd name="T72" fmla="*/ 83 w 214"/>
                  <a:gd name="T73" fmla="*/ 5 h 250"/>
                  <a:gd name="T74" fmla="*/ 125 w 214"/>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50">
                    <a:moveTo>
                      <a:pt x="125" y="0"/>
                    </a:moveTo>
                    <a:lnTo>
                      <a:pt x="156" y="3"/>
                    </a:lnTo>
                    <a:lnTo>
                      <a:pt x="186" y="17"/>
                    </a:lnTo>
                    <a:lnTo>
                      <a:pt x="209" y="38"/>
                    </a:lnTo>
                    <a:lnTo>
                      <a:pt x="181" y="56"/>
                    </a:lnTo>
                    <a:lnTo>
                      <a:pt x="165" y="42"/>
                    </a:lnTo>
                    <a:lnTo>
                      <a:pt x="146" y="33"/>
                    </a:lnTo>
                    <a:lnTo>
                      <a:pt x="123" y="31"/>
                    </a:lnTo>
                    <a:lnTo>
                      <a:pt x="95" y="35"/>
                    </a:lnTo>
                    <a:lnTo>
                      <a:pt x="69" y="49"/>
                    </a:lnTo>
                    <a:lnTo>
                      <a:pt x="51" y="70"/>
                    </a:lnTo>
                    <a:lnTo>
                      <a:pt x="39" y="96"/>
                    </a:lnTo>
                    <a:lnTo>
                      <a:pt x="34" y="126"/>
                    </a:lnTo>
                    <a:lnTo>
                      <a:pt x="39" y="157"/>
                    </a:lnTo>
                    <a:lnTo>
                      <a:pt x="51" y="182"/>
                    </a:lnTo>
                    <a:lnTo>
                      <a:pt x="69" y="201"/>
                    </a:lnTo>
                    <a:lnTo>
                      <a:pt x="93" y="215"/>
                    </a:lnTo>
                    <a:lnTo>
                      <a:pt x="123" y="220"/>
                    </a:lnTo>
                    <a:lnTo>
                      <a:pt x="149" y="217"/>
                    </a:lnTo>
                    <a:lnTo>
                      <a:pt x="169" y="206"/>
                    </a:lnTo>
                    <a:lnTo>
                      <a:pt x="186" y="189"/>
                    </a:lnTo>
                    <a:lnTo>
                      <a:pt x="214" y="208"/>
                    </a:lnTo>
                    <a:lnTo>
                      <a:pt x="207" y="217"/>
                    </a:lnTo>
                    <a:lnTo>
                      <a:pt x="195" y="229"/>
                    </a:lnTo>
                    <a:lnTo>
                      <a:pt x="176" y="238"/>
                    </a:lnTo>
                    <a:lnTo>
                      <a:pt x="153" y="248"/>
                    </a:lnTo>
                    <a:lnTo>
                      <a:pt x="123" y="250"/>
                    </a:lnTo>
                    <a:lnTo>
                      <a:pt x="88" y="245"/>
                    </a:lnTo>
                    <a:lnTo>
                      <a:pt x="58" y="231"/>
                    </a:lnTo>
                    <a:lnTo>
                      <a:pt x="32" y="213"/>
                    </a:lnTo>
                    <a:lnTo>
                      <a:pt x="16" y="187"/>
                    </a:lnTo>
                    <a:lnTo>
                      <a:pt x="4" y="157"/>
                    </a:lnTo>
                    <a:lnTo>
                      <a:pt x="0" y="126"/>
                    </a:lnTo>
                    <a:lnTo>
                      <a:pt x="7" y="84"/>
                    </a:lnTo>
                    <a:lnTo>
                      <a:pt x="23" y="49"/>
                    </a:lnTo>
                    <a:lnTo>
                      <a:pt x="48" y="24"/>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userDrawn="1"/>
            </p:nvSpPr>
            <p:spPr bwMode="auto">
              <a:xfrm>
                <a:off x="5719763" y="4773613"/>
                <a:ext cx="290513" cy="388938"/>
              </a:xfrm>
              <a:custGeom>
                <a:avLst/>
                <a:gdLst>
                  <a:gd name="T0" fmla="*/ 0 w 183"/>
                  <a:gd name="T1" fmla="*/ 0 h 245"/>
                  <a:gd name="T2" fmla="*/ 32 w 183"/>
                  <a:gd name="T3" fmla="*/ 0 h 245"/>
                  <a:gd name="T4" fmla="*/ 32 w 183"/>
                  <a:gd name="T5" fmla="*/ 147 h 245"/>
                  <a:gd name="T6" fmla="*/ 35 w 183"/>
                  <a:gd name="T7" fmla="*/ 166 h 245"/>
                  <a:gd name="T8" fmla="*/ 39 w 183"/>
                  <a:gd name="T9" fmla="*/ 184 h 245"/>
                  <a:gd name="T10" fmla="*/ 51 w 183"/>
                  <a:gd name="T11" fmla="*/ 201 h 245"/>
                  <a:gd name="T12" fmla="*/ 67 w 183"/>
                  <a:gd name="T13" fmla="*/ 212 h 245"/>
                  <a:gd name="T14" fmla="*/ 93 w 183"/>
                  <a:gd name="T15" fmla="*/ 215 h 245"/>
                  <a:gd name="T16" fmla="*/ 116 w 183"/>
                  <a:gd name="T17" fmla="*/ 212 h 245"/>
                  <a:gd name="T18" fmla="*/ 132 w 183"/>
                  <a:gd name="T19" fmla="*/ 201 h 245"/>
                  <a:gd name="T20" fmla="*/ 144 w 183"/>
                  <a:gd name="T21" fmla="*/ 184 h 245"/>
                  <a:gd name="T22" fmla="*/ 151 w 183"/>
                  <a:gd name="T23" fmla="*/ 166 h 245"/>
                  <a:gd name="T24" fmla="*/ 151 w 183"/>
                  <a:gd name="T25" fmla="*/ 147 h 245"/>
                  <a:gd name="T26" fmla="*/ 151 w 183"/>
                  <a:gd name="T27" fmla="*/ 0 h 245"/>
                  <a:gd name="T28" fmla="*/ 183 w 183"/>
                  <a:gd name="T29" fmla="*/ 0 h 245"/>
                  <a:gd name="T30" fmla="*/ 183 w 183"/>
                  <a:gd name="T31" fmla="*/ 152 h 245"/>
                  <a:gd name="T32" fmla="*/ 179 w 183"/>
                  <a:gd name="T33" fmla="*/ 184 h 245"/>
                  <a:gd name="T34" fmla="*/ 167 w 183"/>
                  <a:gd name="T35" fmla="*/ 210 h 245"/>
                  <a:gd name="T36" fmla="*/ 146 w 183"/>
                  <a:gd name="T37" fmla="*/ 229 h 245"/>
                  <a:gd name="T38" fmla="*/ 121 w 183"/>
                  <a:gd name="T39" fmla="*/ 240 h 245"/>
                  <a:gd name="T40" fmla="*/ 93 w 183"/>
                  <a:gd name="T41" fmla="*/ 245 h 245"/>
                  <a:gd name="T42" fmla="*/ 62 w 183"/>
                  <a:gd name="T43" fmla="*/ 240 h 245"/>
                  <a:gd name="T44" fmla="*/ 37 w 183"/>
                  <a:gd name="T45" fmla="*/ 229 h 245"/>
                  <a:gd name="T46" fmla="*/ 16 w 183"/>
                  <a:gd name="T47" fmla="*/ 210 h 245"/>
                  <a:gd name="T48" fmla="*/ 4 w 183"/>
                  <a:gd name="T49" fmla="*/ 184 h 245"/>
                  <a:gd name="T50" fmla="*/ 0 w 183"/>
                  <a:gd name="T51" fmla="*/ 152 h 245"/>
                  <a:gd name="T52" fmla="*/ 0 w 183"/>
                  <a:gd name="T5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5">
                    <a:moveTo>
                      <a:pt x="0" y="0"/>
                    </a:moveTo>
                    <a:lnTo>
                      <a:pt x="32" y="0"/>
                    </a:lnTo>
                    <a:lnTo>
                      <a:pt x="32" y="147"/>
                    </a:lnTo>
                    <a:lnTo>
                      <a:pt x="35" y="166"/>
                    </a:lnTo>
                    <a:lnTo>
                      <a:pt x="39" y="184"/>
                    </a:lnTo>
                    <a:lnTo>
                      <a:pt x="51" y="201"/>
                    </a:lnTo>
                    <a:lnTo>
                      <a:pt x="67" y="212"/>
                    </a:lnTo>
                    <a:lnTo>
                      <a:pt x="93" y="215"/>
                    </a:lnTo>
                    <a:lnTo>
                      <a:pt x="116" y="212"/>
                    </a:lnTo>
                    <a:lnTo>
                      <a:pt x="132" y="201"/>
                    </a:lnTo>
                    <a:lnTo>
                      <a:pt x="144" y="184"/>
                    </a:lnTo>
                    <a:lnTo>
                      <a:pt x="151" y="166"/>
                    </a:lnTo>
                    <a:lnTo>
                      <a:pt x="151" y="147"/>
                    </a:lnTo>
                    <a:lnTo>
                      <a:pt x="151" y="0"/>
                    </a:lnTo>
                    <a:lnTo>
                      <a:pt x="183" y="0"/>
                    </a:lnTo>
                    <a:lnTo>
                      <a:pt x="183" y="152"/>
                    </a:lnTo>
                    <a:lnTo>
                      <a:pt x="179" y="184"/>
                    </a:lnTo>
                    <a:lnTo>
                      <a:pt x="167" y="210"/>
                    </a:lnTo>
                    <a:lnTo>
                      <a:pt x="146" y="229"/>
                    </a:lnTo>
                    <a:lnTo>
                      <a:pt x="121" y="240"/>
                    </a:lnTo>
                    <a:lnTo>
                      <a:pt x="93" y="245"/>
                    </a:lnTo>
                    <a:lnTo>
                      <a:pt x="62" y="240"/>
                    </a:lnTo>
                    <a:lnTo>
                      <a:pt x="37" y="229"/>
                    </a:lnTo>
                    <a:lnTo>
                      <a:pt x="16" y="210"/>
                    </a:lnTo>
                    <a:lnTo>
                      <a:pt x="4" y="184"/>
                    </a:lnTo>
                    <a:lnTo>
                      <a:pt x="0" y="15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noEditPoints="1"/>
              </p:cNvSpPr>
              <p:nvPr userDrawn="1"/>
            </p:nvSpPr>
            <p:spPr bwMode="auto">
              <a:xfrm>
                <a:off x="6103938" y="4773613"/>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3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10 h 240"/>
                  <a:gd name="T48" fmla="*/ 125 w 170"/>
                  <a:gd name="T49" fmla="*/ 124 h 240"/>
                  <a:gd name="T50" fmla="*/ 102 w 170"/>
                  <a:gd name="T51" fmla="*/ 131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3"/>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10"/>
                    </a:lnTo>
                    <a:lnTo>
                      <a:pt x="125" y="124"/>
                    </a:lnTo>
                    <a:lnTo>
                      <a:pt x="102" y="131"/>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9"/>
              <p:cNvSpPr>
                <a:spLocks/>
              </p:cNvSpPr>
              <p:nvPr userDrawn="1"/>
            </p:nvSpPr>
            <p:spPr bwMode="auto">
              <a:xfrm>
                <a:off x="6427788" y="4773613"/>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3 h 240"/>
                  <a:gd name="T10" fmla="*/ 147 w 161"/>
                  <a:gd name="T11" fmla="*/ 103 h 240"/>
                  <a:gd name="T12" fmla="*/ 147 w 161"/>
                  <a:gd name="T13" fmla="*/ 133 h 240"/>
                  <a:gd name="T14" fmla="*/ 33 w 161"/>
                  <a:gd name="T15" fmla="*/ 133 h 240"/>
                  <a:gd name="T16" fmla="*/ 33 w 161"/>
                  <a:gd name="T17" fmla="*/ 210 h 240"/>
                  <a:gd name="T18" fmla="*/ 161 w 161"/>
                  <a:gd name="T19" fmla="*/ 210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3"/>
                    </a:lnTo>
                    <a:lnTo>
                      <a:pt x="147" y="103"/>
                    </a:lnTo>
                    <a:lnTo>
                      <a:pt x="147" y="133"/>
                    </a:lnTo>
                    <a:lnTo>
                      <a:pt x="33" y="133"/>
                    </a:lnTo>
                    <a:lnTo>
                      <a:pt x="33" y="210"/>
                    </a:lnTo>
                    <a:lnTo>
                      <a:pt x="161" y="210"/>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0"/>
              <p:cNvSpPr>
                <a:spLocks/>
              </p:cNvSpPr>
              <p:nvPr userDrawn="1"/>
            </p:nvSpPr>
            <p:spPr bwMode="auto">
              <a:xfrm>
                <a:off x="6883400" y="4765676"/>
                <a:ext cx="334963" cy="396875"/>
              </a:xfrm>
              <a:custGeom>
                <a:avLst/>
                <a:gdLst>
                  <a:gd name="T0" fmla="*/ 123 w 211"/>
                  <a:gd name="T1" fmla="*/ 0 h 250"/>
                  <a:gd name="T2" fmla="*/ 156 w 211"/>
                  <a:gd name="T3" fmla="*/ 3 h 250"/>
                  <a:gd name="T4" fmla="*/ 184 w 211"/>
                  <a:gd name="T5" fmla="*/ 17 h 250"/>
                  <a:gd name="T6" fmla="*/ 207 w 211"/>
                  <a:gd name="T7" fmla="*/ 38 h 250"/>
                  <a:gd name="T8" fmla="*/ 181 w 211"/>
                  <a:gd name="T9" fmla="*/ 56 h 250"/>
                  <a:gd name="T10" fmla="*/ 165 w 211"/>
                  <a:gd name="T11" fmla="*/ 42 h 250"/>
                  <a:gd name="T12" fmla="*/ 144 w 211"/>
                  <a:gd name="T13" fmla="*/ 33 h 250"/>
                  <a:gd name="T14" fmla="*/ 123 w 211"/>
                  <a:gd name="T15" fmla="*/ 31 h 250"/>
                  <a:gd name="T16" fmla="*/ 93 w 211"/>
                  <a:gd name="T17" fmla="*/ 35 h 250"/>
                  <a:gd name="T18" fmla="*/ 67 w 211"/>
                  <a:gd name="T19" fmla="*/ 49 h 250"/>
                  <a:gd name="T20" fmla="*/ 49 w 211"/>
                  <a:gd name="T21" fmla="*/ 70 h 250"/>
                  <a:gd name="T22" fmla="*/ 37 w 211"/>
                  <a:gd name="T23" fmla="*/ 96 h 250"/>
                  <a:gd name="T24" fmla="*/ 35 w 211"/>
                  <a:gd name="T25" fmla="*/ 126 h 250"/>
                  <a:gd name="T26" fmla="*/ 37 w 211"/>
                  <a:gd name="T27" fmla="*/ 157 h 250"/>
                  <a:gd name="T28" fmla="*/ 49 w 211"/>
                  <a:gd name="T29" fmla="*/ 182 h 250"/>
                  <a:gd name="T30" fmla="*/ 67 w 211"/>
                  <a:gd name="T31" fmla="*/ 201 h 250"/>
                  <a:gd name="T32" fmla="*/ 93 w 211"/>
                  <a:gd name="T33" fmla="*/ 215 h 250"/>
                  <a:gd name="T34" fmla="*/ 123 w 211"/>
                  <a:gd name="T35" fmla="*/ 220 h 250"/>
                  <a:gd name="T36" fmla="*/ 149 w 211"/>
                  <a:gd name="T37" fmla="*/ 217 h 250"/>
                  <a:gd name="T38" fmla="*/ 170 w 211"/>
                  <a:gd name="T39" fmla="*/ 206 h 250"/>
                  <a:gd name="T40" fmla="*/ 186 w 211"/>
                  <a:gd name="T41" fmla="*/ 189 h 250"/>
                  <a:gd name="T42" fmla="*/ 211 w 211"/>
                  <a:gd name="T43" fmla="*/ 208 h 250"/>
                  <a:gd name="T44" fmla="*/ 205 w 211"/>
                  <a:gd name="T45" fmla="*/ 217 h 250"/>
                  <a:gd name="T46" fmla="*/ 193 w 211"/>
                  <a:gd name="T47" fmla="*/ 229 h 250"/>
                  <a:gd name="T48" fmla="*/ 174 w 211"/>
                  <a:gd name="T49" fmla="*/ 238 h 250"/>
                  <a:gd name="T50" fmla="*/ 151 w 211"/>
                  <a:gd name="T51" fmla="*/ 248 h 250"/>
                  <a:gd name="T52" fmla="*/ 121 w 211"/>
                  <a:gd name="T53" fmla="*/ 250 h 250"/>
                  <a:gd name="T54" fmla="*/ 86 w 211"/>
                  <a:gd name="T55" fmla="*/ 245 h 250"/>
                  <a:gd name="T56" fmla="*/ 56 w 211"/>
                  <a:gd name="T57" fmla="*/ 231 h 250"/>
                  <a:gd name="T58" fmla="*/ 32 w 211"/>
                  <a:gd name="T59" fmla="*/ 213 h 250"/>
                  <a:gd name="T60" fmla="*/ 14 w 211"/>
                  <a:gd name="T61" fmla="*/ 187 h 250"/>
                  <a:gd name="T62" fmla="*/ 2 w 211"/>
                  <a:gd name="T63" fmla="*/ 157 h 250"/>
                  <a:gd name="T64" fmla="*/ 0 w 211"/>
                  <a:gd name="T65" fmla="*/ 126 h 250"/>
                  <a:gd name="T66" fmla="*/ 4 w 211"/>
                  <a:gd name="T67" fmla="*/ 84 h 250"/>
                  <a:gd name="T68" fmla="*/ 21 w 211"/>
                  <a:gd name="T69" fmla="*/ 49 h 250"/>
                  <a:gd name="T70" fmla="*/ 49 w 211"/>
                  <a:gd name="T71" fmla="*/ 24 h 250"/>
                  <a:gd name="T72" fmla="*/ 83 w 211"/>
                  <a:gd name="T73" fmla="*/ 5 h 250"/>
                  <a:gd name="T74" fmla="*/ 123 w 211"/>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50">
                    <a:moveTo>
                      <a:pt x="123" y="0"/>
                    </a:moveTo>
                    <a:lnTo>
                      <a:pt x="156" y="3"/>
                    </a:lnTo>
                    <a:lnTo>
                      <a:pt x="184" y="17"/>
                    </a:lnTo>
                    <a:lnTo>
                      <a:pt x="207" y="38"/>
                    </a:lnTo>
                    <a:lnTo>
                      <a:pt x="181" y="56"/>
                    </a:lnTo>
                    <a:lnTo>
                      <a:pt x="165" y="42"/>
                    </a:lnTo>
                    <a:lnTo>
                      <a:pt x="144" y="33"/>
                    </a:lnTo>
                    <a:lnTo>
                      <a:pt x="123" y="31"/>
                    </a:lnTo>
                    <a:lnTo>
                      <a:pt x="93" y="35"/>
                    </a:lnTo>
                    <a:lnTo>
                      <a:pt x="67" y="49"/>
                    </a:lnTo>
                    <a:lnTo>
                      <a:pt x="49" y="70"/>
                    </a:lnTo>
                    <a:lnTo>
                      <a:pt x="37" y="96"/>
                    </a:lnTo>
                    <a:lnTo>
                      <a:pt x="35" y="126"/>
                    </a:lnTo>
                    <a:lnTo>
                      <a:pt x="37" y="157"/>
                    </a:lnTo>
                    <a:lnTo>
                      <a:pt x="49" y="182"/>
                    </a:lnTo>
                    <a:lnTo>
                      <a:pt x="67" y="201"/>
                    </a:lnTo>
                    <a:lnTo>
                      <a:pt x="93" y="215"/>
                    </a:lnTo>
                    <a:lnTo>
                      <a:pt x="123" y="220"/>
                    </a:lnTo>
                    <a:lnTo>
                      <a:pt x="149" y="217"/>
                    </a:lnTo>
                    <a:lnTo>
                      <a:pt x="170" y="206"/>
                    </a:lnTo>
                    <a:lnTo>
                      <a:pt x="186" y="189"/>
                    </a:lnTo>
                    <a:lnTo>
                      <a:pt x="211" y="208"/>
                    </a:lnTo>
                    <a:lnTo>
                      <a:pt x="205" y="217"/>
                    </a:lnTo>
                    <a:lnTo>
                      <a:pt x="193" y="229"/>
                    </a:lnTo>
                    <a:lnTo>
                      <a:pt x="174" y="238"/>
                    </a:lnTo>
                    <a:lnTo>
                      <a:pt x="151" y="248"/>
                    </a:lnTo>
                    <a:lnTo>
                      <a:pt x="121" y="250"/>
                    </a:lnTo>
                    <a:lnTo>
                      <a:pt x="86" y="245"/>
                    </a:lnTo>
                    <a:lnTo>
                      <a:pt x="56" y="231"/>
                    </a:lnTo>
                    <a:lnTo>
                      <a:pt x="32" y="213"/>
                    </a:lnTo>
                    <a:lnTo>
                      <a:pt x="14" y="187"/>
                    </a:lnTo>
                    <a:lnTo>
                      <a:pt x="2" y="157"/>
                    </a:lnTo>
                    <a:lnTo>
                      <a:pt x="0" y="126"/>
                    </a:lnTo>
                    <a:lnTo>
                      <a:pt x="4" y="84"/>
                    </a:lnTo>
                    <a:lnTo>
                      <a:pt x="21" y="49"/>
                    </a:lnTo>
                    <a:lnTo>
                      <a:pt x="49" y="24"/>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
              <p:cNvSpPr>
                <a:spLocks noEditPoints="1"/>
              </p:cNvSpPr>
              <p:nvPr userDrawn="1"/>
            </p:nvSpPr>
            <p:spPr bwMode="auto">
              <a:xfrm>
                <a:off x="7248525" y="4765676"/>
                <a:ext cx="395288" cy="396875"/>
              </a:xfrm>
              <a:custGeom>
                <a:avLst/>
                <a:gdLst>
                  <a:gd name="T0" fmla="*/ 123 w 249"/>
                  <a:gd name="T1" fmla="*/ 31 h 250"/>
                  <a:gd name="T2" fmla="*/ 93 w 249"/>
                  <a:gd name="T3" fmla="*/ 35 h 250"/>
                  <a:gd name="T4" fmla="*/ 70 w 249"/>
                  <a:gd name="T5" fmla="*/ 49 h 250"/>
                  <a:gd name="T6" fmla="*/ 49 w 249"/>
                  <a:gd name="T7" fmla="*/ 68 h 250"/>
                  <a:gd name="T8" fmla="*/ 37 w 249"/>
                  <a:gd name="T9" fmla="*/ 96 h 250"/>
                  <a:gd name="T10" fmla="*/ 35 w 249"/>
                  <a:gd name="T11" fmla="*/ 124 h 250"/>
                  <a:gd name="T12" fmla="*/ 37 w 249"/>
                  <a:gd name="T13" fmla="*/ 154 h 250"/>
                  <a:gd name="T14" fmla="*/ 49 w 249"/>
                  <a:gd name="T15" fmla="*/ 182 h 250"/>
                  <a:gd name="T16" fmla="*/ 70 w 249"/>
                  <a:gd name="T17" fmla="*/ 201 h 250"/>
                  <a:gd name="T18" fmla="*/ 93 w 249"/>
                  <a:gd name="T19" fmla="*/ 215 h 250"/>
                  <a:gd name="T20" fmla="*/ 123 w 249"/>
                  <a:gd name="T21" fmla="*/ 220 h 250"/>
                  <a:gd name="T22" fmla="*/ 154 w 249"/>
                  <a:gd name="T23" fmla="*/ 215 h 250"/>
                  <a:gd name="T24" fmla="*/ 179 w 249"/>
                  <a:gd name="T25" fmla="*/ 201 h 250"/>
                  <a:gd name="T26" fmla="*/ 198 w 249"/>
                  <a:gd name="T27" fmla="*/ 182 h 250"/>
                  <a:gd name="T28" fmla="*/ 210 w 249"/>
                  <a:gd name="T29" fmla="*/ 154 h 250"/>
                  <a:gd name="T30" fmla="*/ 214 w 249"/>
                  <a:gd name="T31" fmla="*/ 124 h 250"/>
                  <a:gd name="T32" fmla="*/ 210 w 249"/>
                  <a:gd name="T33" fmla="*/ 96 h 250"/>
                  <a:gd name="T34" fmla="*/ 198 w 249"/>
                  <a:gd name="T35" fmla="*/ 68 h 250"/>
                  <a:gd name="T36" fmla="*/ 179 w 249"/>
                  <a:gd name="T37" fmla="*/ 49 h 250"/>
                  <a:gd name="T38" fmla="*/ 154 w 249"/>
                  <a:gd name="T39" fmla="*/ 35 h 250"/>
                  <a:gd name="T40" fmla="*/ 123 w 249"/>
                  <a:gd name="T41" fmla="*/ 31 h 250"/>
                  <a:gd name="T42" fmla="*/ 123 w 249"/>
                  <a:gd name="T43" fmla="*/ 0 h 250"/>
                  <a:gd name="T44" fmla="*/ 165 w 249"/>
                  <a:gd name="T45" fmla="*/ 5 h 250"/>
                  <a:gd name="T46" fmla="*/ 200 w 249"/>
                  <a:gd name="T47" fmla="*/ 24 h 250"/>
                  <a:gd name="T48" fmla="*/ 226 w 249"/>
                  <a:gd name="T49" fmla="*/ 49 h 250"/>
                  <a:gd name="T50" fmla="*/ 242 w 249"/>
                  <a:gd name="T51" fmla="*/ 84 h 250"/>
                  <a:gd name="T52" fmla="*/ 249 w 249"/>
                  <a:gd name="T53" fmla="*/ 124 h 250"/>
                  <a:gd name="T54" fmla="*/ 242 w 249"/>
                  <a:gd name="T55" fmla="*/ 166 h 250"/>
                  <a:gd name="T56" fmla="*/ 226 w 249"/>
                  <a:gd name="T57" fmla="*/ 201 h 250"/>
                  <a:gd name="T58" fmla="*/ 200 w 249"/>
                  <a:gd name="T59" fmla="*/ 227 h 250"/>
                  <a:gd name="T60" fmla="*/ 165 w 249"/>
                  <a:gd name="T61" fmla="*/ 245 h 250"/>
                  <a:gd name="T62" fmla="*/ 123 w 249"/>
                  <a:gd name="T63" fmla="*/ 250 h 250"/>
                  <a:gd name="T64" fmla="*/ 84 w 249"/>
                  <a:gd name="T65" fmla="*/ 245 h 250"/>
                  <a:gd name="T66" fmla="*/ 49 w 249"/>
                  <a:gd name="T67" fmla="*/ 227 h 250"/>
                  <a:gd name="T68" fmla="*/ 23 w 249"/>
                  <a:gd name="T69" fmla="*/ 201 h 250"/>
                  <a:gd name="T70" fmla="*/ 5 w 249"/>
                  <a:gd name="T71" fmla="*/ 166 h 250"/>
                  <a:gd name="T72" fmla="*/ 0 w 249"/>
                  <a:gd name="T73" fmla="*/ 124 h 250"/>
                  <a:gd name="T74" fmla="*/ 5 w 249"/>
                  <a:gd name="T75" fmla="*/ 84 h 250"/>
                  <a:gd name="T76" fmla="*/ 23 w 249"/>
                  <a:gd name="T77" fmla="*/ 49 h 250"/>
                  <a:gd name="T78" fmla="*/ 49 w 249"/>
                  <a:gd name="T79" fmla="*/ 24 h 250"/>
                  <a:gd name="T80" fmla="*/ 84 w 249"/>
                  <a:gd name="T81" fmla="*/ 5 h 250"/>
                  <a:gd name="T82" fmla="*/ 123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3" y="31"/>
                    </a:moveTo>
                    <a:lnTo>
                      <a:pt x="93" y="35"/>
                    </a:lnTo>
                    <a:lnTo>
                      <a:pt x="70" y="49"/>
                    </a:lnTo>
                    <a:lnTo>
                      <a:pt x="49" y="68"/>
                    </a:lnTo>
                    <a:lnTo>
                      <a:pt x="37" y="96"/>
                    </a:lnTo>
                    <a:lnTo>
                      <a:pt x="35" y="124"/>
                    </a:lnTo>
                    <a:lnTo>
                      <a:pt x="37" y="154"/>
                    </a:lnTo>
                    <a:lnTo>
                      <a:pt x="49" y="182"/>
                    </a:lnTo>
                    <a:lnTo>
                      <a:pt x="70" y="201"/>
                    </a:lnTo>
                    <a:lnTo>
                      <a:pt x="93" y="215"/>
                    </a:lnTo>
                    <a:lnTo>
                      <a:pt x="123" y="220"/>
                    </a:lnTo>
                    <a:lnTo>
                      <a:pt x="154" y="215"/>
                    </a:lnTo>
                    <a:lnTo>
                      <a:pt x="179" y="201"/>
                    </a:lnTo>
                    <a:lnTo>
                      <a:pt x="198" y="182"/>
                    </a:lnTo>
                    <a:lnTo>
                      <a:pt x="210" y="154"/>
                    </a:lnTo>
                    <a:lnTo>
                      <a:pt x="214" y="124"/>
                    </a:lnTo>
                    <a:lnTo>
                      <a:pt x="210" y="96"/>
                    </a:lnTo>
                    <a:lnTo>
                      <a:pt x="198" y="68"/>
                    </a:lnTo>
                    <a:lnTo>
                      <a:pt x="179" y="49"/>
                    </a:lnTo>
                    <a:lnTo>
                      <a:pt x="154" y="35"/>
                    </a:lnTo>
                    <a:lnTo>
                      <a:pt x="123" y="31"/>
                    </a:lnTo>
                    <a:close/>
                    <a:moveTo>
                      <a:pt x="123" y="0"/>
                    </a:moveTo>
                    <a:lnTo>
                      <a:pt x="165" y="5"/>
                    </a:lnTo>
                    <a:lnTo>
                      <a:pt x="200" y="24"/>
                    </a:lnTo>
                    <a:lnTo>
                      <a:pt x="226" y="49"/>
                    </a:lnTo>
                    <a:lnTo>
                      <a:pt x="242" y="84"/>
                    </a:lnTo>
                    <a:lnTo>
                      <a:pt x="249" y="124"/>
                    </a:lnTo>
                    <a:lnTo>
                      <a:pt x="242" y="166"/>
                    </a:lnTo>
                    <a:lnTo>
                      <a:pt x="226" y="201"/>
                    </a:lnTo>
                    <a:lnTo>
                      <a:pt x="200" y="227"/>
                    </a:lnTo>
                    <a:lnTo>
                      <a:pt x="165" y="245"/>
                    </a:lnTo>
                    <a:lnTo>
                      <a:pt x="123" y="250"/>
                    </a:lnTo>
                    <a:lnTo>
                      <a:pt x="84" y="245"/>
                    </a:lnTo>
                    <a:lnTo>
                      <a:pt x="49" y="227"/>
                    </a:lnTo>
                    <a:lnTo>
                      <a:pt x="23" y="201"/>
                    </a:lnTo>
                    <a:lnTo>
                      <a:pt x="5" y="166"/>
                    </a:lnTo>
                    <a:lnTo>
                      <a:pt x="0" y="124"/>
                    </a:lnTo>
                    <a:lnTo>
                      <a:pt x="5" y="84"/>
                    </a:lnTo>
                    <a:lnTo>
                      <a:pt x="23" y="49"/>
                    </a:lnTo>
                    <a:lnTo>
                      <a:pt x="49" y="24"/>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p:cNvSpPr>
              <p:nvPr userDrawn="1"/>
            </p:nvSpPr>
            <p:spPr bwMode="auto">
              <a:xfrm>
                <a:off x="7718425" y="4773613"/>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3"/>
              <p:cNvSpPr>
                <a:spLocks/>
              </p:cNvSpPr>
              <p:nvPr userDrawn="1"/>
            </p:nvSpPr>
            <p:spPr bwMode="auto">
              <a:xfrm>
                <a:off x="8131175"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4"/>
              <p:cNvSpPr>
                <a:spLocks/>
              </p:cNvSpPr>
              <p:nvPr userDrawn="1"/>
            </p:nvSpPr>
            <p:spPr bwMode="auto">
              <a:xfrm>
                <a:off x="8559800" y="4773613"/>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3 h 240"/>
                  <a:gd name="T10" fmla="*/ 145 w 159"/>
                  <a:gd name="T11" fmla="*/ 103 h 240"/>
                  <a:gd name="T12" fmla="*/ 145 w 159"/>
                  <a:gd name="T13" fmla="*/ 133 h 240"/>
                  <a:gd name="T14" fmla="*/ 31 w 159"/>
                  <a:gd name="T15" fmla="*/ 133 h 240"/>
                  <a:gd name="T16" fmla="*/ 31 w 159"/>
                  <a:gd name="T17" fmla="*/ 210 h 240"/>
                  <a:gd name="T18" fmla="*/ 159 w 159"/>
                  <a:gd name="T19" fmla="*/ 210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3"/>
                    </a:lnTo>
                    <a:lnTo>
                      <a:pt x="145" y="103"/>
                    </a:lnTo>
                    <a:lnTo>
                      <a:pt x="145" y="133"/>
                    </a:lnTo>
                    <a:lnTo>
                      <a:pt x="31" y="133"/>
                    </a:lnTo>
                    <a:lnTo>
                      <a:pt x="31" y="210"/>
                    </a:lnTo>
                    <a:lnTo>
                      <a:pt x="159" y="210"/>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5"/>
              <p:cNvSpPr>
                <a:spLocks/>
              </p:cNvSpPr>
              <p:nvPr userDrawn="1"/>
            </p:nvSpPr>
            <p:spPr bwMode="auto">
              <a:xfrm>
                <a:off x="8863013" y="4765676"/>
                <a:ext cx="336550" cy="396875"/>
              </a:xfrm>
              <a:custGeom>
                <a:avLst/>
                <a:gdLst>
                  <a:gd name="T0" fmla="*/ 123 w 212"/>
                  <a:gd name="T1" fmla="*/ 0 h 250"/>
                  <a:gd name="T2" fmla="*/ 156 w 212"/>
                  <a:gd name="T3" fmla="*/ 3 h 250"/>
                  <a:gd name="T4" fmla="*/ 184 w 212"/>
                  <a:gd name="T5" fmla="*/ 17 h 250"/>
                  <a:gd name="T6" fmla="*/ 207 w 212"/>
                  <a:gd name="T7" fmla="*/ 38 h 250"/>
                  <a:gd name="T8" fmla="*/ 179 w 212"/>
                  <a:gd name="T9" fmla="*/ 56 h 250"/>
                  <a:gd name="T10" fmla="*/ 165 w 212"/>
                  <a:gd name="T11" fmla="*/ 42 h 250"/>
                  <a:gd name="T12" fmla="*/ 144 w 212"/>
                  <a:gd name="T13" fmla="*/ 33 h 250"/>
                  <a:gd name="T14" fmla="*/ 123 w 212"/>
                  <a:gd name="T15" fmla="*/ 31 h 250"/>
                  <a:gd name="T16" fmla="*/ 93 w 212"/>
                  <a:gd name="T17" fmla="*/ 35 h 250"/>
                  <a:gd name="T18" fmla="*/ 68 w 212"/>
                  <a:gd name="T19" fmla="*/ 49 h 250"/>
                  <a:gd name="T20" fmla="*/ 49 w 212"/>
                  <a:gd name="T21" fmla="*/ 70 h 250"/>
                  <a:gd name="T22" fmla="*/ 37 w 212"/>
                  <a:gd name="T23" fmla="*/ 96 h 250"/>
                  <a:gd name="T24" fmla="*/ 33 w 212"/>
                  <a:gd name="T25" fmla="*/ 126 h 250"/>
                  <a:gd name="T26" fmla="*/ 37 w 212"/>
                  <a:gd name="T27" fmla="*/ 157 h 250"/>
                  <a:gd name="T28" fmla="*/ 49 w 212"/>
                  <a:gd name="T29" fmla="*/ 182 h 250"/>
                  <a:gd name="T30" fmla="*/ 68 w 212"/>
                  <a:gd name="T31" fmla="*/ 201 h 250"/>
                  <a:gd name="T32" fmla="*/ 93 w 212"/>
                  <a:gd name="T33" fmla="*/ 215 h 250"/>
                  <a:gd name="T34" fmla="*/ 123 w 212"/>
                  <a:gd name="T35" fmla="*/ 220 h 250"/>
                  <a:gd name="T36" fmla="*/ 147 w 212"/>
                  <a:gd name="T37" fmla="*/ 217 h 250"/>
                  <a:gd name="T38" fmla="*/ 168 w 212"/>
                  <a:gd name="T39" fmla="*/ 206 h 250"/>
                  <a:gd name="T40" fmla="*/ 184 w 212"/>
                  <a:gd name="T41" fmla="*/ 189 h 250"/>
                  <a:gd name="T42" fmla="*/ 212 w 212"/>
                  <a:gd name="T43" fmla="*/ 208 h 250"/>
                  <a:gd name="T44" fmla="*/ 205 w 212"/>
                  <a:gd name="T45" fmla="*/ 217 h 250"/>
                  <a:gd name="T46" fmla="*/ 193 w 212"/>
                  <a:gd name="T47" fmla="*/ 229 h 250"/>
                  <a:gd name="T48" fmla="*/ 175 w 212"/>
                  <a:gd name="T49" fmla="*/ 238 h 250"/>
                  <a:gd name="T50" fmla="*/ 151 w 212"/>
                  <a:gd name="T51" fmla="*/ 248 h 250"/>
                  <a:gd name="T52" fmla="*/ 121 w 212"/>
                  <a:gd name="T53" fmla="*/ 250 h 250"/>
                  <a:gd name="T54" fmla="*/ 86 w 212"/>
                  <a:gd name="T55" fmla="*/ 245 h 250"/>
                  <a:gd name="T56" fmla="*/ 56 w 212"/>
                  <a:gd name="T57" fmla="*/ 231 h 250"/>
                  <a:gd name="T58" fmla="*/ 33 w 212"/>
                  <a:gd name="T59" fmla="*/ 213 h 250"/>
                  <a:gd name="T60" fmla="*/ 14 w 212"/>
                  <a:gd name="T61" fmla="*/ 187 h 250"/>
                  <a:gd name="T62" fmla="*/ 2 w 212"/>
                  <a:gd name="T63" fmla="*/ 157 h 250"/>
                  <a:gd name="T64" fmla="*/ 0 w 212"/>
                  <a:gd name="T65" fmla="*/ 126 h 250"/>
                  <a:gd name="T66" fmla="*/ 5 w 212"/>
                  <a:gd name="T67" fmla="*/ 84 h 250"/>
                  <a:gd name="T68" fmla="*/ 21 w 212"/>
                  <a:gd name="T69" fmla="*/ 49 h 250"/>
                  <a:gd name="T70" fmla="*/ 49 w 212"/>
                  <a:gd name="T71" fmla="*/ 24 h 250"/>
                  <a:gd name="T72" fmla="*/ 82 w 212"/>
                  <a:gd name="T73" fmla="*/ 5 h 250"/>
                  <a:gd name="T74" fmla="*/ 123 w 212"/>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50">
                    <a:moveTo>
                      <a:pt x="123" y="0"/>
                    </a:moveTo>
                    <a:lnTo>
                      <a:pt x="156" y="3"/>
                    </a:lnTo>
                    <a:lnTo>
                      <a:pt x="184" y="17"/>
                    </a:lnTo>
                    <a:lnTo>
                      <a:pt x="207" y="38"/>
                    </a:lnTo>
                    <a:lnTo>
                      <a:pt x="179" y="56"/>
                    </a:lnTo>
                    <a:lnTo>
                      <a:pt x="165" y="42"/>
                    </a:lnTo>
                    <a:lnTo>
                      <a:pt x="144" y="33"/>
                    </a:lnTo>
                    <a:lnTo>
                      <a:pt x="123" y="31"/>
                    </a:lnTo>
                    <a:lnTo>
                      <a:pt x="93" y="35"/>
                    </a:lnTo>
                    <a:lnTo>
                      <a:pt x="68" y="49"/>
                    </a:lnTo>
                    <a:lnTo>
                      <a:pt x="49" y="70"/>
                    </a:lnTo>
                    <a:lnTo>
                      <a:pt x="37" y="96"/>
                    </a:lnTo>
                    <a:lnTo>
                      <a:pt x="33" y="126"/>
                    </a:lnTo>
                    <a:lnTo>
                      <a:pt x="37" y="157"/>
                    </a:lnTo>
                    <a:lnTo>
                      <a:pt x="49" y="182"/>
                    </a:lnTo>
                    <a:lnTo>
                      <a:pt x="68" y="201"/>
                    </a:lnTo>
                    <a:lnTo>
                      <a:pt x="93" y="215"/>
                    </a:lnTo>
                    <a:lnTo>
                      <a:pt x="123" y="220"/>
                    </a:lnTo>
                    <a:lnTo>
                      <a:pt x="147" y="217"/>
                    </a:lnTo>
                    <a:lnTo>
                      <a:pt x="168" y="206"/>
                    </a:lnTo>
                    <a:lnTo>
                      <a:pt x="184" y="189"/>
                    </a:lnTo>
                    <a:lnTo>
                      <a:pt x="212" y="208"/>
                    </a:lnTo>
                    <a:lnTo>
                      <a:pt x="205" y="217"/>
                    </a:lnTo>
                    <a:lnTo>
                      <a:pt x="193" y="229"/>
                    </a:lnTo>
                    <a:lnTo>
                      <a:pt x="175" y="238"/>
                    </a:lnTo>
                    <a:lnTo>
                      <a:pt x="151" y="248"/>
                    </a:lnTo>
                    <a:lnTo>
                      <a:pt x="121" y="250"/>
                    </a:lnTo>
                    <a:lnTo>
                      <a:pt x="86" y="245"/>
                    </a:lnTo>
                    <a:lnTo>
                      <a:pt x="56" y="231"/>
                    </a:lnTo>
                    <a:lnTo>
                      <a:pt x="33" y="213"/>
                    </a:lnTo>
                    <a:lnTo>
                      <a:pt x="14" y="187"/>
                    </a:lnTo>
                    <a:lnTo>
                      <a:pt x="2" y="157"/>
                    </a:lnTo>
                    <a:lnTo>
                      <a:pt x="0" y="126"/>
                    </a:lnTo>
                    <a:lnTo>
                      <a:pt x="5" y="84"/>
                    </a:lnTo>
                    <a:lnTo>
                      <a:pt x="21" y="49"/>
                    </a:lnTo>
                    <a:lnTo>
                      <a:pt x="49" y="24"/>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6"/>
              <p:cNvSpPr>
                <a:spLocks/>
              </p:cNvSpPr>
              <p:nvPr userDrawn="1"/>
            </p:nvSpPr>
            <p:spPr bwMode="auto">
              <a:xfrm>
                <a:off x="9218613" y="4773613"/>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7"/>
              <p:cNvSpPr>
                <a:spLocks noChangeArrowheads="1"/>
              </p:cNvSpPr>
              <p:nvPr userDrawn="1"/>
            </p:nvSpPr>
            <p:spPr bwMode="auto">
              <a:xfrm>
                <a:off x="9569450" y="4773613"/>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8"/>
              <p:cNvSpPr>
                <a:spLocks noEditPoints="1"/>
              </p:cNvSpPr>
              <p:nvPr userDrawn="1"/>
            </p:nvSpPr>
            <p:spPr bwMode="auto">
              <a:xfrm>
                <a:off x="9683750" y="4765676"/>
                <a:ext cx="395288" cy="396875"/>
              </a:xfrm>
              <a:custGeom>
                <a:avLst/>
                <a:gdLst>
                  <a:gd name="T0" fmla="*/ 125 w 249"/>
                  <a:gd name="T1" fmla="*/ 31 h 250"/>
                  <a:gd name="T2" fmla="*/ 95 w 249"/>
                  <a:gd name="T3" fmla="*/ 35 h 250"/>
                  <a:gd name="T4" fmla="*/ 70 w 249"/>
                  <a:gd name="T5" fmla="*/ 49 h 250"/>
                  <a:gd name="T6" fmla="*/ 51 w 249"/>
                  <a:gd name="T7" fmla="*/ 68 h 250"/>
                  <a:gd name="T8" fmla="*/ 39 w 249"/>
                  <a:gd name="T9" fmla="*/ 96 h 250"/>
                  <a:gd name="T10" fmla="*/ 35 w 249"/>
                  <a:gd name="T11" fmla="*/ 124 h 250"/>
                  <a:gd name="T12" fmla="*/ 39 w 249"/>
                  <a:gd name="T13" fmla="*/ 154 h 250"/>
                  <a:gd name="T14" fmla="*/ 51 w 249"/>
                  <a:gd name="T15" fmla="*/ 182 h 250"/>
                  <a:gd name="T16" fmla="*/ 70 w 249"/>
                  <a:gd name="T17" fmla="*/ 201 h 250"/>
                  <a:gd name="T18" fmla="*/ 95 w 249"/>
                  <a:gd name="T19" fmla="*/ 215 h 250"/>
                  <a:gd name="T20" fmla="*/ 125 w 249"/>
                  <a:gd name="T21" fmla="*/ 220 h 250"/>
                  <a:gd name="T22" fmla="*/ 156 w 249"/>
                  <a:gd name="T23" fmla="*/ 215 h 250"/>
                  <a:gd name="T24" fmla="*/ 179 w 249"/>
                  <a:gd name="T25" fmla="*/ 201 h 250"/>
                  <a:gd name="T26" fmla="*/ 198 w 249"/>
                  <a:gd name="T27" fmla="*/ 182 h 250"/>
                  <a:gd name="T28" fmla="*/ 212 w 249"/>
                  <a:gd name="T29" fmla="*/ 154 h 250"/>
                  <a:gd name="T30" fmla="*/ 214 w 249"/>
                  <a:gd name="T31" fmla="*/ 124 h 250"/>
                  <a:gd name="T32" fmla="*/ 212 w 249"/>
                  <a:gd name="T33" fmla="*/ 96 h 250"/>
                  <a:gd name="T34" fmla="*/ 198 w 249"/>
                  <a:gd name="T35" fmla="*/ 68 h 250"/>
                  <a:gd name="T36" fmla="*/ 179 w 249"/>
                  <a:gd name="T37" fmla="*/ 49 h 250"/>
                  <a:gd name="T38" fmla="*/ 156 w 249"/>
                  <a:gd name="T39" fmla="*/ 35 h 250"/>
                  <a:gd name="T40" fmla="*/ 125 w 249"/>
                  <a:gd name="T41" fmla="*/ 31 h 250"/>
                  <a:gd name="T42" fmla="*/ 125 w 249"/>
                  <a:gd name="T43" fmla="*/ 0 h 250"/>
                  <a:gd name="T44" fmla="*/ 165 w 249"/>
                  <a:gd name="T45" fmla="*/ 5 h 250"/>
                  <a:gd name="T46" fmla="*/ 200 w 249"/>
                  <a:gd name="T47" fmla="*/ 24 h 250"/>
                  <a:gd name="T48" fmla="*/ 226 w 249"/>
                  <a:gd name="T49" fmla="*/ 49 h 250"/>
                  <a:gd name="T50" fmla="*/ 244 w 249"/>
                  <a:gd name="T51" fmla="*/ 84 h 250"/>
                  <a:gd name="T52" fmla="*/ 249 w 249"/>
                  <a:gd name="T53" fmla="*/ 124 h 250"/>
                  <a:gd name="T54" fmla="*/ 244 w 249"/>
                  <a:gd name="T55" fmla="*/ 166 h 250"/>
                  <a:gd name="T56" fmla="*/ 226 w 249"/>
                  <a:gd name="T57" fmla="*/ 201 h 250"/>
                  <a:gd name="T58" fmla="*/ 200 w 249"/>
                  <a:gd name="T59" fmla="*/ 227 h 250"/>
                  <a:gd name="T60" fmla="*/ 165 w 249"/>
                  <a:gd name="T61" fmla="*/ 245 h 250"/>
                  <a:gd name="T62" fmla="*/ 125 w 249"/>
                  <a:gd name="T63" fmla="*/ 250 h 250"/>
                  <a:gd name="T64" fmla="*/ 84 w 249"/>
                  <a:gd name="T65" fmla="*/ 245 h 250"/>
                  <a:gd name="T66" fmla="*/ 49 w 249"/>
                  <a:gd name="T67" fmla="*/ 227 h 250"/>
                  <a:gd name="T68" fmla="*/ 23 w 249"/>
                  <a:gd name="T69" fmla="*/ 201 h 250"/>
                  <a:gd name="T70" fmla="*/ 7 w 249"/>
                  <a:gd name="T71" fmla="*/ 166 h 250"/>
                  <a:gd name="T72" fmla="*/ 0 w 249"/>
                  <a:gd name="T73" fmla="*/ 124 h 250"/>
                  <a:gd name="T74" fmla="*/ 7 w 249"/>
                  <a:gd name="T75" fmla="*/ 84 h 250"/>
                  <a:gd name="T76" fmla="*/ 23 w 249"/>
                  <a:gd name="T77" fmla="*/ 49 h 250"/>
                  <a:gd name="T78" fmla="*/ 49 w 249"/>
                  <a:gd name="T79" fmla="*/ 24 h 250"/>
                  <a:gd name="T80" fmla="*/ 84 w 249"/>
                  <a:gd name="T81" fmla="*/ 5 h 250"/>
                  <a:gd name="T82" fmla="*/ 125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5" y="31"/>
                    </a:moveTo>
                    <a:lnTo>
                      <a:pt x="95" y="35"/>
                    </a:lnTo>
                    <a:lnTo>
                      <a:pt x="70" y="49"/>
                    </a:lnTo>
                    <a:lnTo>
                      <a:pt x="51" y="68"/>
                    </a:lnTo>
                    <a:lnTo>
                      <a:pt x="39" y="96"/>
                    </a:lnTo>
                    <a:lnTo>
                      <a:pt x="35" y="124"/>
                    </a:lnTo>
                    <a:lnTo>
                      <a:pt x="39" y="154"/>
                    </a:lnTo>
                    <a:lnTo>
                      <a:pt x="51" y="182"/>
                    </a:lnTo>
                    <a:lnTo>
                      <a:pt x="70" y="201"/>
                    </a:lnTo>
                    <a:lnTo>
                      <a:pt x="95" y="215"/>
                    </a:lnTo>
                    <a:lnTo>
                      <a:pt x="125" y="220"/>
                    </a:lnTo>
                    <a:lnTo>
                      <a:pt x="156" y="215"/>
                    </a:lnTo>
                    <a:lnTo>
                      <a:pt x="179" y="201"/>
                    </a:lnTo>
                    <a:lnTo>
                      <a:pt x="198" y="182"/>
                    </a:lnTo>
                    <a:lnTo>
                      <a:pt x="212" y="154"/>
                    </a:lnTo>
                    <a:lnTo>
                      <a:pt x="214" y="124"/>
                    </a:lnTo>
                    <a:lnTo>
                      <a:pt x="212" y="96"/>
                    </a:lnTo>
                    <a:lnTo>
                      <a:pt x="198" y="68"/>
                    </a:lnTo>
                    <a:lnTo>
                      <a:pt x="179" y="49"/>
                    </a:lnTo>
                    <a:lnTo>
                      <a:pt x="156" y="35"/>
                    </a:lnTo>
                    <a:lnTo>
                      <a:pt x="125" y="31"/>
                    </a:lnTo>
                    <a:close/>
                    <a:moveTo>
                      <a:pt x="125" y="0"/>
                    </a:moveTo>
                    <a:lnTo>
                      <a:pt x="165" y="5"/>
                    </a:lnTo>
                    <a:lnTo>
                      <a:pt x="200" y="24"/>
                    </a:lnTo>
                    <a:lnTo>
                      <a:pt x="226" y="49"/>
                    </a:lnTo>
                    <a:lnTo>
                      <a:pt x="244" y="84"/>
                    </a:lnTo>
                    <a:lnTo>
                      <a:pt x="249" y="124"/>
                    </a:lnTo>
                    <a:lnTo>
                      <a:pt x="244" y="166"/>
                    </a:lnTo>
                    <a:lnTo>
                      <a:pt x="226" y="201"/>
                    </a:lnTo>
                    <a:lnTo>
                      <a:pt x="200" y="227"/>
                    </a:lnTo>
                    <a:lnTo>
                      <a:pt x="165" y="245"/>
                    </a:lnTo>
                    <a:lnTo>
                      <a:pt x="125" y="250"/>
                    </a:lnTo>
                    <a:lnTo>
                      <a:pt x="84" y="245"/>
                    </a:lnTo>
                    <a:lnTo>
                      <a:pt x="49" y="227"/>
                    </a:lnTo>
                    <a:lnTo>
                      <a:pt x="23" y="201"/>
                    </a:lnTo>
                    <a:lnTo>
                      <a:pt x="7" y="166"/>
                    </a:lnTo>
                    <a:lnTo>
                      <a:pt x="0" y="124"/>
                    </a:lnTo>
                    <a:lnTo>
                      <a:pt x="7" y="84"/>
                    </a:lnTo>
                    <a:lnTo>
                      <a:pt x="23" y="49"/>
                    </a:lnTo>
                    <a:lnTo>
                      <a:pt x="49" y="24"/>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9"/>
              <p:cNvSpPr>
                <a:spLocks/>
              </p:cNvSpPr>
              <p:nvPr userDrawn="1"/>
            </p:nvSpPr>
            <p:spPr bwMode="auto">
              <a:xfrm>
                <a:off x="10152063"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0"/>
              <p:cNvSpPr>
                <a:spLocks/>
              </p:cNvSpPr>
              <p:nvPr userDrawn="1"/>
            </p:nvSpPr>
            <p:spPr bwMode="auto">
              <a:xfrm>
                <a:off x="10547350" y="4765676"/>
                <a:ext cx="252413" cy="396875"/>
              </a:xfrm>
              <a:custGeom>
                <a:avLst/>
                <a:gdLst>
                  <a:gd name="T0" fmla="*/ 89 w 159"/>
                  <a:gd name="T1" fmla="*/ 0 h 250"/>
                  <a:gd name="T2" fmla="*/ 114 w 159"/>
                  <a:gd name="T3" fmla="*/ 3 h 250"/>
                  <a:gd name="T4" fmla="*/ 138 w 159"/>
                  <a:gd name="T5" fmla="*/ 10 h 250"/>
                  <a:gd name="T6" fmla="*/ 156 w 159"/>
                  <a:gd name="T7" fmla="*/ 26 h 250"/>
                  <a:gd name="T8" fmla="*/ 131 w 159"/>
                  <a:gd name="T9" fmla="*/ 52 h 250"/>
                  <a:gd name="T10" fmla="*/ 114 w 159"/>
                  <a:gd name="T11" fmla="*/ 35 h 250"/>
                  <a:gd name="T12" fmla="*/ 89 w 159"/>
                  <a:gd name="T13" fmla="*/ 31 h 250"/>
                  <a:gd name="T14" fmla="*/ 66 w 159"/>
                  <a:gd name="T15" fmla="*/ 33 h 250"/>
                  <a:gd name="T16" fmla="*/ 52 w 159"/>
                  <a:gd name="T17" fmla="*/ 42 h 250"/>
                  <a:gd name="T18" fmla="*/ 45 w 159"/>
                  <a:gd name="T19" fmla="*/ 54 h 250"/>
                  <a:gd name="T20" fmla="*/ 42 w 159"/>
                  <a:gd name="T21" fmla="*/ 66 h 250"/>
                  <a:gd name="T22" fmla="*/ 47 w 159"/>
                  <a:gd name="T23" fmla="*/ 84 h 250"/>
                  <a:gd name="T24" fmla="*/ 56 w 159"/>
                  <a:gd name="T25" fmla="*/ 94 h 250"/>
                  <a:gd name="T26" fmla="*/ 73 w 159"/>
                  <a:gd name="T27" fmla="*/ 103 h 250"/>
                  <a:gd name="T28" fmla="*/ 91 w 159"/>
                  <a:gd name="T29" fmla="*/ 110 h 250"/>
                  <a:gd name="T30" fmla="*/ 110 w 159"/>
                  <a:gd name="T31" fmla="*/ 115 h 250"/>
                  <a:gd name="T32" fmla="*/ 128 w 159"/>
                  <a:gd name="T33" fmla="*/ 124 h 250"/>
                  <a:gd name="T34" fmla="*/ 145 w 159"/>
                  <a:gd name="T35" fmla="*/ 136 h 250"/>
                  <a:gd name="T36" fmla="*/ 156 w 159"/>
                  <a:gd name="T37" fmla="*/ 152 h 250"/>
                  <a:gd name="T38" fmla="*/ 159 w 159"/>
                  <a:gd name="T39" fmla="*/ 178 h 250"/>
                  <a:gd name="T40" fmla="*/ 156 w 159"/>
                  <a:gd name="T41" fmla="*/ 203 h 250"/>
                  <a:gd name="T42" fmla="*/ 145 w 159"/>
                  <a:gd name="T43" fmla="*/ 222 h 250"/>
                  <a:gd name="T44" fmla="*/ 126 w 159"/>
                  <a:gd name="T45" fmla="*/ 238 h 250"/>
                  <a:gd name="T46" fmla="*/ 103 w 159"/>
                  <a:gd name="T47" fmla="*/ 248 h 250"/>
                  <a:gd name="T48" fmla="*/ 77 w 159"/>
                  <a:gd name="T49" fmla="*/ 250 h 250"/>
                  <a:gd name="T50" fmla="*/ 47 w 159"/>
                  <a:gd name="T51" fmla="*/ 248 h 250"/>
                  <a:gd name="T52" fmla="*/ 21 w 159"/>
                  <a:gd name="T53" fmla="*/ 236 h 250"/>
                  <a:gd name="T54" fmla="*/ 0 w 159"/>
                  <a:gd name="T55" fmla="*/ 217 h 250"/>
                  <a:gd name="T56" fmla="*/ 26 w 159"/>
                  <a:gd name="T57" fmla="*/ 194 h 250"/>
                  <a:gd name="T58" fmla="*/ 40 w 159"/>
                  <a:gd name="T59" fmla="*/ 210 h 250"/>
                  <a:gd name="T60" fmla="*/ 59 w 159"/>
                  <a:gd name="T61" fmla="*/ 217 h 250"/>
                  <a:gd name="T62" fmla="*/ 77 w 159"/>
                  <a:gd name="T63" fmla="*/ 220 h 250"/>
                  <a:gd name="T64" fmla="*/ 93 w 159"/>
                  <a:gd name="T65" fmla="*/ 217 h 250"/>
                  <a:gd name="T66" fmla="*/ 110 w 159"/>
                  <a:gd name="T67" fmla="*/ 210 h 250"/>
                  <a:gd name="T68" fmla="*/ 121 w 159"/>
                  <a:gd name="T69" fmla="*/ 199 h 250"/>
                  <a:gd name="T70" fmla="*/ 126 w 159"/>
                  <a:gd name="T71" fmla="*/ 180 h 250"/>
                  <a:gd name="T72" fmla="*/ 121 w 159"/>
                  <a:gd name="T73" fmla="*/ 166 h 250"/>
                  <a:gd name="T74" fmla="*/ 110 w 159"/>
                  <a:gd name="T75" fmla="*/ 154 h 250"/>
                  <a:gd name="T76" fmla="*/ 96 w 159"/>
                  <a:gd name="T77" fmla="*/ 147 h 250"/>
                  <a:gd name="T78" fmla="*/ 77 w 159"/>
                  <a:gd name="T79" fmla="*/ 140 h 250"/>
                  <a:gd name="T80" fmla="*/ 56 w 159"/>
                  <a:gd name="T81" fmla="*/ 133 h 250"/>
                  <a:gd name="T82" fmla="*/ 38 w 159"/>
                  <a:gd name="T83" fmla="*/ 126 h 250"/>
                  <a:gd name="T84" fmla="*/ 21 w 159"/>
                  <a:gd name="T85" fmla="*/ 112 h 250"/>
                  <a:gd name="T86" fmla="*/ 12 w 159"/>
                  <a:gd name="T87" fmla="*/ 94 h 250"/>
                  <a:gd name="T88" fmla="*/ 7 w 159"/>
                  <a:gd name="T89" fmla="*/ 66 h 250"/>
                  <a:gd name="T90" fmla="*/ 10 w 159"/>
                  <a:gd name="T91" fmla="*/ 49 h 250"/>
                  <a:gd name="T92" fmla="*/ 19 w 159"/>
                  <a:gd name="T93" fmla="*/ 31 h 250"/>
                  <a:gd name="T94" fmla="*/ 35 w 159"/>
                  <a:gd name="T95" fmla="*/ 14 h 250"/>
                  <a:gd name="T96" fmla="*/ 59 w 159"/>
                  <a:gd name="T97" fmla="*/ 3 h 250"/>
                  <a:gd name="T98" fmla="*/ 89 w 159"/>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50">
                    <a:moveTo>
                      <a:pt x="89" y="0"/>
                    </a:moveTo>
                    <a:lnTo>
                      <a:pt x="114" y="3"/>
                    </a:lnTo>
                    <a:lnTo>
                      <a:pt x="138" y="10"/>
                    </a:lnTo>
                    <a:lnTo>
                      <a:pt x="156" y="26"/>
                    </a:lnTo>
                    <a:lnTo>
                      <a:pt x="131" y="52"/>
                    </a:lnTo>
                    <a:lnTo>
                      <a:pt x="114" y="35"/>
                    </a:lnTo>
                    <a:lnTo>
                      <a:pt x="89" y="31"/>
                    </a:lnTo>
                    <a:lnTo>
                      <a:pt x="66" y="33"/>
                    </a:lnTo>
                    <a:lnTo>
                      <a:pt x="52" y="42"/>
                    </a:lnTo>
                    <a:lnTo>
                      <a:pt x="45" y="54"/>
                    </a:lnTo>
                    <a:lnTo>
                      <a:pt x="42" y="66"/>
                    </a:lnTo>
                    <a:lnTo>
                      <a:pt x="47" y="84"/>
                    </a:lnTo>
                    <a:lnTo>
                      <a:pt x="56" y="94"/>
                    </a:lnTo>
                    <a:lnTo>
                      <a:pt x="73" y="103"/>
                    </a:lnTo>
                    <a:lnTo>
                      <a:pt x="91" y="110"/>
                    </a:lnTo>
                    <a:lnTo>
                      <a:pt x="110" y="115"/>
                    </a:lnTo>
                    <a:lnTo>
                      <a:pt x="128" y="124"/>
                    </a:lnTo>
                    <a:lnTo>
                      <a:pt x="145" y="136"/>
                    </a:lnTo>
                    <a:lnTo>
                      <a:pt x="156" y="152"/>
                    </a:lnTo>
                    <a:lnTo>
                      <a:pt x="159" y="178"/>
                    </a:lnTo>
                    <a:lnTo>
                      <a:pt x="156" y="203"/>
                    </a:lnTo>
                    <a:lnTo>
                      <a:pt x="145" y="222"/>
                    </a:lnTo>
                    <a:lnTo>
                      <a:pt x="126" y="238"/>
                    </a:lnTo>
                    <a:lnTo>
                      <a:pt x="103" y="248"/>
                    </a:lnTo>
                    <a:lnTo>
                      <a:pt x="77" y="250"/>
                    </a:lnTo>
                    <a:lnTo>
                      <a:pt x="47" y="248"/>
                    </a:lnTo>
                    <a:lnTo>
                      <a:pt x="21" y="236"/>
                    </a:lnTo>
                    <a:lnTo>
                      <a:pt x="0" y="217"/>
                    </a:lnTo>
                    <a:lnTo>
                      <a:pt x="26" y="194"/>
                    </a:lnTo>
                    <a:lnTo>
                      <a:pt x="40" y="210"/>
                    </a:lnTo>
                    <a:lnTo>
                      <a:pt x="59" y="217"/>
                    </a:lnTo>
                    <a:lnTo>
                      <a:pt x="77" y="220"/>
                    </a:lnTo>
                    <a:lnTo>
                      <a:pt x="93" y="217"/>
                    </a:lnTo>
                    <a:lnTo>
                      <a:pt x="110" y="210"/>
                    </a:lnTo>
                    <a:lnTo>
                      <a:pt x="121" y="199"/>
                    </a:lnTo>
                    <a:lnTo>
                      <a:pt x="126" y="180"/>
                    </a:lnTo>
                    <a:lnTo>
                      <a:pt x="121" y="166"/>
                    </a:lnTo>
                    <a:lnTo>
                      <a:pt x="110" y="154"/>
                    </a:lnTo>
                    <a:lnTo>
                      <a:pt x="96" y="147"/>
                    </a:lnTo>
                    <a:lnTo>
                      <a:pt x="77" y="140"/>
                    </a:lnTo>
                    <a:lnTo>
                      <a:pt x="56" y="133"/>
                    </a:lnTo>
                    <a:lnTo>
                      <a:pt x="38" y="126"/>
                    </a:lnTo>
                    <a:lnTo>
                      <a:pt x="21" y="112"/>
                    </a:lnTo>
                    <a:lnTo>
                      <a:pt x="12" y="94"/>
                    </a:lnTo>
                    <a:lnTo>
                      <a:pt x="7" y="66"/>
                    </a:lnTo>
                    <a:lnTo>
                      <a:pt x="10" y="49"/>
                    </a:lnTo>
                    <a:lnTo>
                      <a:pt x="19" y="31"/>
                    </a:lnTo>
                    <a:lnTo>
                      <a:pt x="35" y="14"/>
                    </a:lnTo>
                    <a:lnTo>
                      <a:pt x="59" y="3"/>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31"/>
              <p:cNvSpPr>
                <a:spLocks/>
              </p:cNvSpPr>
              <p:nvPr userDrawn="1"/>
            </p:nvSpPr>
            <p:spPr bwMode="auto">
              <a:xfrm>
                <a:off x="4743450" y="5280026"/>
                <a:ext cx="239713" cy="382588"/>
              </a:xfrm>
              <a:custGeom>
                <a:avLst/>
                <a:gdLst>
                  <a:gd name="T0" fmla="*/ 0 w 151"/>
                  <a:gd name="T1" fmla="*/ 0 h 241"/>
                  <a:gd name="T2" fmla="*/ 151 w 151"/>
                  <a:gd name="T3" fmla="*/ 0 h 241"/>
                  <a:gd name="T4" fmla="*/ 151 w 151"/>
                  <a:gd name="T5" fmla="*/ 31 h 241"/>
                  <a:gd name="T6" fmla="*/ 33 w 151"/>
                  <a:gd name="T7" fmla="*/ 31 h 241"/>
                  <a:gd name="T8" fmla="*/ 33 w 151"/>
                  <a:gd name="T9" fmla="*/ 105 h 241"/>
                  <a:gd name="T10" fmla="*/ 142 w 151"/>
                  <a:gd name="T11" fmla="*/ 105 h 241"/>
                  <a:gd name="T12" fmla="*/ 142 w 151"/>
                  <a:gd name="T13" fmla="*/ 136 h 241"/>
                  <a:gd name="T14" fmla="*/ 33 w 151"/>
                  <a:gd name="T15" fmla="*/ 136 h 241"/>
                  <a:gd name="T16" fmla="*/ 33 w 151"/>
                  <a:gd name="T17" fmla="*/ 241 h 241"/>
                  <a:gd name="T18" fmla="*/ 0 w 151"/>
                  <a:gd name="T19" fmla="*/ 241 h 241"/>
                  <a:gd name="T20" fmla="*/ 0 w 151"/>
                  <a:gd name="T2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1">
                    <a:moveTo>
                      <a:pt x="0" y="0"/>
                    </a:moveTo>
                    <a:lnTo>
                      <a:pt x="151" y="0"/>
                    </a:lnTo>
                    <a:lnTo>
                      <a:pt x="151" y="31"/>
                    </a:lnTo>
                    <a:lnTo>
                      <a:pt x="33" y="31"/>
                    </a:lnTo>
                    <a:lnTo>
                      <a:pt x="33" y="105"/>
                    </a:lnTo>
                    <a:lnTo>
                      <a:pt x="142" y="105"/>
                    </a:lnTo>
                    <a:lnTo>
                      <a:pt x="142" y="136"/>
                    </a:lnTo>
                    <a:lnTo>
                      <a:pt x="33" y="136"/>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2"/>
              <p:cNvSpPr>
                <a:spLocks noEditPoints="1"/>
              </p:cNvSpPr>
              <p:nvPr userDrawn="1"/>
            </p:nvSpPr>
            <p:spPr bwMode="auto">
              <a:xfrm>
                <a:off x="5021263" y="5268913"/>
                <a:ext cx="395288" cy="400050"/>
              </a:xfrm>
              <a:custGeom>
                <a:avLst/>
                <a:gdLst>
                  <a:gd name="T0" fmla="*/ 125 w 249"/>
                  <a:gd name="T1" fmla="*/ 33 h 252"/>
                  <a:gd name="T2" fmla="*/ 95 w 249"/>
                  <a:gd name="T3" fmla="*/ 38 h 252"/>
                  <a:gd name="T4" fmla="*/ 70 w 249"/>
                  <a:gd name="T5" fmla="*/ 49 h 252"/>
                  <a:gd name="T6" fmla="*/ 51 w 249"/>
                  <a:gd name="T7" fmla="*/ 70 h 252"/>
                  <a:gd name="T8" fmla="*/ 39 w 249"/>
                  <a:gd name="T9" fmla="*/ 98 h 252"/>
                  <a:gd name="T10" fmla="*/ 35 w 249"/>
                  <a:gd name="T11" fmla="*/ 126 h 252"/>
                  <a:gd name="T12" fmla="*/ 39 w 249"/>
                  <a:gd name="T13" fmla="*/ 157 h 252"/>
                  <a:gd name="T14" fmla="*/ 51 w 249"/>
                  <a:gd name="T15" fmla="*/ 182 h 252"/>
                  <a:gd name="T16" fmla="*/ 70 w 249"/>
                  <a:gd name="T17" fmla="*/ 203 h 252"/>
                  <a:gd name="T18" fmla="*/ 95 w 249"/>
                  <a:gd name="T19" fmla="*/ 217 h 252"/>
                  <a:gd name="T20" fmla="*/ 125 w 249"/>
                  <a:gd name="T21" fmla="*/ 222 h 252"/>
                  <a:gd name="T22" fmla="*/ 156 w 249"/>
                  <a:gd name="T23" fmla="*/ 217 h 252"/>
                  <a:gd name="T24" fmla="*/ 179 w 249"/>
                  <a:gd name="T25" fmla="*/ 203 h 252"/>
                  <a:gd name="T26" fmla="*/ 200 w 249"/>
                  <a:gd name="T27" fmla="*/ 182 h 252"/>
                  <a:gd name="T28" fmla="*/ 212 w 249"/>
                  <a:gd name="T29" fmla="*/ 157 h 252"/>
                  <a:gd name="T30" fmla="*/ 214 w 249"/>
                  <a:gd name="T31" fmla="*/ 126 h 252"/>
                  <a:gd name="T32" fmla="*/ 212 w 249"/>
                  <a:gd name="T33" fmla="*/ 98 h 252"/>
                  <a:gd name="T34" fmla="*/ 200 w 249"/>
                  <a:gd name="T35" fmla="*/ 70 h 252"/>
                  <a:gd name="T36" fmla="*/ 179 w 249"/>
                  <a:gd name="T37" fmla="*/ 49 h 252"/>
                  <a:gd name="T38" fmla="*/ 156 w 249"/>
                  <a:gd name="T39" fmla="*/ 38 h 252"/>
                  <a:gd name="T40" fmla="*/ 125 w 249"/>
                  <a:gd name="T41" fmla="*/ 33 h 252"/>
                  <a:gd name="T42" fmla="*/ 125 w 249"/>
                  <a:gd name="T43" fmla="*/ 0 h 252"/>
                  <a:gd name="T44" fmla="*/ 165 w 249"/>
                  <a:gd name="T45" fmla="*/ 7 h 252"/>
                  <a:gd name="T46" fmla="*/ 200 w 249"/>
                  <a:gd name="T47" fmla="*/ 26 h 252"/>
                  <a:gd name="T48" fmla="*/ 226 w 249"/>
                  <a:gd name="T49" fmla="*/ 52 h 252"/>
                  <a:gd name="T50" fmla="*/ 244 w 249"/>
                  <a:gd name="T51" fmla="*/ 87 h 252"/>
                  <a:gd name="T52" fmla="*/ 249 w 249"/>
                  <a:gd name="T53" fmla="*/ 126 h 252"/>
                  <a:gd name="T54" fmla="*/ 244 w 249"/>
                  <a:gd name="T55" fmla="*/ 168 h 252"/>
                  <a:gd name="T56" fmla="*/ 226 w 249"/>
                  <a:gd name="T57" fmla="*/ 203 h 252"/>
                  <a:gd name="T58" fmla="*/ 200 w 249"/>
                  <a:gd name="T59" fmla="*/ 229 h 252"/>
                  <a:gd name="T60" fmla="*/ 165 w 249"/>
                  <a:gd name="T61" fmla="*/ 248 h 252"/>
                  <a:gd name="T62" fmla="*/ 125 w 249"/>
                  <a:gd name="T63" fmla="*/ 252 h 252"/>
                  <a:gd name="T64" fmla="*/ 84 w 249"/>
                  <a:gd name="T65" fmla="*/ 248 h 252"/>
                  <a:gd name="T66" fmla="*/ 49 w 249"/>
                  <a:gd name="T67" fmla="*/ 229 h 252"/>
                  <a:gd name="T68" fmla="*/ 23 w 249"/>
                  <a:gd name="T69" fmla="*/ 203 h 252"/>
                  <a:gd name="T70" fmla="*/ 7 w 249"/>
                  <a:gd name="T71" fmla="*/ 168 h 252"/>
                  <a:gd name="T72" fmla="*/ 0 w 249"/>
                  <a:gd name="T73" fmla="*/ 126 h 252"/>
                  <a:gd name="T74" fmla="*/ 7 w 249"/>
                  <a:gd name="T75" fmla="*/ 87 h 252"/>
                  <a:gd name="T76" fmla="*/ 23 w 249"/>
                  <a:gd name="T77" fmla="*/ 52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8"/>
                    </a:lnTo>
                    <a:lnTo>
                      <a:pt x="70" y="49"/>
                    </a:lnTo>
                    <a:lnTo>
                      <a:pt x="51" y="70"/>
                    </a:lnTo>
                    <a:lnTo>
                      <a:pt x="39" y="98"/>
                    </a:lnTo>
                    <a:lnTo>
                      <a:pt x="35" y="126"/>
                    </a:lnTo>
                    <a:lnTo>
                      <a:pt x="39" y="157"/>
                    </a:lnTo>
                    <a:lnTo>
                      <a:pt x="51" y="182"/>
                    </a:lnTo>
                    <a:lnTo>
                      <a:pt x="70" y="203"/>
                    </a:lnTo>
                    <a:lnTo>
                      <a:pt x="95" y="217"/>
                    </a:lnTo>
                    <a:lnTo>
                      <a:pt x="125" y="222"/>
                    </a:lnTo>
                    <a:lnTo>
                      <a:pt x="156" y="217"/>
                    </a:lnTo>
                    <a:lnTo>
                      <a:pt x="179" y="203"/>
                    </a:lnTo>
                    <a:lnTo>
                      <a:pt x="200" y="182"/>
                    </a:lnTo>
                    <a:lnTo>
                      <a:pt x="212" y="157"/>
                    </a:lnTo>
                    <a:lnTo>
                      <a:pt x="214" y="126"/>
                    </a:lnTo>
                    <a:lnTo>
                      <a:pt x="212" y="98"/>
                    </a:lnTo>
                    <a:lnTo>
                      <a:pt x="200" y="70"/>
                    </a:lnTo>
                    <a:lnTo>
                      <a:pt x="179" y="49"/>
                    </a:lnTo>
                    <a:lnTo>
                      <a:pt x="156" y="38"/>
                    </a:lnTo>
                    <a:lnTo>
                      <a:pt x="125" y="33"/>
                    </a:lnTo>
                    <a:close/>
                    <a:moveTo>
                      <a:pt x="125" y="0"/>
                    </a:moveTo>
                    <a:lnTo>
                      <a:pt x="165" y="7"/>
                    </a:lnTo>
                    <a:lnTo>
                      <a:pt x="200" y="26"/>
                    </a:lnTo>
                    <a:lnTo>
                      <a:pt x="226" y="52"/>
                    </a:lnTo>
                    <a:lnTo>
                      <a:pt x="244" y="87"/>
                    </a:lnTo>
                    <a:lnTo>
                      <a:pt x="249" y="126"/>
                    </a:lnTo>
                    <a:lnTo>
                      <a:pt x="244" y="168"/>
                    </a:lnTo>
                    <a:lnTo>
                      <a:pt x="226" y="203"/>
                    </a:lnTo>
                    <a:lnTo>
                      <a:pt x="200" y="229"/>
                    </a:lnTo>
                    <a:lnTo>
                      <a:pt x="165" y="248"/>
                    </a:lnTo>
                    <a:lnTo>
                      <a:pt x="125" y="252"/>
                    </a:lnTo>
                    <a:lnTo>
                      <a:pt x="84" y="248"/>
                    </a:lnTo>
                    <a:lnTo>
                      <a:pt x="49" y="229"/>
                    </a:lnTo>
                    <a:lnTo>
                      <a:pt x="23" y="203"/>
                    </a:lnTo>
                    <a:lnTo>
                      <a:pt x="7" y="168"/>
                    </a:lnTo>
                    <a:lnTo>
                      <a:pt x="0" y="126"/>
                    </a:lnTo>
                    <a:lnTo>
                      <a:pt x="7" y="87"/>
                    </a:lnTo>
                    <a:lnTo>
                      <a:pt x="23" y="52"/>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3"/>
              <p:cNvSpPr>
                <a:spLocks noEditPoints="1"/>
              </p:cNvSpPr>
              <p:nvPr userDrawn="1"/>
            </p:nvSpPr>
            <p:spPr bwMode="auto">
              <a:xfrm>
                <a:off x="5483225" y="5280026"/>
                <a:ext cx="269875" cy="382588"/>
              </a:xfrm>
              <a:custGeom>
                <a:avLst/>
                <a:gdLst>
                  <a:gd name="T0" fmla="*/ 32 w 170"/>
                  <a:gd name="T1" fmla="*/ 28 h 241"/>
                  <a:gd name="T2" fmla="*/ 32 w 170"/>
                  <a:gd name="T3" fmla="*/ 105 h 241"/>
                  <a:gd name="T4" fmla="*/ 74 w 170"/>
                  <a:gd name="T5" fmla="*/ 105 h 241"/>
                  <a:gd name="T6" fmla="*/ 90 w 170"/>
                  <a:gd name="T7" fmla="*/ 105 h 241"/>
                  <a:gd name="T8" fmla="*/ 104 w 170"/>
                  <a:gd name="T9" fmla="*/ 101 h 241"/>
                  <a:gd name="T10" fmla="*/ 116 w 170"/>
                  <a:gd name="T11" fmla="*/ 96 h 241"/>
                  <a:gd name="T12" fmla="*/ 123 w 170"/>
                  <a:gd name="T13" fmla="*/ 84 h 241"/>
                  <a:gd name="T14" fmla="*/ 125 w 170"/>
                  <a:gd name="T15" fmla="*/ 68 h 241"/>
                  <a:gd name="T16" fmla="*/ 123 w 170"/>
                  <a:gd name="T17" fmla="*/ 52 h 241"/>
                  <a:gd name="T18" fmla="*/ 116 w 170"/>
                  <a:gd name="T19" fmla="*/ 40 h 241"/>
                  <a:gd name="T20" fmla="*/ 104 w 170"/>
                  <a:gd name="T21" fmla="*/ 33 h 241"/>
                  <a:gd name="T22" fmla="*/ 90 w 170"/>
                  <a:gd name="T23" fmla="*/ 31 h 241"/>
                  <a:gd name="T24" fmla="*/ 74 w 170"/>
                  <a:gd name="T25" fmla="*/ 28 h 241"/>
                  <a:gd name="T26" fmla="*/ 32 w 170"/>
                  <a:gd name="T27" fmla="*/ 28 h 241"/>
                  <a:gd name="T28" fmla="*/ 0 w 170"/>
                  <a:gd name="T29" fmla="*/ 0 h 241"/>
                  <a:gd name="T30" fmla="*/ 83 w 170"/>
                  <a:gd name="T31" fmla="*/ 0 h 241"/>
                  <a:gd name="T32" fmla="*/ 111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2 w 170"/>
                  <a:gd name="T51" fmla="*/ 131 h 241"/>
                  <a:gd name="T52" fmla="*/ 170 w 170"/>
                  <a:gd name="T53" fmla="*/ 241 h 241"/>
                  <a:gd name="T54" fmla="*/ 130 w 170"/>
                  <a:gd name="T55" fmla="*/ 241 h 241"/>
                  <a:gd name="T56" fmla="*/ 69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90" y="105"/>
                    </a:lnTo>
                    <a:lnTo>
                      <a:pt x="104" y="101"/>
                    </a:lnTo>
                    <a:lnTo>
                      <a:pt x="116" y="96"/>
                    </a:lnTo>
                    <a:lnTo>
                      <a:pt x="123" y="84"/>
                    </a:lnTo>
                    <a:lnTo>
                      <a:pt x="125" y="68"/>
                    </a:lnTo>
                    <a:lnTo>
                      <a:pt x="123" y="52"/>
                    </a:lnTo>
                    <a:lnTo>
                      <a:pt x="116" y="40"/>
                    </a:lnTo>
                    <a:lnTo>
                      <a:pt x="104" y="33"/>
                    </a:lnTo>
                    <a:lnTo>
                      <a:pt x="90" y="31"/>
                    </a:lnTo>
                    <a:lnTo>
                      <a:pt x="74" y="28"/>
                    </a:lnTo>
                    <a:lnTo>
                      <a:pt x="32" y="28"/>
                    </a:lnTo>
                    <a:close/>
                    <a:moveTo>
                      <a:pt x="0" y="0"/>
                    </a:moveTo>
                    <a:lnTo>
                      <a:pt x="83" y="0"/>
                    </a:lnTo>
                    <a:lnTo>
                      <a:pt x="111" y="3"/>
                    </a:lnTo>
                    <a:lnTo>
                      <a:pt x="130" y="12"/>
                    </a:lnTo>
                    <a:lnTo>
                      <a:pt x="144" y="24"/>
                    </a:lnTo>
                    <a:lnTo>
                      <a:pt x="153" y="38"/>
                    </a:lnTo>
                    <a:lnTo>
                      <a:pt x="158" y="52"/>
                    </a:lnTo>
                    <a:lnTo>
                      <a:pt x="160" y="68"/>
                    </a:lnTo>
                    <a:lnTo>
                      <a:pt x="156" y="89"/>
                    </a:lnTo>
                    <a:lnTo>
                      <a:pt x="144" y="110"/>
                    </a:lnTo>
                    <a:lnTo>
                      <a:pt x="125" y="124"/>
                    </a:lnTo>
                    <a:lnTo>
                      <a:pt x="102" y="131"/>
                    </a:lnTo>
                    <a:lnTo>
                      <a:pt x="170" y="241"/>
                    </a:lnTo>
                    <a:lnTo>
                      <a:pt x="130" y="241"/>
                    </a:lnTo>
                    <a:lnTo>
                      <a:pt x="69"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4"/>
              <p:cNvSpPr>
                <a:spLocks noEditPoints="1"/>
              </p:cNvSpPr>
              <p:nvPr userDrawn="1"/>
            </p:nvSpPr>
            <p:spPr bwMode="auto">
              <a:xfrm>
                <a:off x="5895975" y="5280026"/>
                <a:ext cx="373063" cy="382588"/>
              </a:xfrm>
              <a:custGeom>
                <a:avLst/>
                <a:gdLst>
                  <a:gd name="T0" fmla="*/ 117 w 235"/>
                  <a:gd name="T1" fmla="*/ 42 h 241"/>
                  <a:gd name="T2" fmla="*/ 72 w 235"/>
                  <a:gd name="T3" fmla="*/ 152 h 241"/>
                  <a:gd name="T4" fmla="*/ 163 w 235"/>
                  <a:gd name="T5" fmla="*/ 152 h 241"/>
                  <a:gd name="T6" fmla="*/ 119 w 235"/>
                  <a:gd name="T7" fmla="*/ 42 h 241"/>
                  <a:gd name="T8" fmla="*/ 117 w 235"/>
                  <a:gd name="T9" fmla="*/ 42 h 241"/>
                  <a:gd name="T10" fmla="*/ 105 w 235"/>
                  <a:gd name="T11" fmla="*/ 0 h 241"/>
                  <a:gd name="T12" fmla="*/ 135 w 235"/>
                  <a:gd name="T13" fmla="*/ 0 h 241"/>
                  <a:gd name="T14" fmla="*/ 235 w 235"/>
                  <a:gd name="T15" fmla="*/ 241 h 241"/>
                  <a:gd name="T16" fmla="*/ 198 w 235"/>
                  <a:gd name="T17" fmla="*/ 241 h 241"/>
                  <a:gd name="T18" fmla="*/ 175 w 235"/>
                  <a:gd name="T19" fmla="*/ 180 h 241"/>
                  <a:gd name="T20" fmla="*/ 61 w 235"/>
                  <a:gd name="T21" fmla="*/ 180 h 241"/>
                  <a:gd name="T22" fmla="*/ 38 w 235"/>
                  <a:gd name="T23" fmla="*/ 241 h 241"/>
                  <a:gd name="T24" fmla="*/ 0 w 235"/>
                  <a:gd name="T25" fmla="*/ 241 h 241"/>
                  <a:gd name="T26" fmla="*/ 105 w 235"/>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1">
                    <a:moveTo>
                      <a:pt x="117" y="42"/>
                    </a:moveTo>
                    <a:lnTo>
                      <a:pt x="72" y="152"/>
                    </a:lnTo>
                    <a:lnTo>
                      <a:pt x="163" y="152"/>
                    </a:lnTo>
                    <a:lnTo>
                      <a:pt x="119" y="42"/>
                    </a:lnTo>
                    <a:lnTo>
                      <a:pt x="117" y="42"/>
                    </a:lnTo>
                    <a:close/>
                    <a:moveTo>
                      <a:pt x="105" y="0"/>
                    </a:moveTo>
                    <a:lnTo>
                      <a:pt x="135" y="0"/>
                    </a:lnTo>
                    <a:lnTo>
                      <a:pt x="235" y="241"/>
                    </a:lnTo>
                    <a:lnTo>
                      <a:pt x="198" y="241"/>
                    </a:lnTo>
                    <a:lnTo>
                      <a:pt x="175" y="180"/>
                    </a:lnTo>
                    <a:lnTo>
                      <a:pt x="61" y="180"/>
                    </a:lnTo>
                    <a:lnTo>
                      <a:pt x="38"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5"/>
              <p:cNvSpPr>
                <a:spLocks/>
              </p:cNvSpPr>
              <p:nvPr userDrawn="1"/>
            </p:nvSpPr>
            <p:spPr bwMode="auto">
              <a:xfrm>
                <a:off x="6421438" y="5268913"/>
                <a:ext cx="254000" cy="400050"/>
              </a:xfrm>
              <a:custGeom>
                <a:avLst/>
                <a:gdLst>
                  <a:gd name="T0" fmla="*/ 88 w 160"/>
                  <a:gd name="T1" fmla="*/ 0 h 252"/>
                  <a:gd name="T2" fmla="*/ 114 w 160"/>
                  <a:gd name="T3" fmla="*/ 3 h 252"/>
                  <a:gd name="T4" fmla="*/ 137 w 160"/>
                  <a:gd name="T5" fmla="*/ 12 h 252"/>
                  <a:gd name="T6" fmla="*/ 158 w 160"/>
                  <a:gd name="T7" fmla="*/ 28 h 252"/>
                  <a:gd name="T8" fmla="*/ 130 w 160"/>
                  <a:gd name="T9" fmla="*/ 54 h 252"/>
                  <a:gd name="T10" fmla="*/ 114 w 160"/>
                  <a:gd name="T11" fmla="*/ 38 h 252"/>
                  <a:gd name="T12" fmla="*/ 88 w 160"/>
                  <a:gd name="T13" fmla="*/ 33 h 252"/>
                  <a:gd name="T14" fmla="*/ 65 w 160"/>
                  <a:gd name="T15" fmla="*/ 35 h 252"/>
                  <a:gd name="T16" fmla="*/ 51 w 160"/>
                  <a:gd name="T17" fmla="*/ 45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10 h 252"/>
                  <a:gd name="T30" fmla="*/ 112 w 160"/>
                  <a:gd name="T31" fmla="*/ 117 h 252"/>
                  <a:gd name="T32" fmla="*/ 130 w 160"/>
                  <a:gd name="T33" fmla="*/ 126 h 252"/>
                  <a:gd name="T34" fmla="*/ 144 w 160"/>
                  <a:gd name="T35" fmla="*/ 138 h 252"/>
                  <a:gd name="T36" fmla="*/ 156 w 160"/>
                  <a:gd name="T37" fmla="*/ 154 h 252"/>
                  <a:gd name="T38" fmla="*/ 160 w 160"/>
                  <a:gd name="T39" fmla="*/ 180 h 252"/>
                  <a:gd name="T40" fmla="*/ 156 w 160"/>
                  <a:gd name="T41" fmla="*/ 203 h 252"/>
                  <a:gd name="T42" fmla="*/ 144 w 160"/>
                  <a:gd name="T43" fmla="*/ 224 h 252"/>
                  <a:gd name="T44" fmla="*/ 125 w 160"/>
                  <a:gd name="T45" fmla="*/ 241 h 252"/>
                  <a:gd name="T46" fmla="*/ 102 w 160"/>
                  <a:gd name="T47" fmla="*/ 250 h 252"/>
                  <a:gd name="T48" fmla="*/ 77 w 160"/>
                  <a:gd name="T49" fmla="*/ 252 h 252"/>
                  <a:gd name="T50" fmla="*/ 46 w 160"/>
                  <a:gd name="T51" fmla="*/ 250 h 252"/>
                  <a:gd name="T52" fmla="*/ 21 w 160"/>
                  <a:gd name="T53" fmla="*/ 238 h 252"/>
                  <a:gd name="T54" fmla="*/ 0 w 160"/>
                  <a:gd name="T55" fmla="*/ 220 h 252"/>
                  <a:gd name="T56" fmla="*/ 28 w 160"/>
                  <a:gd name="T57" fmla="*/ 196 h 252"/>
                  <a:gd name="T58" fmla="*/ 42 w 160"/>
                  <a:gd name="T59" fmla="*/ 210 h 252"/>
                  <a:gd name="T60" fmla="*/ 58 w 160"/>
                  <a:gd name="T61" fmla="*/ 220 h 252"/>
                  <a:gd name="T62" fmla="*/ 77 w 160"/>
                  <a:gd name="T63" fmla="*/ 222 h 252"/>
                  <a:gd name="T64" fmla="*/ 93 w 160"/>
                  <a:gd name="T65" fmla="*/ 220 h 252"/>
                  <a:gd name="T66" fmla="*/ 109 w 160"/>
                  <a:gd name="T67" fmla="*/ 213 h 252"/>
                  <a:gd name="T68" fmla="*/ 121 w 160"/>
                  <a:gd name="T69" fmla="*/ 201 h 252"/>
                  <a:gd name="T70" fmla="*/ 125 w 160"/>
                  <a:gd name="T71" fmla="*/ 182 h 252"/>
                  <a:gd name="T72" fmla="*/ 121 w 160"/>
                  <a:gd name="T73" fmla="*/ 168 h 252"/>
                  <a:gd name="T74" fmla="*/ 109 w 160"/>
                  <a:gd name="T75" fmla="*/ 157 h 252"/>
                  <a:gd name="T76" fmla="*/ 95 w 160"/>
                  <a:gd name="T77" fmla="*/ 150 h 252"/>
                  <a:gd name="T78" fmla="*/ 77 w 160"/>
                  <a:gd name="T79" fmla="*/ 143 h 252"/>
                  <a:gd name="T80" fmla="*/ 56 w 160"/>
                  <a:gd name="T81" fmla="*/ 136 h 252"/>
                  <a:gd name="T82" fmla="*/ 37 w 160"/>
                  <a:gd name="T83" fmla="*/ 126 h 252"/>
                  <a:gd name="T84" fmla="*/ 23 w 160"/>
                  <a:gd name="T85" fmla="*/ 115 h 252"/>
                  <a:gd name="T86" fmla="*/ 11 w 160"/>
                  <a:gd name="T87" fmla="*/ 96 h 252"/>
                  <a:gd name="T88" fmla="*/ 7 w 160"/>
                  <a:gd name="T89" fmla="*/ 68 h 252"/>
                  <a:gd name="T90" fmla="*/ 11 w 160"/>
                  <a:gd name="T91" fmla="*/ 52 h 252"/>
                  <a:gd name="T92" fmla="*/ 18 w 160"/>
                  <a:gd name="T93" fmla="*/ 33 h 252"/>
                  <a:gd name="T94" fmla="*/ 35 w 160"/>
                  <a:gd name="T95" fmla="*/ 17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3"/>
                    </a:lnTo>
                    <a:lnTo>
                      <a:pt x="137" y="12"/>
                    </a:lnTo>
                    <a:lnTo>
                      <a:pt x="158" y="28"/>
                    </a:lnTo>
                    <a:lnTo>
                      <a:pt x="130" y="54"/>
                    </a:lnTo>
                    <a:lnTo>
                      <a:pt x="114" y="38"/>
                    </a:lnTo>
                    <a:lnTo>
                      <a:pt x="88" y="33"/>
                    </a:lnTo>
                    <a:lnTo>
                      <a:pt x="65" y="35"/>
                    </a:lnTo>
                    <a:lnTo>
                      <a:pt x="51" y="45"/>
                    </a:lnTo>
                    <a:lnTo>
                      <a:pt x="44" y="56"/>
                    </a:lnTo>
                    <a:lnTo>
                      <a:pt x="42" y="68"/>
                    </a:lnTo>
                    <a:lnTo>
                      <a:pt x="46" y="84"/>
                    </a:lnTo>
                    <a:lnTo>
                      <a:pt x="56" y="96"/>
                    </a:lnTo>
                    <a:lnTo>
                      <a:pt x="72" y="105"/>
                    </a:lnTo>
                    <a:lnTo>
                      <a:pt x="91" y="110"/>
                    </a:lnTo>
                    <a:lnTo>
                      <a:pt x="112" y="117"/>
                    </a:lnTo>
                    <a:lnTo>
                      <a:pt x="130" y="126"/>
                    </a:lnTo>
                    <a:lnTo>
                      <a:pt x="144" y="138"/>
                    </a:lnTo>
                    <a:lnTo>
                      <a:pt x="156" y="154"/>
                    </a:lnTo>
                    <a:lnTo>
                      <a:pt x="160" y="180"/>
                    </a:lnTo>
                    <a:lnTo>
                      <a:pt x="156" y="203"/>
                    </a:lnTo>
                    <a:lnTo>
                      <a:pt x="144" y="224"/>
                    </a:lnTo>
                    <a:lnTo>
                      <a:pt x="125" y="241"/>
                    </a:lnTo>
                    <a:lnTo>
                      <a:pt x="102" y="250"/>
                    </a:lnTo>
                    <a:lnTo>
                      <a:pt x="77" y="252"/>
                    </a:lnTo>
                    <a:lnTo>
                      <a:pt x="46" y="250"/>
                    </a:lnTo>
                    <a:lnTo>
                      <a:pt x="21" y="238"/>
                    </a:lnTo>
                    <a:lnTo>
                      <a:pt x="0" y="220"/>
                    </a:lnTo>
                    <a:lnTo>
                      <a:pt x="28" y="196"/>
                    </a:lnTo>
                    <a:lnTo>
                      <a:pt x="42" y="210"/>
                    </a:lnTo>
                    <a:lnTo>
                      <a:pt x="58" y="220"/>
                    </a:lnTo>
                    <a:lnTo>
                      <a:pt x="77" y="222"/>
                    </a:lnTo>
                    <a:lnTo>
                      <a:pt x="93" y="220"/>
                    </a:lnTo>
                    <a:lnTo>
                      <a:pt x="109" y="213"/>
                    </a:lnTo>
                    <a:lnTo>
                      <a:pt x="121" y="201"/>
                    </a:lnTo>
                    <a:lnTo>
                      <a:pt x="125" y="182"/>
                    </a:lnTo>
                    <a:lnTo>
                      <a:pt x="121" y="168"/>
                    </a:lnTo>
                    <a:lnTo>
                      <a:pt x="109" y="157"/>
                    </a:lnTo>
                    <a:lnTo>
                      <a:pt x="95" y="150"/>
                    </a:lnTo>
                    <a:lnTo>
                      <a:pt x="77" y="143"/>
                    </a:lnTo>
                    <a:lnTo>
                      <a:pt x="56" y="136"/>
                    </a:lnTo>
                    <a:lnTo>
                      <a:pt x="37" y="126"/>
                    </a:lnTo>
                    <a:lnTo>
                      <a:pt x="23" y="115"/>
                    </a:lnTo>
                    <a:lnTo>
                      <a:pt x="11" y="96"/>
                    </a:lnTo>
                    <a:lnTo>
                      <a:pt x="7" y="68"/>
                    </a:lnTo>
                    <a:lnTo>
                      <a:pt x="11" y="52"/>
                    </a:lnTo>
                    <a:lnTo>
                      <a:pt x="18" y="33"/>
                    </a:lnTo>
                    <a:lnTo>
                      <a:pt x="35" y="17"/>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p:cNvSpPr>
              <p:nvPr userDrawn="1"/>
            </p:nvSpPr>
            <p:spPr bwMode="auto">
              <a:xfrm>
                <a:off x="6738938" y="5280026"/>
                <a:ext cx="395288" cy="382588"/>
              </a:xfrm>
              <a:custGeom>
                <a:avLst/>
                <a:gdLst>
                  <a:gd name="T0" fmla="*/ 0 w 249"/>
                  <a:gd name="T1" fmla="*/ 0 h 241"/>
                  <a:gd name="T2" fmla="*/ 49 w 249"/>
                  <a:gd name="T3" fmla="*/ 0 h 241"/>
                  <a:gd name="T4" fmla="*/ 123 w 249"/>
                  <a:gd name="T5" fmla="*/ 182 h 241"/>
                  <a:gd name="T6" fmla="*/ 126 w 249"/>
                  <a:gd name="T7" fmla="*/ 182 h 241"/>
                  <a:gd name="T8" fmla="*/ 200 w 249"/>
                  <a:gd name="T9" fmla="*/ 0 h 241"/>
                  <a:gd name="T10" fmla="*/ 249 w 249"/>
                  <a:gd name="T11" fmla="*/ 0 h 241"/>
                  <a:gd name="T12" fmla="*/ 249 w 249"/>
                  <a:gd name="T13" fmla="*/ 241 h 241"/>
                  <a:gd name="T14" fmla="*/ 216 w 249"/>
                  <a:gd name="T15" fmla="*/ 241 h 241"/>
                  <a:gd name="T16" fmla="*/ 216 w 249"/>
                  <a:gd name="T17" fmla="*/ 42 h 241"/>
                  <a:gd name="T18" fmla="*/ 216 w 249"/>
                  <a:gd name="T19" fmla="*/ 42 h 241"/>
                  <a:gd name="T20" fmla="*/ 135 w 249"/>
                  <a:gd name="T21" fmla="*/ 241 h 241"/>
                  <a:gd name="T22" fmla="*/ 114 w 249"/>
                  <a:gd name="T23" fmla="*/ 241 h 241"/>
                  <a:gd name="T24" fmla="*/ 33 w 249"/>
                  <a:gd name="T25" fmla="*/ 42 h 241"/>
                  <a:gd name="T26" fmla="*/ 33 w 249"/>
                  <a:gd name="T27" fmla="*/ 42 h 241"/>
                  <a:gd name="T28" fmla="*/ 33 w 249"/>
                  <a:gd name="T29" fmla="*/ 241 h 241"/>
                  <a:gd name="T30" fmla="*/ 0 w 249"/>
                  <a:gd name="T31" fmla="*/ 241 h 241"/>
                  <a:gd name="T32" fmla="*/ 0 w 249"/>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1">
                    <a:moveTo>
                      <a:pt x="0" y="0"/>
                    </a:moveTo>
                    <a:lnTo>
                      <a:pt x="49" y="0"/>
                    </a:lnTo>
                    <a:lnTo>
                      <a:pt x="123" y="182"/>
                    </a:lnTo>
                    <a:lnTo>
                      <a:pt x="126" y="182"/>
                    </a:lnTo>
                    <a:lnTo>
                      <a:pt x="200" y="0"/>
                    </a:lnTo>
                    <a:lnTo>
                      <a:pt x="249" y="0"/>
                    </a:lnTo>
                    <a:lnTo>
                      <a:pt x="249" y="241"/>
                    </a:lnTo>
                    <a:lnTo>
                      <a:pt x="216" y="241"/>
                    </a:lnTo>
                    <a:lnTo>
                      <a:pt x="216" y="42"/>
                    </a:lnTo>
                    <a:lnTo>
                      <a:pt x="216" y="42"/>
                    </a:lnTo>
                    <a:lnTo>
                      <a:pt x="135" y="241"/>
                    </a:lnTo>
                    <a:lnTo>
                      <a:pt x="114" y="241"/>
                    </a:lnTo>
                    <a:lnTo>
                      <a:pt x="33" y="42"/>
                    </a:lnTo>
                    <a:lnTo>
                      <a:pt x="33" y="42"/>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7170738" y="5280026"/>
                <a:ext cx="377825" cy="382588"/>
              </a:xfrm>
              <a:custGeom>
                <a:avLst/>
                <a:gdLst>
                  <a:gd name="T0" fmla="*/ 119 w 238"/>
                  <a:gd name="T1" fmla="*/ 42 h 241"/>
                  <a:gd name="T2" fmla="*/ 72 w 238"/>
                  <a:gd name="T3" fmla="*/ 152 h 241"/>
                  <a:gd name="T4" fmla="*/ 163 w 238"/>
                  <a:gd name="T5" fmla="*/ 152 h 241"/>
                  <a:gd name="T6" fmla="*/ 119 w 238"/>
                  <a:gd name="T7" fmla="*/ 42 h 241"/>
                  <a:gd name="T8" fmla="*/ 119 w 238"/>
                  <a:gd name="T9" fmla="*/ 42 h 241"/>
                  <a:gd name="T10" fmla="*/ 105 w 238"/>
                  <a:gd name="T11" fmla="*/ 0 h 241"/>
                  <a:gd name="T12" fmla="*/ 135 w 238"/>
                  <a:gd name="T13" fmla="*/ 0 h 241"/>
                  <a:gd name="T14" fmla="*/ 238 w 238"/>
                  <a:gd name="T15" fmla="*/ 241 h 241"/>
                  <a:gd name="T16" fmla="*/ 200 w 238"/>
                  <a:gd name="T17" fmla="*/ 241 h 241"/>
                  <a:gd name="T18" fmla="*/ 175 w 238"/>
                  <a:gd name="T19" fmla="*/ 180 h 241"/>
                  <a:gd name="T20" fmla="*/ 61 w 238"/>
                  <a:gd name="T21" fmla="*/ 180 h 241"/>
                  <a:gd name="T22" fmla="*/ 37 w 238"/>
                  <a:gd name="T23" fmla="*/ 241 h 241"/>
                  <a:gd name="T24" fmla="*/ 0 w 238"/>
                  <a:gd name="T25" fmla="*/ 241 h 241"/>
                  <a:gd name="T26" fmla="*/ 105 w 238"/>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1">
                    <a:moveTo>
                      <a:pt x="119" y="42"/>
                    </a:moveTo>
                    <a:lnTo>
                      <a:pt x="72" y="152"/>
                    </a:lnTo>
                    <a:lnTo>
                      <a:pt x="163" y="152"/>
                    </a:lnTo>
                    <a:lnTo>
                      <a:pt x="119" y="42"/>
                    </a:lnTo>
                    <a:lnTo>
                      <a:pt x="119" y="42"/>
                    </a:lnTo>
                    <a:close/>
                    <a:moveTo>
                      <a:pt x="105" y="0"/>
                    </a:moveTo>
                    <a:lnTo>
                      <a:pt x="135" y="0"/>
                    </a:lnTo>
                    <a:lnTo>
                      <a:pt x="238" y="241"/>
                    </a:lnTo>
                    <a:lnTo>
                      <a:pt x="200" y="241"/>
                    </a:lnTo>
                    <a:lnTo>
                      <a:pt x="175" y="180"/>
                    </a:lnTo>
                    <a:lnTo>
                      <a:pt x="61" y="180"/>
                    </a:lnTo>
                    <a:lnTo>
                      <a:pt x="37"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7588250" y="5280026"/>
                <a:ext cx="269875" cy="382588"/>
              </a:xfrm>
              <a:custGeom>
                <a:avLst/>
                <a:gdLst>
                  <a:gd name="T0" fmla="*/ 33 w 170"/>
                  <a:gd name="T1" fmla="*/ 28 h 241"/>
                  <a:gd name="T2" fmla="*/ 33 w 170"/>
                  <a:gd name="T3" fmla="*/ 105 h 241"/>
                  <a:gd name="T4" fmla="*/ 75 w 170"/>
                  <a:gd name="T5" fmla="*/ 105 h 241"/>
                  <a:gd name="T6" fmla="*/ 91 w 170"/>
                  <a:gd name="T7" fmla="*/ 105 h 241"/>
                  <a:gd name="T8" fmla="*/ 105 w 170"/>
                  <a:gd name="T9" fmla="*/ 101 h 241"/>
                  <a:gd name="T10" fmla="*/ 117 w 170"/>
                  <a:gd name="T11" fmla="*/ 96 h 241"/>
                  <a:gd name="T12" fmla="*/ 124 w 170"/>
                  <a:gd name="T13" fmla="*/ 84 h 241"/>
                  <a:gd name="T14" fmla="*/ 126 w 170"/>
                  <a:gd name="T15" fmla="*/ 68 h 241"/>
                  <a:gd name="T16" fmla="*/ 124 w 170"/>
                  <a:gd name="T17" fmla="*/ 52 h 241"/>
                  <a:gd name="T18" fmla="*/ 117 w 170"/>
                  <a:gd name="T19" fmla="*/ 40 h 241"/>
                  <a:gd name="T20" fmla="*/ 105 w 170"/>
                  <a:gd name="T21" fmla="*/ 33 h 241"/>
                  <a:gd name="T22" fmla="*/ 91 w 170"/>
                  <a:gd name="T23" fmla="*/ 31 h 241"/>
                  <a:gd name="T24" fmla="*/ 75 w 170"/>
                  <a:gd name="T25" fmla="*/ 28 h 241"/>
                  <a:gd name="T26" fmla="*/ 33 w 170"/>
                  <a:gd name="T27" fmla="*/ 28 h 241"/>
                  <a:gd name="T28" fmla="*/ 0 w 170"/>
                  <a:gd name="T29" fmla="*/ 0 h 241"/>
                  <a:gd name="T30" fmla="*/ 84 w 170"/>
                  <a:gd name="T31" fmla="*/ 0 h 241"/>
                  <a:gd name="T32" fmla="*/ 112 w 170"/>
                  <a:gd name="T33" fmla="*/ 3 h 241"/>
                  <a:gd name="T34" fmla="*/ 131 w 170"/>
                  <a:gd name="T35" fmla="*/ 12 h 241"/>
                  <a:gd name="T36" fmla="*/ 145 w 170"/>
                  <a:gd name="T37" fmla="*/ 24 h 241"/>
                  <a:gd name="T38" fmla="*/ 154 w 170"/>
                  <a:gd name="T39" fmla="*/ 38 h 241"/>
                  <a:gd name="T40" fmla="*/ 158 w 170"/>
                  <a:gd name="T41" fmla="*/ 52 h 241"/>
                  <a:gd name="T42" fmla="*/ 161 w 170"/>
                  <a:gd name="T43" fmla="*/ 68 h 241"/>
                  <a:gd name="T44" fmla="*/ 156 w 170"/>
                  <a:gd name="T45" fmla="*/ 89 h 241"/>
                  <a:gd name="T46" fmla="*/ 145 w 170"/>
                  <a:gd name="T47" fmla="*/ 110 h 241"/>
                  <a:gd name="T48" fmla="*/ 126 w 170"/>
                  <a:gd name="T49" fmla="*/ 124 h 241"/>
                  <a:gd name="T50" fmla="*/ 103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91" y="105"/>
                    </a:lnTo>
                    <a:lnTo>
                      <a:pt x="105" y="101"/>
                    </a:lnTo>
                    <a:lnTo>
                      <a:pt x="117" y="96"/>
                    </a:lnTo>
                    <a:lnTo>
                      <a:pt x="124" y="84"/>
                    </a:lnTo>
                    <a:lnTo>
                      <a:pt x="126" y="68"/>
                    </a:lnTo>
                    <a:lnTo>
                      <a:pt x="124" y="52"/>
                    </a:lnTo>
                    <a:lnTo>
                      <a:pt x="117" y="40"/>
                    </a:lnTo>
                    <a:lnTo>
                      <a:pt x="105" y="33"/>
                    </a:lnTo>
                    <a:lnTo>
                      <a:pt x="91" y="31"/>
                    </a:lnTo>
                    <a:lnTo>
                      <a:pt x="75" y="28"/>
                    </a:lnTo>
                    <a:lnTo>
                      <a:pt x="33" y="28"/>
                    </a:lnTo>
                    <a:close/>
                    <a:moveTo>
                      <a:pt x="0" y="0"/>
                    </a:moveTo>
                    <a:lnTo>
                      <a:pt x="84" y="0"/>
                    </a:lnTo>
                    <a:lnTo>
                      <a:pt x="112" y="3"/>
                    </a:lnTo>
                    <a:lnTo>
                      <a:pt x="131" y="12"/>
                    </a:lnTo>
                    <a:lnTo>
                      <a:pt x="145" y="24"/>
                    </a:lnTo>
                    <a:lnTo>
                      <a:pt x="154" y="38"/>
                    </a:lnTo>
                    <a:lnTo>
                      <a:pt x="158" y="52"/>
                    </a:lnTo>
                    <a:lnTo>
                      <a:pt x="161" y="68"/>
                    </a:lnTo>
                    <a:lnTo>
                      <a:pt x="156" y="89"/>
                    </a:lnTo>
                    <a:lnTo>
                      <a:pt x="145" y="110"/>
                    </a:lnTo>
                    <a:lnTo>
                      <a:pt x="126" y="124"/>
                    </a:lnTo>
                    <a:lnTo>
                      <a:pt x="103"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7866063" y="5280026"/>
                <a:ext cx="295275" cy="382588"/>
              </a:xfrm>
              <a:custGeom>
                <a:avLst/>
                <a:gdLst>
                  <a:gd name="T0" fmla="*/ 0 w 186"/>
                  <a:gd name="T1" fmla="*/ 0 h 241"/>
                  <a:gd name="T2" fmla="*/ 186 w 186"/>
                  <a:gd name="T3" fmla="*/ 0 h 241"/>
                  <a:gd name="T4" fmla="*/ 186 w 186"/>
                  <a:gd name="T5" fmla="*/ 31 h 241"/>
                  <a:gd name="T6" fmla="*/ 109 w 186"/>
                  <a:gd name="T7" fmla="*/ 31 h 241"/>
                  <a:gd name="T8" fmla="*/ 109 w 186"/>
                  <a:gd name="T9" fmla="*/ 241 h 241"/>
                  <a:gd name="T10" fmla="*/ 77 w 186"/>
                  <a:gd name="T11" fmla="*/ 241 h 241"/>
                  <a:gd name="T12" fmla="*/ 77 w 186"/>
                  <a:gd name="T13" fmla="*/ 31 h 241"/>
                  <a:gd name="T14" fmla="*/ 0 w 186"/>
                  <a:gd name="T15" fmla="*/ 31 h 241"/>
                  <a:gd name="T16" fmla="*/ 0 w 186"/>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1">
                    <a:moveTo>
                      <a:pt x="0" y="0"/>
                    </a:moveTo>
                    <a:lnTo>
                      <a:pt x="186" y="0"/>
                    </a:lnTo>
                    <a:lnTo>
                      <a:pt x="186" y="31"/>
                    </a:lnTo>
                    <a:lnTo>
                      <a:pt x="109" y="31"/>
                    </a:lnTo>
                    <a:lnTo>
                      <a:pt x="109" y="241"/>
                    </a:lnTo>
                    <a:lnTo>
                      <a:pt x="77" y="241"/>
                    </a:lnTo>
                    <a:lnTo>
                      <a:pt x="77" y="31"/>
                    </a:lnTo>
                    <a:lnTo>
                      <a:pt x="0" y="3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8205788" y="5280026"/>
                <a:ext cx="254000" cy="382588"/>
              </a:xfrm>
              <a:custGeom>
                <a:avLst/>
                <a:gdLst>
                  <a:gd name="T0" fmla="*/ 0 w 160"/>
                  <a:gd name="T1" fmla="*/ 0 h 241"/>
                  <a:gd name="T2" fmla="*/ 156 w 160"/>
                  <a:gd name="T3" fmla="*/ 0 h 241"/>
                  <a:gd name="T4" fmla="*/ 156 w 160"/>
                  <a:gd name="T5" fmla="*/ 31 h 241"/>
                  <a:gd name="T6" fmla="*/ 32 w 160"/>
                  <a:gd name="T7" fmla="*/ 31 h 241"/>
                  <a:gd name="T8" fmla="*/ 32 w 160"/>
                  <a:gd name="T9" fmla="*/ 103 h 241"/>
                  <a:gd name="T10" fmla="*/ 146 w 160"/>
                  <a:gd name="T11" fmla="*/ 103 h 241"/>
                  <a:gd name="T12" fmla="*/ 146 w 160"/>
                  <a:gd name="T13" fmla="*/ 133 h 241"/>
                  <a:gd name="T14" fmla="*/ 32 w 160"/>
                  <a:gd name="T15" fmla="*/ 133 h 241"/>
                  <a:gd name="T16" fmla="*/ 32 w 160"/>
                  <a:gd name="T17" fmla="*/ 210 h 241"/>
                  <a:gd name="T18" fmla="*/ 160 w 160"/>
                  <a:gd name="T19" fmla="*/ 210 h 241"/>
                  <a:gd name="T20" fmla="*/ 160 w 160"/>
                  <a:gd name="T21" fmla="*/ 241 h 241"/>
                  <a:gd name="T22" fmla="*/ 0 w 160"/>
                  <a:gd name="T23" fmla="*/ 241 h 241"/>
                  <a:gd name="T24" fmla="*/ 0 w 160"/>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1">
                    <a:moveTo>
                      <a:pt x="0" y="0"/>
                    </a:moveTo>
                    <a:lnTo>
                      <a:pt x="156" y="0"/>
                    </a:lnTo>
                    <a:lnTo>
                      <a:pt x="156" y="31"/>
                    </a:lnTo>
                    <a:lnTo>
                      <a:pt x="32" y="31"/>
                    </a:lnTo>
                    <a:lnTo>
                      <a:pt x="32" y="103"/>
                    </a:lnTo>
                    <a:lnTo>
                      <a:pt x="146" y="103"/>
                    </a:lnTo>
                    <a:lnTo>
                      <a:pt x="146" y="133"/>
                    </a:lnTo>
                    <a:lnTo>
                      <a:pt x="32" y="133"/>
                    </a:lnTo>
                    <a:lnTo>
                      <a:pt x="32" y="210"/>
                    </a:lnTo>
                    <a:lnTo>
                      <a:pt x="160" y="210"/>
                    </a:lnTo>
                    <a:lnTo>
                      <a:pt x="160"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8526463" y="5280026"/>
                <a:ext cx="269875" cy="382588"/>
              </a:xfrm>
              <a:custGeom>
                <a:avLst/>
                <a:gdLst>
                  <a:gd name="T0" fmla="*/ 33 w 170"/>
                  <a:gd name="T1" fmla="*/ 28 h 241"/>
                  <a:gd name="T2" fmla="*/ 33 w 170"/>
                  <a:gd name="T3" fmla="*/ 105 h 241"/>
                  <a:gd name="T4" fmla="*/ 75 w 170"/>
                  <a:gd name="T5" fmla="*/ 105 h 241"/>
                  <a:gd name="T6" fmla="*/ 89 w 170"/>
                  <a:gd name="T7" fmla="*/ 105 h 241"/>
                  <a:gd name="T8" fmla="*/ 103 w 170"/>
                  <a:gd name="T9" fmla="*/ 101 h 241"/>
                  <a:gd name="T10" fmla="*/ 114 w 170"/>
                  <a:gd name="T11" fmla="*/ 96 h 241"/>
                  <a:gd name="T12" fmla="*/ 124 w 170"/>
                  <a:gd name="T13" fmla="*/ 84 h 241"/>
                  <a:gd name="T14" fmla="*/ 126 w 170"/>
                  <a:gd name="T15" fmla="*/ 68 h 241"/>
                  <a:gd name="T16" fmla="*/ 124 w 170"/>
                  <a:gd name="T17" fmla="*/ 52 h 241"/>
                  <a:gd name="T18" fmla="*/ 114 w 170"/>
                  <a:gd name="T19" fmla="*/ 40 h 241"/>
                  <a:gd name="T20" fmla="*/ 103 w 170"/>
                  <a:gd name="T21" fmla="*/ 33 h 241"/>
                  <a:gd name="T22" fmla="*/ 89 w 170"/>
                  <a:gd name="T23" fmla="*/ 31 h 241"/>
                  <a:gd name="T24" fmla="*/ 75 w 170"/>
                  <a:gd name="T25" fmla="*/ 28 h 241"/>
                  <a:gd name="T26" fmla="*/ 33 w 170"/>
                  <a:gd name="T27" fmla="*/ 28 h 241"/>
                  <a:gd name="T28" fmla="*/ 0 w 170"/>
                  <a:gd name="T29" fmla="*/ 0 h 241"/>
                  <a:gd name="T30" fmla="*/ 84 w 170"/>
                  <a:gd name="T31" fmla="*/ 0 h 241"/>
                  <a:gd name="T32" fmla="*/ 110 w 170"/>
                  <a:gd name="T33" fmla="*/ 3 h 241"/>
                  <a:gd name="T34" fmla="*/ 131 w 170"/>
                  <a:gd name="T35" fmla="*/ 12 h 241"/>
                  <a:gd name="T36" fmla="*/ 145 w 170"/>
                  <a:gd name="T37" fmla="*/ 24 h 241"/>
                  <a:gd name="T38" fmla="*/ 154 w 170"/>
                  <a:gd name="T39" fmla="*/ 38 h 241"/>
                  <a:gd name="T40" fmla="*/ 159 w 170"/>
                  <a:gd name="T41" fmla="*/ 52 h 241"/>
                  <a:gd name="T42" fmla="*/ 161 w 170"/>
                  <a:gd name="T43" fmla="*/ 68 h 241"/>
                  <a:gd name="T44" fmla="*/ 156 w 170"/>
                  <a:gd name="T45" fmla="*/ 89 h 241"/>
                  <a:gd name="T46" fmla="*/ 145 w 170"/>
                  <a:gd name="T47" fmla="*/ 110 h 241"/>
                  <a:gd name="T48" fmla="*/ 126 w 170"/>
                  <a:gd name="T49" fmla="*/ 124 h 241"/>
                  <a:gd name="T50" fmla="*/ 100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89" y="105"/>
                    </a:lnTo>
                    <a:lnTo>
                      <a:pt x="103" y="101"/>
                    </a:lnTo>
                    <a:lnTo>
                      <a:pt x="114" y="96"/>
                    </a:lnTo>
                    <a:lnTo>
                      <a:pt x="124" y="84"/>
                    </a:lnTo>
                    <a:lnTo>
                      <a:pt x="126" y="68"/>
                    </a:lnTo>
                    <a:lnTo>
                      <a:pt x="124" y="52"/>
                    </a:lnTo>
                    <a:lnTo>
                      <a:pt x="114" y="40"/>
                    </a:lnTo>
                    <a:lnTo>
                      <a:pt x="103" y="33"/>
                    </a:lnTo>
                    <a:lnTo>
                      <a:pt x="89" y="31"/>
                    </a:lnTo>
                    <a:lnTo>
                      <a:pt x="75" y="28"/>
                    </a:lnTo>
                    <a:lnTo>
                      <a:pt x="33" y="28"/>
                    </a:lnTo>
                    <a:close/>
                    <a:moveTo>
                      <a:pt x="0" y="0"/>
                    </a:moveTo>
                    <a:lnTo>
                      <a:pt x="84" y="0"/>
                    </a:lnTo>
                    <a:lnTo>
                      <a:pt x="110" y="3"/>
                    </a:lnTo>
                    <a:lnTo>
                      <a:pt x="131" y="12"/>
                    </a:lnTo>
                    <a:lnTo>
                      <a:pt x="145" y="24"/>
                    </a:lnTo>
                    <a:lnTo>
                      <a:pt x="154" y="38"/>
                    </a:lnTo>
                    <a:lnTo>
                      <a:pt x="159" y="52"/>
                    </a:lnTo>
                    <a:lnTo>
                      <a:pt x="161" y="68"/>
                    </a:lnTo>
                    <a:lnTo>
                      <a:pt x="156" y="89"/>
                    </a:lnTo>
                    <a:lnTo>
                      <a:pt x="145" y="110"/>
                    </a:lnTo>
                    <a:lnTo>
                      <a:pt x="126" y="124"/>
                    </a:lnTo>
                    <a:lnTo>
                      <a:pt x="100"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8937625" y="5280026"/>
                <a:ext cx="512763" cy="382588"/>
              </a:xfrm>
              <a:custGeom>
                <a:avLst/>
                <a:gdLst>
                  <a:gd name="T0" fmla="*/ 0 w 323"/>
                  <a:gd name="T1" fmla="*/ 0 h 241"/>
                  <a:gd name="T2" fmla="*/ 35 w 323"/>
                  <a:gd name="T3" fmla="*/ 0 h 241"/>
                  <a:gd name="T4" fmla="*/ 86 w 323"/>
                  <a:gd name="T5" fmla="*/ 192 h 241"/>
                  <a:gd name="T6" fmla="*/ 86 w 323"/>
                  <a:gd name="T7" fmla="*/ 192 h 241"/>
                  <a:gd name="T8" fmla="*/ 144 w 323"/>
                  <a:gd name="T9" fmla="*/ 0 h 241"/>
                  <a:gd name="T10" fmla="*/ 181 w 323"/>
                  <a:gd name="T11" fmla="*/ 0 h 241"/>
                  <a:gd name="T12" fmla="*/ 237 w 323"/>
                  <a:gd name="T13" fmla="*/ 192 h 241"/>
                  <a:gd name="T14" fmla="*/ 237 w 323"/>
                  <a:gd name="T15" fmla="*/ 192 h 241"/>
                  <a:gd name="T16" fmla="*/ 291 w 323"/>
                  <a:gd name="T17" fmla="*/ 0 h 241"/>
                  <a:gd name="T18" fmla="*/ 323 w 323"/>
                  <a:gd name="T19" fmla="*/ 0 h 241"/>
                  <a:gd name="T20" fmla="*/ 253 w 323"/>
                  <a:gd name="T21" fmla="*/ 241 h 241"/>
                  <a:gd name="T22" fmla="*/ 221 w 323"/>
                  <a:gd name="T23" fmla="*/ 241 h 241"/>
                  <a:gd name="T24" fmla="*/ 163 w 323"/>
                  <a:gd name="T25" fmla="*/ 45 h 241"/>
                  <a:gd name="T26" fmla="*/ 160 w 323"/>
                  <a:gd name="T27" fmla="*/ 45 h 241"/>
                  <a:gd name="T28" fmla="*/ 104 w 323"/>
                  <a:gd name="T29" fmla="*/ 241 h 241"/>
                  <a:gd name="T30" fmla="*/ 69 w 323"/>
                  <a:gd name="T31" fmla="*/ 241 h 241"/>
                  <a:gd name="T32" fmla="*/ 0 w 323"/>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1">
                    <a:moveTo>
                      <a:pt x="0" y="0"/>
                    </a:moveTo>
                    <a:lnTo>
                      <a:pt x="35" y="0"/>
                    </a:lnTo>
                    <a:lnTo>
                      <a:pt x="86" y="192"/>
                    </a:lnTo>
                    <a:lnTo>
                      <a:pt x="86" y="192"/>
                    </a:lnTo>
                    <a:lnTo>
                      <a:pt x="144" y="0"/>
                    </a:lnTo>
                    <a:lnTo>
                      <a:pt x="181" y="0"/>
                    </a:lnTo>
                    <a:lnTo>
                      <a:pt x="237" y="192"/>
                    </a:lnTo>
                    <a:lnTo>
                      <a:pt x="237" y="192"/>
                    </a:lnTo>
                    <a:lnTo>
                      <a:pt x="291" y="0"/>
                    </a:lnTo>
                    <a:lnTo>
                      <a:pt x="323" y="0"/>
                    </a:lnTo>
                    <a:lnTo>
                      <a:pt x="253" y="241"/>
                    </a:lnTo>
                    <a:lnTo>
                      <a:pt x="221" y="241"/>
                    </a:lnTo>
                    <a:lnTo>
                      <a:pt x="163" y="45"/>
                    </a:lnTo>
                    <a:lnTo>
                      <a:pt x="160" y="45"/>
                    </a:lnTo>
                    <a:lnTo>
                      <a:pt x="104" y="241"/>
                    </a:lnTo>
                    <a:lnTo>
                      <a:pt x="69"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noEditPoints="1"/>
              </p:cNvSpPr>
              <p:nvPr userDrawn="1"/>
            </p:nvSpPr>
            <p:spPr bwMode="auto">
              <a:xfrm>
                <a:off x="9469438" y="5268913"/>
                <a:ext cx="395288" cy="400050"/>
              </a:xfrm>
              <a:custGeom>
                <a:avLst/>
                <a:gdLst>
                  <a:gd name="T0" fmla="*/ 123 w 249"/>
                  <a:gd name="T1" fmla="*/ 33 h 252"/>
                  <a:gd name="T2" fmla="*/ 93 w 249"/>
                  <a:gd name="T3" fmla="*/ 38 h 252"/>
                  <a:gd name="T4" fmla="*/ 70 w 249"/>
                  <a:gd name="T5" fmla="*/ 49 h 252"/>
                  <a:gd name="T6" fmla="*/ 51 w 249"/>
                  <a:gd name="T7" fmla="*/ 70 h 252"/>
                  <a:gd name="T8" fmla="*/ 37 w 249"/>
                  <a:gd name="T9" fmla="*/ 98 h 252"/>
                  <a:gd name="T10" fmla="*/ 35 w 249"/>
                  <a:gd name="T11" fmla="*/ 126 h 252"/>
                  <a:gd name="T12" fmla="*/ 37 w 249"/>
                  <a:gd name="T13" fmla="*/ 157 h 252"/>
                  <a:gd name="T14" fmla="*/ 51 w 249"/>
                  <a:gd name="T15" fmla="*/ 182 h 252"/>
                  <a:gd name="T16" fmla="*/ 70 w 249"/>
                  <a:gd name="T17" fmla="*/ 203 h 252"/>
                  <a:gd name="T18" fmla="*/ 93 w 249"/>
                  <a:gd name="T19" fmla="*/ 217 h 252"/>
                  <a:gd name="T20" fmla="*/ 123 w 249"/>
                  <a:gd name="T21" fmla="*/ 222 h 252"/>
                  <a:gd name="T22" fmla="*/ 153 w 249"/>
                  <a:gd name="T23" fmla="*/ 217 h 252"/>
                  <a:gd name="T24" fmla="*/ 179 w 249"/>
                  <a:gd name="T25" fmla="*/ 203 h 252"/>
                  <a:gd name="T26" fmla="*/ 198 w 249"/>
                  <a:gd name="T27" fmla="*/ 182 h 252"/>
                  <a:gd name="T28" fmla="*/ 209 w 249"/>
                  <a:gd name="T29" fmla="*/ 157 h 252"/>
                  <a:gd name="T30" fmla="*/ 214 w 249"/>
                  <a:gd name="T31" fmla="*/ 126 h 252"/>
                  <a:gd name="T32" fmla="*/ 209 w 249"/>
                  <a:gd name="T33" fmla="*/ 98 h 252"/>
                  <a:gd name="T34" fmla="*/ 198 w 249"/>
                  <a:gd name="T35" fmla="*/ 70 h 252"/>
                  <a:gd name="T36" fmla="*/ 179 w 249"/>
                  <a:gd name="T37" fmla="*/ 49 h 252"/>
                  <a:gd name="T38" fmla="*/ 153 w 249"/>
                  <a:gd name="T39" fmla="*/ 38 h 252"/>
                  <a:gd name="T40" fmla="*/ 123 w 249"/>
                  <a:gd name="T41" fmla="*/ 33 h 252"/>
                  <a:gd name="T42" fmla="*/ 123 w 249"/>
                  <a:gd name="T43" fmla="*/ 0 h 252"/>
                  <a:gd name="T44" fmla="*/ 165 w 249"/>
                  <a:gd name="T45" fmla="*/ 7 h 252"/>
                  <a:gd name="T46" fmla="*/ 200 w 249"/>
                  <a:gd name="T47" fmla="*/ 26 h 252"/>
                  <a:gd name="T48" fmla="*/ 226 w 249"/>
                  <a:gd name="T49" fmla="*/ 52 h 252"/>
                  <a:gd name="T50" fmla="*/ 242 w 249"/>
                  <a:gd name="T51" fmla="*/ 87 h 252"/>
                  <a:gd name="T52" fmla="*/ 249 w 249"/>
                  <a:gd name="T53" fmla="*/ 126 h 252"/>
                  <a:gd name="T54" fmla="*/ 242 w 249"/>
                  <a:gd name="T55" fmla="*/ 168 h 252"/>
                  <a:gd name="T56" fmla="*/ 226 w 249"/>
                  <a:gd name="T57" fmla="*/ 203 h 252"/>
                  <a:gd name="T58" fmla="*/ 200 w 249"/>
                  <a:gd name="T59" fmla="*/ 229 h 252"/>
                  <a:gd name="T60" fmla="*/ 165 w 249"/>
                  <a:gd name="T61" fmla="*/ 248 h 252"/>
                  <a:gd name="T62" fmla="*/ 123 w 249"/>
                  <a:gd name="T63" fmla="*/ 252 h 252"/>
                  <a:gd name="T64" fmla="*/ 84 w 249"/>
                  <a:gd name="T65" fmla="*/ 248 h 252"/>
                  <a:gd name="T66" fmla="*/ 49 w 249"/>
                  <a:gd name="T67" fmla="*/ 229 h 252"/>
                  <a:gd name="T68" fmla="*/ 23 w 249"/>
                  <a:gd name="T69" fmla="*/ 203 h 252"/>
                  <a:gd name="T70" fmla="*/ 4 w 249"/>
                  <a:gd name="T71" fmla="*/ 168 h 252"/>
                  <a:gd name="T72" fmla="*/ 0 w 249"/>
                  <a:gd name="T73" fmla="*/ 126 h 252"/>
                  <a:gd name="T74" fmla="*/ 4 w 249"/>
                  <a:gd name="T75" fmla="*/ 87 h 252"/>
                  <a:gd name="T76" fmla="*/ 23 w 249"/>
                  <a:gd name="T77" fmla="*/ 52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8"/>
                    </a:lnTo>
                    <a:lnTo>
                      <a:pt x="70" y="49"/>
                    </a:lnTo>
                    <a:lnTo>
                      <a:pt x="51" y="70"/>
                    </a:lnTo>
                    <a:lnTo>
                      <a:pt x="37" y="98"/>
                    </a:lnTo>
                    <a:lnTo>
                      <a:pt x="35" y="126"/>
                    </a:lnTo>
                    <a:lnTo>
                      <a:pt x="37" y="157"/>
                    </a:lnTo>
                    <a:lnTo>
                      <a:pt x="51" y="182"/>
                    </a:lnTo>
                    <a:lnTo>
                      <a:pt x="70" y="203"/>
                    </a:lnTo>
                    <a:lnTo>
                      <a:pt x="93" y="217"/>
                    </a:lnTo>
                    <a:lnTo>
                      <a:pt x="123" y="222"/>
                    </a:lnTo>
                    <a:lnTo>
                      <a:pt x="153" y="217"/>
                    </a:lnTo>
                    <a:lnTo>
                      <a:pt x="179" y="203"/>
                    </a:lnTo>
                    <a:lnTo>
                      <a:pt x="198" y="182"/>
                    </a:lnTo>
                    <a:lnTo>
                      <a:pt x="209" y="157"/>
                    </a:lnTo>
                    <a:lnTo>
                      <a:pt x="214" y="126"/>
                    </a:lnTo>
                    <a:lnTo>
                      <a:pt x="209" y="98"/>
                    </a:lnTo>
                    <a:lnTo>
                      <a:pt x="198" y="70"/>
                    </a:lnTo>
                    <a:lnTo>
                      <a:pt x="179" y="49"/>
                    </a:lnTo>
                    <a:lnTo>
                      <a:pt x="153" y="38"/>
                    </a:lnTo>
                    <a:lnTo>
                      <a:pt x="123" y="33"/>
                    </a:lnTo>
                    <a:close/>
                    <a:moveTo>
                      <a:pt x="123" y="0"/>
                    </a:moveTo>
                    <a:lnTo>
                      <a:pt x="165" y="7"/>
                    </a:lnTo>
                    <a:lnTo>
                      <a:pt x="200" y="26"/>
                    </a:lnTo>
                    <a:lnTo>
                      <a:pt x="226" y="52"/>
                    </a:lnTo>
                    <a:lnTo>
                      <a:pt x="242" y="87"/>
                    </a:lnTo>
                    <a:lnTo>
                      <a:pt x="249" y="126"/>
                    </a:lnTo>
                    <a:lnTo>
                      <a:pt x="242" y="168"/>
                    </a:lnTo>
                    <a:lnTo>
                      <a:pt x="226" y="203"/>
                    </a:lnTo>
                    <a:lnTo>
                      <a:pt x="200" y="229"/>
                    </a:lnTo>
                    <a:lnTo>
                      <a:pt x="165" y="248"/>
                    </a:lnTo>
                    <a:lnTo>
                      <a:pt x="123" y="252"/>
                    </a:lnTo>
                    <a:lnTo>
                      <a:pt x="84" y="248"/>
                    </a:lnTo>
                    <a:lnTo>
                      <a:pt x="49" y="229"/>
                    </a:lnTo>
                    <a:lnTo>
                      <a:pt x="23" y="203"/>
                    </a:lnTo>
                    <a:lnTo>
                      <a:pt x="4" y="168"/>
                    </a:lnTo>
                    <a:lnTo>
                      <a:pt x="0" y="126"/>
                    </a:lnTo>
                    <a:lnTo>
                      <a:pt x="4" y="87"/>
                    </a:lnTo>
                    <a:lnTo>
                      <a:pt x="23" y="52"/>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noEditPoints="1"/>
              </p:cNvSpPr>
              <p:nvPr userDrawn="1"/>
            </p:nvSpPr>
            <p:spPr bwMode="auto">
              <a:xfrm>
                <a:off x="9931400" y="5280026"/>
                <a:ext cx="269875" cy="382588"/>
              </a:xfrm>
              <a:custGeom>
                <a:avLst/>
                <a:gdLst>
                  <a:gd name="T0" fmla="*/ 32 w 170"/>
                  <a:gd name="T1" fmla="*/ 28 h 241"/>
                  <a:gd name="T2" fmla="*/ 32 w 170"/>
                  <a:gd name="T3" fmla="*/ 105 h 241"/>
                  <a:gd name="T4" fmla="*/ 74 w 170"/>
                  <a:gd name="T5" fmla="*/ 105 h 241"/>
                  <a:gd name="T6" fmla="*/ 88 w 170"/>
                  <a:gd name="T7" fmla="*/ 105 h 241"/>
                  <a:gd name="T8" fmla="*/ 102 w 170"/>
                  <a:gd name="T9" fmla="*/ 101 h 241"/>
                  <a:gd name="T10" fmla="*/ 114 w 170"/>
                  <a:gd name="T11" fmla="*/ 96 h 241"/>
                  <a:gd name="T12" fmla="*/ 123 w 170"/>
                  <a:gd name="T13" fmla="*/ 84 h 241"/>
                  <a:gd name="T14" fmla="*/ 125 w 170"/>
                  <a:gd name="T15" fmla="*/ 68 h 241"/>
                  <a:gd name="T16" fmla="*/ 123 w 170"/>
                  <a:gd name="T17" fmla="*/ 52 h 241"/>
                  <a:gd name="T18" fmla="*/ 114 w 170"/>
                  <a:gd name="T19" fmla="*/ 40 h 241"/>
                  <a:gd name="T20" fmla="*/ 102 w 170"/>
                  <a:gd name="T21" fmla="*/ 33 h 241"/>
                  <a:gd name="T22" fmla="*/ 88 w 170"/>
                  <a:gd name="T23" fmla="*/ 31 h 241"/>
                  <a:gd name="T24" fmla="*/ 74 w 170"/>
                  <a:gd name="T25" fmla="*/ 28 h 241"/>
                  <a:gd name="T26" fmla="*/ 32 w 170"/>
                  <a:gd name="T27" fmla="*/ 28 h 241"/>
                  <a:gd name="T28" fmla="*/ 0 w 170"/>
                  <a:gd name="T29" fmla="*/ 0 h 241"/>
                  <a:gd name="T30" fmla="*/ 83 w 170"/>
                  <a:gd name="T31" fmla="*/ 0 h 241"/>
                  <a:gd name="T32" fmla="*/ 109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0 w 170"/>
                  <a:gd name="T51" fmla="*/ 131 h 241"/>
                  <a:gd name="T52" fmla="*/ 170 w 170"/>
                  <a:gd name="T53" fmla="*/ 241 h 241"/>
                  <a:gd name="T54" fmla="*/ 128 w 170"/>
                  <a:gd name="T55" fmla="*/ 241 h 241"/>
                  <a:gd name="T56" fmla="*/ 67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88" y="105"/>
                    </a:lnTo>
                    <a:lnTo>
                      <a:pt x="102" y="101"/>
                    </a:lnTo>
                    <a:lnTo>
                      <a:pt x="114" y="96"/>
                    </a:lnTo>
                    <a:lnTo>
                      <a:pt x="123" y="84"/>
                    </a:lnTo>
                    <a:lnTo>
                      <a:pt x="125" y="68"/>
                    </a:lnTo>
                    <a:lnTo>
                      <a:pt x="123" y="52"/>
                    </a:lnTo>
                    <a:lnTo>
                      <a:pt x="114" y="40"/>
                    </a:lnTo>
                    <a:lnTo>
                      <a:pt x="102" y="33"/>
                    </a:lnTo>
                    <a:lnTo>
                      <a:pt x="88" y="31"/>
                    </a:lnTo>
                    <a:lnTo>
                      <a:pt x="74" y="28"/>
                    </a:lnTo>
                    <a:lnTo>
                      <a:pt x="32" y="28"/>
                    </a:lnTo>
                    <a:close/>
                    <a:moveTo>
                      <a:pt x="0" y="0"/>
                    </a:moveTo>
                    <a:lnTo>
                      <a:pt x="83" y="0"/>
                    </a:lnTo>
                    <a:lnTo>
                      <a:pt x="109" y="3"/>
                    </a:lnTo>
                    <a:lnTo>
                      <a:pt x="130" y="12"/>
                    </a:lnTo>
                    <a:lnTo>
                      <a:pt x="144" y="24"/>
                    </a:lnTo>
                    <a:lnTo>
                      <a:pt x="153" y="38"/>
                    </a:lnTo>
                    <a:lnTo>
                      <a:pt x="158" y="52"/>
                    </a:lnTo>
                    <a:lnTo>
                      <a:pt x="160" y="68"/>
                    </a:lnTo>
                    <a:lnTo>
                      <a:pt x="156" y="89"/>
                    </a:lnTo>
                    <a:lnTo>
                      <a:pt x="144" y="110"/>
                    </a:lnTo>
                    <a:lnTo>
                      <a:pt x="125" y="124"/>
                    </a:lnTo>
                    <a:lnTo>
                      <a:pt x="100" y="131"/>
                    </a:lnTo>
                    <a:lnTo>
                      <a:pt x="170" y="241"/>
                    </a:lnTo>
                    <a:lnTo>
                      <a:pt x="128" y="241"/>
                    </a:lnTo>
                    <a:lnTo>
                      <a:pt x="67"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0248900" y="5280026"/>
                <a:ext cx="225425" cy="382588"/>
              </a:xfrm>
              <a:custGeom>
                <a:avLst/>
                <a:gdLst>
                  <a:gd name="T0" fmla="*/ 0 w 142"/>
                  <a:gd name="T1" fmla="*/ 0 h 241"/>
                  <a:gd name="T2" fmla="*/ 32 w 142"/>
                  <a:gd name="T3" fmla="*/ 0 h 241"/>
                  <a:gd name="T4" fmla="*/ 32 w 142"/>
                  <a:gd name="T5" fmla="*/ 210 h 241"/>
                  <a:gd name="T6" fmla="*/ 142 w 142"/>
                  <a:gd name="T7" fmla="*/ 210 h 241"/>
                  <a:gd name="T8" fmla="*/ 142 w 142"/>
                  <a:gd name="T9" fmla="*/ 241 h 241"/>
                  <a:gd name="T10" fmla="*/ 0 w 142"/>
                  <a:gd name="T11" fmla="*/ 241 h 241"/>
                  <a:gd name="T12" fmla="*/ 0 w 142"/>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42" h="241">
                    <a:moveTo>
                      <a:pt x="0" y="0"/>
                    </a:moveTo>
                    <a:lnTo>
                      <a:pt x="32" y="0"/>
                    </a:lnTo>
                    <a:lnTo>
                      <a:pt x="32" y="210"/>
                    </a:lnTo>
                    <a:lnTo>
                      <a:pt x="142" y="210"/>
                    </a:lnTo>
                    <a:lnTo>
                      <a:pt x="14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noEditPoints="1"/>
              </p:cNvSpPr>
              <p:nvPr userDrawn="1"/>
            </p:nvSpPr>
            <p:spPr bwMode="auto">
              <a:xfrm>
                <a:off x="10510838" y="5280026"/>
                <a:ext cx="328613" cy="382588"/>
              </a:xfrm>
              <a:custGeom>
                <a:avLst/>
                <a:gdLst>
                  <a:gd name="T0" fmla="*/ 33 w 207"/>
                  <a:gd name="T1" fmla="*/ 31 h 241"/>
                  <a:gd name="T2" fmla="*/ 33 w 207"/>
                  <a:gd name="T3" fmla="*/ 210 h 241"/>
                  <a:gd name="T4" fmla="*/ 72 w 207"/>
                  <a:gd name="T5" fmla="*/ 210 h 241"/>
                  <a:gd name="T6" fmla="*/ 105 w 207"/>
                  <a:gd name="T7" fmla="*/ 206 h 241"/>
                  <a:gd name="T8" fmla="*/ 133 w 207"/>
                  <a:gd name="T9" fmla="*/ 194 h 241"/>
                  <a:gd name="T10" fmla="*/ 154 w 207"/>
                  <a:gd name="T11" fmla="*/ 178 h 241"/>
                  <a:gd name="T12" fmla="*/ 168 w 207"/>
                  <a:gd name="T13" fmla="*/ 152 h 241"/>
                  <a:gd name="T14" fmla="*/ 175 w 207"/>
                  <a:gd name="T15" fmla="*/ 119 h 241"/>
                  <a:gd name="T16" fmla="*/ 172 w 207"/>
                  <a:gd name="T17" fmla="*/ 105 h 241"/>
                  <a:gd name="T18" fmla="*/ 170 w 207"/>
                  <a:gd name="T19" fmla="*/ 89 h 241"/>
                  <a:gd name="T20" fmla="*/ 161 w 207"/>
                  <a:gd name="T21" fmla="*/ 73 h 241"/>
                  <a:gd name="T22" fmla="*/ 149 w 207"/>
                  <a:gd name="T23" fmla="*/ 56 h 241"/>
                  <a:gd name="T24" fmla="*/ 133 w 207"/>
                  <a:gd name="T25" fmla="*/ 42 h 241"/>
                  <a:gd name="T26" fmla="*/ 109 w 207"/>
                  <a:gd name="T27" fmla="*/ 35 h 241"/>
                  <a:gd name="T28" fmla="*/ 82 w 207"/>
                  <a:gd name="T29" fmla="*/ 31 h 241"/>
                  <a:gd name="T30" fmla="*/ 33 w 207"/>
                  <a:gd name="T31" fmla="*/ 31 h 241"/>
                  <a:gd name="T32" fmla="*/ 0 w 207"/>
                  <a:gd name="T33" fmla="*/ 0 h 241"/>
                  <a:gd name="T34" fmla="*/ 84 w 207"/>
                  <a:gd name="T35" fmla="*/ 0 h 241"/>
                  <a:gd name="T36" fmla="*/ 121 w 207"/>
                  <a:gd name="T37" fmla="*/ 5 h 241"/>
                  <a:gd name="T38" fmla="*/ 151 w 207"/>
                  <a:gd name="T39" fmla="*/ 17 h 241"/>
                  <a:gd name="T40" fmla="*/ 175 w 207"/>
                  <a:gd name="T41" fmla="*/ 33 h 241"/>
                  <a:gd name="T42" fmla="*/ 191 w 207"/>
                  <a:gd name="T43" fmla="*/ 54 h 241"/>
                  <a:gd name="T44" fmla="*/ 200 w 207"/>
                  <a:gd name="T45" fmla="*/ 77 h 241"/>
                  <a:gd name="T46" fmla="*/ 207 w 207"/>
                  <a:gd name="T47" fmla="*/ 101 h 241"/>
                  <a:gd name="T48" fmla="*/ 207 w 207"/>
                  <a:gd name="T49" fmla="*/ 119 h 241"/>
                  <a:gd name="T50" fmla="*/ 205 w 207"/>
                  <a:gd name="T51" fmla="*/ 150 h 241"/>
                  <a:gd name="T52" fmla="*/ 193 w 207"/>
                  <a:gd name="T53" fmla="*/ 178 h 241"/>
                  <a:gd name="T54" fmla="*/ 175 w 207"/>
                  <a:gd name="T55" fmla="*/ 203 h 241"/>
                  <a:gd name="T56" fmla="*/ 149 w 207"/>
                  <a:gd name="T57" fmla="*/ 222 h 241"/>
                  <a:gd name="T58" fmla="*/ 116 w 207"/>
                  <a:gd name="T59" fmla="*/ 236 h 241"/>
                  <a:gd name="T60" fmla="*/ 77 w 207"/>
                  <a:gd name="T61" fmla="*/ 241 h 241"/>
                  <a:gd name="T62" fmla="*/ 0 w 207"/>
                  <a:gd name="T63" fmla="*/ 241 h 241"/>
                  <a:gd name="T64" fmla="*/ 0 w 207"/>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1">
                    <a:moveTo>
                      <a:pt x="33" y="31"/>
                    </a:moveTo>
                    <a:lnTo>
                      <a:pt x="33" y="210"/>
                    </a:lnTo>
                    <a:lnTo>
                      <a:pt x="72" y="210"/>
                    </a:lnTo>
                    <a:lnTo>
                      <a:pt x="105" y="206"/>
                    </a:lnTo>
                    <a:lnTo>
                      <a:pt x="133" y="194"/>
                    </a:lnTo>
                    <a:lnTo>
                      <a:pt x="154" y="178"/>
                    </a:lnTo>
                    <a:lnTo>
                      <a:pt x="168" y="152"/>
                    </a:lnTo>
                    <a:lnTo>
                      <a:pt x="175" y="119"/>
                    </a:lnTo>
                    <a:lnTo>
                      <a:pt x="172" y="105"/>
                    </a:lnTo>
                    <a:lnTo>
                      <a:pt x="170" y="89"/>
                    </a:lnTo>
                    <a:lnTo>
                      <a:pt x="161" y="73"/>
                    </a:lnTo>
                    <a:lnTo>
                      <a:pt x="149" y="56"/>
                    </a:lnTo>
                    <a:lnTo>
                      <a:pt x="133" y="42"/>
                    </a:lnTo>
                    <a:lnTo>
                      <a:pt x="109" y="35"/>
                    </a:lnTo>
                    <a:lnTo>
                      <a:pt x="82" y="31"/>
                    </a:lnTo>
                    <a:lnTo>
                      <a:pt x="33" y="31"/>
                    </a:lnTo>
                    <a:close/>
                    <a:moveTo>
                      <a:pt x="0" y="0"/>
                    </a:moveTo>
                    <a:lnTo>
                      <a:pt x="84" y="0"/>
                    </a:lnTo>
                    <a:lnTo>
                      <a:pt x="121" y="5"/>
                    </a:lnTo>
                    <a:lnTo>
                      <a:pt x="151" y="17"/>
                    </a:lnTo>
                    <a:lnTo>
                      <a:pt x="175" y="33"/>
                    </a:lnTo>
                    <a:lnTo>
                      <a:pt x="191" y="54"/>
                    </a:lnTo>
                    <a:lnTo>
                      <a:pt x="200" y="77"/>
                    </a:lnTo>
                    <a:lnTo>
                      <a:pt x="207" y="101"/>
                    </a:lnTo>
                    <a:lnTo>
                      <a:pt x="207" y="119"/>
                    </a:lnTo>
                    <a:lnTo>
                      <a:pt x="205" y="150"/>
                    </a:lnTo>
                    <a:lnTo>
                      <a:pt x="193" y="178"/>
                    </a:lnTo>
                    <a:lnTo>
                      <a:pt x="175" y="203"/>
                    </a:lnTo>
                    <a:lnTo>
                      <a:pt x="149" y="222"/>
                    </a:lnTo>
                    <a:lnTo>
                      <a:pt x="116" y="236"/>
                    </a:lnTo>
                    <a:lnTo>
                      <a:pt x="77"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51" name="TextBox 50"/>
          <p:cNvSpPr txBox="1"/>
          <p:nvPr userDrawn="1"/>
        </p:nvSpPr>
        <p:spPr>
          <a:xfrm>
            <a:off x="750138" y="6412230"/>
            <a:ext cx="7746031" cy="230832"/>
          </a:xfrm>
          <a:prstGeom prst="rect">
            <a:avLst/>
          </a:prstGeom>
          <a:noFill/>
        </p:spPr>
        <p:txBody>
          <a:bodyPr wrap="none" rtlCol="0">
            <a:spAutoFit/>
          </a:bodyPr>
          <a:lstStyle/>
          <a:p>
            <a:r>
              <a:rPr lang="en-US" sz="900" dirty="0">
                <a:solidFill>
                  <a:schemeClr val="bg1">
                    <a:lumMod val="65000"/>
                  </a:schemeClr>
                </a:solidFill>
              </a:rPr>
              <a:t>NXP and the NXP logo are trademarks of NXP B.V. All other product or service names are the property of their respective owners. © 2016 NXP B.V.</a:t>
            </a:r>
          </a:p>
        </p:txBody>
      </p:sp>
    </p:spTree>
  </p:cSld>
  <p:clrMap bg1="lt1" tx1="dk1" bg2="lt2" tx2="dk2" accent1="accent1" accent2="accent2" accent3="accent3" accent4="accent4" accent5="accent5" accent6="accent6" hlink="hlink" folHlink="folHlink"/>
  <p:sldLayoutIdLst>
    <p:sldLayoutId id="2147483684" r:id="rId1"/>
  </p:sldLayoutIdLst>
  <p:transition>
    <p:fade/>
  </p:transition>
  <p:hf hdr="0" ftr="0" dt="0"/>
  <p:txStyles>
    <p:titleStyle>
      <a:lvl1pPr algn="ctr" rtl="0" fontAlgn="base">
        <a:spcBef>
          <a:spcPct val="0"/>
        </a:spcBef>
        <a:spcAft>
          <a:spcPct val="0"/>
        </a:spcAft>
        <a:defRPr sz="33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charset="0"/>
        </a:defRPr>
      </a:lvl2pPr>
      <a:lvl3pPr algn="ctr" rtl="0" fontAlgn="base">
        <a:spcBef>
          <a:spcPct val="0"/>
        </a:spcBef>
        <a:spcAft>
          <a:spcPct val="0"/>
        </a:spcAft>
        <a:defRPr sz="3300">
          <a:solidFill>
            <a:schemeClr val="tx2"/>
          </a:solidFill>
          <a:latin typeface="Arial" charset="0"/>
        </a:defRPr>
      </a:lvl3pPr>
      <a:lvl4pPr algn="ctr" rtl="0" fontAlgn="base">
        <a:spcBef>
          <a:spcPct val="0"/>
        </a:spcBef>
        <a:spcAft>
          <a:spcPct val="0"/>
        </a:spcAft>
        <a:defRPr sz="3300">
          <a:solidFill>
            <a:schemeClr val="tx2"/>
          </a:solidFill>
          <a:latin typeface="Arial" charset="0"/>
        </a:defRPr>
      </a:lvl4pPr>
      <a:lvl5pPr algn="ctr" rtl="0" fontAlgn="base">
        <a:spcBef>
          <a:spcPct val="0"/>
        </a:spcBef>
        <a:spcAft>
          <a:spcPct val="0"/>
        </a:spcAft>
        <a:defRPr sz="3300">
          <a:solidFill>
            <a:schemeClr val="tx2"/>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defRPr>
      </a:lvl2pPr>
      <a:lvl3pPr marL="857250" indent="-171450" algn="l" rtl="0" fontAlgn="base">
        <a:spcBef>
          <a:spcPct val="20000"/>
        </a:spcBef>
        <a:spcAft>
          <a:spcPct val="0"/>
        </a:spcAft>
        <a:buChar char="•"/>
        <a:defRPr sz="1800">
          <a:solidFill>
            <a:schemeClr val="tx1"/>
          </a:solidFill>
          <a:latin typeface="+mn-lt"/>
        </a:defRPr>
      </a:lvl3pPr>
      <a:lvl4pPr marL="1200150" indent="-171450" algn="l" rtl="0" fontAlgn="base">
        <a:spcBef>
          <a:spcPct val="20000"/>
        </a:spcBef>
        <a:spcAft>
          <a:spcPct val="0"/>
        </a:spcAft>
        <a:buChar char="–"/>
        <a:defRPr sz="1500">
          <a:solidFill>
            <a:schemeClr val="tx1"/>
          </a:solidFill>
          <a:latin typeface="+mn-lt"/>
        </a:defRPr>
      </a:lvl4pPr>
      <a:lvl5pPr marL="1543050" indent="-171450" algn="l" rtl="0" fontAlgn="base">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image" Target="../media/image25.emf"/><Relationship Id="rId5" Type="http://schemas.openxmlformats.org/officeDocument/2006/relationships/oleObject" Target="../embeddings/oleObject2.bin"/><Relationship Id="rId4" Type="http://schemas.openxmlformats.org/officeDocument/2006/relationships/image" Target="../media/image24.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7.xml"/><Relationship Id="rId1" Type="http://schemas.openxmlformats.org/officeDocument/2006/relationships/vmlDrawing" Target="../drawings/vmlDrawing2.vml"/><Relationship Id="rId4" Type="http://schemas.openxmlformats.org/officeDocument/2006/relationships/image" Target="../media/image27.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7.xml"/><Relationship Id="rId1" Type="http://schemas.openxmlformats.org/officeDocument/2006/relationships/vmlDrawing" Target="../drawings/vmlDrawing3.v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7.xml"/><Relationship Id="rId1" Type="http://schemas.openxmlformats.org/officeDocument/2006/relationships/vmlDrawing" Target="../drawings/vmlDrawing4.vml"/><Relationship Id="rId4" Type="http://schemas.openxmlformats.org/officeDocument/2006/relationships/image" Target="../media/image29.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7.xml"/><Relationship Id="rId1" Type="http://schemas.openxmlformats.org/officeDocument/2006/relationships/vmlDrawing" Target="../drawings/vmlDrawing5.vml"/><Relationship Id="rId6" Type="http://schemas.openxmlformats.org/officeDocument/2006/relationships/image" Target="../media/image31.emf"/><Relationship Id="rId5" Type="http://schemas.openxmlformats.org/officeDocument/2006/relationships/oleObject" Target="../embeddings/oleObject7.bin"/><Relationship Id="rId4" Type="http://schemas.openxmlformats.org/officeDocument/2006/relationships/image" Target="../media/image30.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866579" y="2864958"/>
            <a:ext cx="4676812" cy="1129411"/>
          </a:xfrm>
        </p:spPr>
        <p:txBody>
          <a:bodyPr>
            <a:normAutofit/>
          </a:bodyPr>
          <a:lstStyle/>
          <a:p>
            <a:pPr algn="ctr"/>
            <a:r>
              <a:rPr lang="en-US" dirty="0"/>
              <a:t>Michael </a:t>
            </a:r>
            <a:r>
              <a:rPr lang="en-US" dirty="0" err="1"/>
              <a:t>stanley</a:t>
            </a:r>
            <a:endParaRPr lang="en-US" dirty="0"/>
          </a:p>
          <a:p>
            <a:pPr algn="ctr"/>
            <a:r>
              <a:rPr lang="en-US" dirty="0"/>
              <a:t>NXP Semiconductor Sensors Division</a:t>
            </a:r>
          </a:p>
          <a:p>
            <a:pPr algn="ctr"/>
            <a:r>
              <a:rPr lang="en-US"/>
              <a:t>28 April 2017</a:t>
            </a:r>
            <a:endParaRPr lang="en-US" dirty="0"/>
          </a:p>
        </p:txBody>
      </p:sp>
      <p:sp>
        <p:nvSpPr>
          <p:cNvPr id="4" name="Title 3"/>
          <p:cNvSpPr>
            <a:spLocks noGrp="1"/>
          </p:cNvSpPr>
          <p:nvPr>
            <p:ph type="ctrTitle"/>
          </p:nvPr>
        </p:nvSpPr>
        <p:spPr>
          <a:xfrm>
            <a:off x="323528" y="1052032"/>
            <a:ext cx="7969571" cy="1233968"/>
          </a:xfrm>
        </p:spPr>
        <p:txBody>
          <a:bodyPr/>
          <a:lstStyle/>
          <a:p>
            <a:r>
              <a:rPr lang="en-US" dirty="0">
                <a:solidFill>
                  <a:schemeClr val="tx1"/>
                </a:solidFill>
              </a:rPr>
              <a:t>Quaternion Math and other Rotation Representations</a:t>
            </a:r>
          </a:p>
        </p:txBody>
      </p:sp>
    </p:spTree>
    <p:extLst>
      <p:ext uri="{BB962C8B-B14F-4D97-AF65-F5344CB8AC3E}">
        <p14:creationId xmlns:p14="http://schemas.microsoft.com/office/powerpoint/2010/main" val="42365966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4933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329" y="182744"/>
            <a:ext cx="8747266" cy="971142"/>
          </a:xfrm>
        </p:spPr>
        <p:txBody>
          <a:bodyPr/>
          <a:lstStyle/>
          <a:p>
            <a:pPr algn="ctr"/>
            <a:r>
              <a:rPr lang="en-US" dirty="0">
                <a:solidFill>
                  <a:schemeClr val="bg1"/>
                </a:solidFill>
              </a:rPr>
              <a:t>Rotations Do NOT Commute</a:t>
            </a:r>
            <a:br>
              <a:rPr lang="en-US" dirty="0">
                <a:solidFill>
                  <a:schemeClr val="bg1"/>
                </a:solidFill>
              </a:rPr>
            </a:br>
            <a:r>
              <a:rPr lang="en-US" dirty="0">
                <a:solidFill>
                  <a:schemeClr val="bg1"/>
                </a:solidFill>
              </a:rPr>
              <a:t>A followed by B </a:t>
            </a:r>
            <a:r>
              <a:rPr lang="en-US" dirty="0">
                <a:solidFill>
                  <a:schemeClr val="bg1"/>
                </a:solidFill>
                <a:sym typeface="Symbol"/>
              </a:rPr>
              <a:t> B followed by A</a:t>
            </a:r>
            <a:endParaRPr lang="en-US" dirty="0">
              <a:solidFill>
                <a:schemeClr val="bg1"/>
              </a:solidFill>
            </a:endParaRPr>
          </a:p>
        </p:txBody>
      </p:sp>
      <p:pic>
        <p:nvPicPr>
          <p:cNvPr id="4" name="Picture 3" descr="rotations3.jpg"/>
          <p:cNvPicPr>
            <a:picLocks noChangeAspect="1"/>
          </p:cNvPicPr>
          <p:nvPr/>
        </p:nvPicPr>
        <p:blipFill>
          <a:blip r:embed="rId2" cstate="print"/>
          <a:srcRect l="6531" t="8552" r="5343" b="7483"/>
          <a:stretch>
            <a:fillRect/>
          </a:stretch>
        </p:blipFill>
        <p:spPr>
          <a:xfrm>
            <a:off x="0" y="1130649"/>
            <a:ext cx="9199223" cy="4867380"/>
          </a:xfrm>
          <a:prstGeom prst="rect">
            <a:avLst/>
          </a:prstGeom>
        </p:spPr>
      </p:pic>
      <p:cxnSp>
        <p:nvCxnSpPr>
          <p:cNvPr id="6" name="Straight Arrow Connector 5"/>
          <p:cNvCxnSpPr/>
          <p:nvPr/>
        </p:nvCxnSpPr>
        <p:spPr>
          <a:xfrm>
            <a:off x="1894114" y="4158343"/>
            <a:ext cx="4093029" cy="13171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224643" y="276225"/>
            <a:ext cx="8747266" cy="654050"/>
          </a:xfrm>
        </p:spPr>
        <p:txBody>
          <a:bodyPr/>
          <a:lstStyle/>
          <a:p>
            <a:r>
              <a:rPr lang="en-US" dirty="0">
                <a:solidFill>
                  <a:schemeClr val="tx1"/>
                </a:solidFill>
              </a:rPr>
              <a:t>There are multiple representations for rotation</a:t>
            </a:r>
          </a:p>
        </p:txBody>
      </p:sp>
      <p:sp>
        <p:nvSpPr>
          <p:cNvPr id="12" name="TextBox 11"/>
          <p:cNvSpPr txBox="1"/>
          <p:nvPr/>
        </p:nvSpPr>
        <p:spPr>
          <a:xfrm>
            <a:off x="275380" y="972710"/>
            <a:ext cx="7967134" cy="2062103"/>
          </a:xfrm>
          <a:prstGeom prst="rect">
            <a:avLst/>
          </a:prstGeom>
          <a:noFill/>
        </p:spPr>
        <p:txBody>
          <a:bodyPr wrap="square" rtlCol="0">
            <a:spAutoFit/>
          </a:bodyPr>
          <a:lstStyle/>
          <a:p>
            <a:pPr>
              <a:spcAft>
                <a:spcPts val="600"/>
              </a:spcAft>
            </a:pPr>
            <a:r>
              <a:rPr lang="en-US" dirty="0"/>
              <a:t>Options include:</a:t>
            </a:r>
          </a:p>
          <a:p>
            <a:pPr marL="119063" indent="-119063">
              <a:spcAft>
                <a:spcPts val="600"/>
              </a:spcAft>
              <a:buFont typeface="Arial" pitchFamily="34" charset="0"/>
              <a:buChar char="•"/>
            </a:pPr>
            <a:r>
              <a:rPr lang="en-US" b="1" dirty="0"/>
              <a:t>Euler Angles </a:t>
            </a:r>
            <a:r>
              <a:rPr lang="en-US" dirty="0"/>
              <a:t>– intuitive (roll, pitch &amp; yaw), but subject to </a:t>
            </a:r>
            <a:r>
              <a:rPr lang="en-US" dirty="0" err="1"/>
              <a:t>gimbal</a:t>
            </a:r>
            <a:r>
              <a:rPr lang="en-US" dirty="0"/>
              <a:t> lock</a:t>
            </a:r>
          </a:p>
          <a:p>
            <a:pPr marL="119063" indent="-119063">
              <a:spcAft>
                <a:spcPts val="600"/>
              </a:spcAft>
              <a:buFont typeface="Arial" pitchFamily="34" charset="0"/>
              <a:buChar char="•"/>
            </a:pPr>
            <a:r>
              <a:rPr lang="en-US" b="1" dirty="0"/>
              <a:t>Rotation Matrices </a:t>
            </a:r>
            <a:r>
              <a:rPr lang="en-US" dirty="0"/>
              <a:t>– rotation as a matrix multiplication</a:t>
            </a:r>
          </a:p>
          <a:p>
            <a:pPr marL="119063" indent="-119063">
              <a:spcAft>
                <a:spcPts val="600"/>
              </a:spcAft>
              <a:buFont typeface="Arial" pitchFamily="34" charset="0"/>
              <a:buChar char="•"/>
            </a:pPr>
            <a:r>
              <a:rPr lang="en-US" b="1" dirty="0"/>
              <a:t>Axis / Angle </a:t>
            </a:r>
            <a:r>
              <a:rPr lang="en-US" dirty="0"/>
              <a:t>– easy to understand, difficult to use</a:t>
            </a:r>
          </a:p>
          <a:p>
            <a:pPr marL="119063" indent="-119063">
              <a:spcAft>
                <a:spcPts val="600"/>
              </a:spcAft>
              <a:buFont typeface="Arial" pitchFamily="34" charset="0"/>
              <a:buChar char="•"/>
            </a:pPr>
            <a:r>
              <a:rPr lang="en-US" b="1" dirty="0"/>
              <a:t>Quaternions</a:t>
            </a:r>
            <a:r>
              <a:rPr lang="en-US" dirty="0"/>
              <a:t> – similar to axis/angle, with a theoretical background that makes them useful</a:t>
            </a:r>
          </a:p>
        </p:txBody>
      </p:sp>
      <p:pic>
        <p:nvPicPr>
          <p:cNvPr id="13" name="Picture 12" descr="Euler2a.gif"/>
          <p:cNvPicPr>
            <a:picLocks noChangeAspect="1"/>
          </p:cNvPicPr>
          <p:nvPr/>
        </p:nvPicPr>
        <p:blipFill>
          <a:blip r:embed="rId2" cstate="print"/>
          <a:stretch>
            <a:fillRect/>
          </a:stretch>
        </p:blipFill>
        <p:spPr>
          <a:xfrm>
            <a:off x="943187" y="3101230"/>
            <a:ext cx="2804160" cy="2651760"/>
          </a:xfrm>
          <a:prstGeom prst="rect">
            <a:avLst/>
          </a:prstGeom>
        </p:spPr>
      </p:pic>
      <p:sp>
        <p:nvSpPr>
          <p:cNvPr id="14" name="Rectangle 13"/>
          <p:cNvSpPr/>
          <p:nvPr/>
        </p:nvSpPr>
        <p:spPr>
          <a:xfrm>
            <a:off x="841510" y="5766443"/>
            <a:ext cx="3013967" cy="246221"/>
          </a:xfrm>
          <a:prstGeom prst="rect">
            <a:avLst/>
          </a:prstGeom>
        </p:spPr>
        <p:txBody>
          <a:bodyPr wrap="none">
            <a:spAutoFit/>
          </a:bodyPr>
          <a:lstStyle/>
          <a:p>
            <a:r>
              <a:rPr lang="en-US" sz="1000" dirty="0"/>
              <a:t>source: http://en.wikipedia.org/wiki/File:Euler2a.gif</a:t>
            </a:r>
          </a:p>
        </p:txBody>
      </p:sp>
      <p:sp>
        <p:nvSpPr>
          <p:cNvPr id="15" name="TextBox 14"/>
          <p:cNvSpPr txBox="1"/>
          <p:nvPr/>
        </p:nvSpPr>
        <p:spPr>
          <a:xfrm>
            <a:off x="1439334" y="5412322"/>
            <a:ext cx="1966949" cy="307777"/>
          </a:xfrm>
          <a:prstGeom prst="rect">
            <a:avLst/>
          </a:prstGeom>
          <a:noFill/>
        </p:spPr>
        <p:txBody>
          <a:bodyPr wrap="none" rtlCol="0">
            <a:spAutoFit/>
          </a:bodyPr>
          <a:lstStyle/>
          <a:p>
            <a:r>
              <a:rPr lang="en-US" sz="1400" dirty="0"/>
              <a:t>Euler Angle Illustration</a:t>
            </a:r>
          </a:p>
        </p:txBody>
      </p:sp>
      <p:pic>
        <p:nvPicPr>
          <p:cNvPr id="16" name="Picture 15" descr="rotation1.png"/>
          <p:cNvPicPr>
            <a:picLocks noChangeAspect="1"/>
          </p:cNvPicPr>
          <p:nvPr/>
        </p:nvPicPr>
        <p:blipFill>
          <a:blip r:embed="rId3" cstate="print"/>
          <a:stretch>
            <a:fillRect/>
          </a:stretch>
        </p:blipFill>
        <p:spPr>
          <a:xfrm>
            <a:off x="4277720" y="2928510"/>
            <a:ext cx="3261477" cy="2827546"/>
          </a:xfrm>
          <a:prstGeom prst="rect">
            <a:avLst/>
          </a:prstGeom>
        </p:spPr>
      </p:pic>
      <p:sp>
        <p:nvSpPr>
          <p:cNvPr id="17" name="TextBox 16"/>
          <p:cNvSpPr txBox="1"/>
          <p:nvPr/>
        </p:nvSpPr>
        <p:spPr>
          <a:xfrm>
            <a:off x="7018867" y="3809043"/>
            <a:ext cx="990977" cy="307777"/>
          </a:xfrm>
          <a:prstGeom prst="rect">
            <a:avLst/>
          </a:prstGeom>
          <a:noFill/>
        </p:spPr>
        <p:txBody>
          <a:bodyPr wrap="none" rtlCol="0">
            <a:spAutoFit/>
          </a:bodyPr>
          <a:lstStyle/>
          <a:p>
            <a:r>
              <a:rPr lang="en-US" sz="1400" dirty="0"/>
              <a:t>axis/angle</a:t>
            </a:r>
          </a:p>
        </p:txBody>
      </p:sp>
    </p:spTree>
    <p:extLst>
      <p:ext uri="{BB962C8B-B14F-4D97-AF65-F5344CB8AC3E}">
        <p14:creationId xmlns:p14="http://schemas.microsoft.com/office/powerpoint/2010/main" val="25049549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Euler Angles</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solidFill>
                  <a:schemeClr val="tx1"/>
                </a:solidFill>
              </a:rPr>
              <a:t>Aerospace Frame of Reference (NED)</a:t>
            </a:r>
          </a:p>
        </p:txBody>
      </p:sp>
      <p:pic>
        <p:nvPicPr>
          <p:cNvPr id="5" name="Picture 4" descr="Image result for quaternio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859" y="928476"/>
            <a:ext cx="8326678" cy="5331995"/>
          </a:xfrm>
          <a:prstGeom prst="rect">
            <a:avLst/>
          </a:prstGeom>
          <a:noFill/>
          <a:ln>
            <a:noFill/>
          </a:ln>
        </p:spPr>
      </p:pic>
      <p:sp>
        <p:nvSpPr>
          <p:cNvPr id="2" name="TextBox 1"/>
          <p:cNvSpPr txBox="1"/>
          <p:nvPr/>
        </p:nvSpPr>
        <p:spPr>
          <a:xfrm>
            <a:off x="1662545" y="6105236"/>
            <a:ext cx="6059056" cy="341746"/>
          </a:xfrm>
          <a:prstGeom prst="rect">
            <a:avLst/>
          </a:prstGeom>
          <a:noFill/>
        </p:spPr>
        <p:txBody>
          <a:bodyPr wrap="none" lIns="91440" tIns="45720" rIns="91440" rtlCol="0" anchor="t">
            <a:noAutofit/>
          </a:bodyPr>
          <a:lstStyle/>
          <a:p>
            <a:r>
              <a:rPr lang="en-US" sz="1200" dirty="0"/>
              <a:t>source: </a:t>
            </a:r>
            <a:r>
              <a:rPr lang="en-US" sz="1200" dirty="0"/>
              <a:t>http://www.chrobotics.com/library/understanding-euler-angles</a:t>
            </a:r>
            <a:endParaRPr lang="en-US" sz="1200" dirty="0">
              <a:solidFill>
                <a:schemeClr val="tx1"/>
              </a:soli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solidFill>
                  <a:schemeClr val="tx1"/>
                </a:solidFill>
              </a:rPr>
              <a:t>There are 12 possible sequences</a:t>
            </a:r>
          </a:p>
        </p:txBody>
      </p:sp>
      <p:graphicFrame>
        <p:nvGraphicFramePr>
          <p:cNvPr id="7" name="Table 6"/>
          <p:cNvGraphicFramePr>
            <a:graphicFrameLocks noGrp="1"/>
          </p:cNvGraphicFramePr>
          <p:nvPr/>
        </p:nvGraphicFramePr>
        <p:xfrm>
          <a:off x="1214974" y="1077367"/>
          <a:ext cx="6860720" cy="4914605"/>
        </p:xfrm>
        <a:graphic>
          <a:graphicData uri="http://schemas.openxmlformats.org/drawingml/2006/table">
            <a:tbl>
              <a:tblPr/>
              <a:tblGrid>
                <a:gridCol w="1715180">
                  <a:extLst>
                    <a:ext uri="{9D8B030D-6E8A-4147-A177-3AD203B41FA5}">
                      <a16:colId xmlns:a16="http://schemas.microsoft.com/office/drawing/2014/main" val="20000"/>
                    </a:ext>
                  </a:extLst>
                </a:gridCol>
                <a:gridCol w="1715180">
                  <a:extLst>
                    <a:ext uri="{9D8B030D-6E8A-4147-A177-3AD203B41FA5}">
                      <a16:colId xmlns:a16="http://schemas.microsoft.com/office/drawing/2014/main" val="20001"/>
                    </a:ext>
                  </a:extLst>
                </a:gridCol>
                <a:gridCol w="1715180">
                  <a:extLst>
                    <a:ext uri="{9D8B030D-6E8A-4147-A177-3AD203B41FA5}">
                      <a16:colId xmlns:a16="http://schemas.microsoft.com/office/drawing/2014/main" val="20002"/>
                    </a:ext>
                  </a:extLst>
                </a:gridCol>
                <a:gridCol w="1715180">
                  <a:extLst>
                    <a:ext uri="{9D8B030D-6E8A-4147-A177-3AD203B41FA5}">
                      <a16:colId xmlns:a16="http://schemas.microsoft.com/office/drawing/2014/main" val="20003"/>
                    </a:ext>
                  </a:extLst>
                </a:gridCol>
              </a:tblGrid>
              <a:tr h="525485">
                <a:tc>
                  <a:txBody>
                    <a:bodyPr/>
                    <a:lstStyle/>
                    <a:p>
                      <a:pPr marL="0" marR="0" algn="ctr">
                        <a:lnSpc>
                          <a:spcPts val="1250"/>
                        </a:lnSpc>
                        <a:spcBef>
                          <a:spcPts val="500"/>
                        </a:spcBef>
                        <a:spcAft>
                          <a:spcPts val="400"/>
                        </a:spcAft>
                      </a:pPr>
                      <a:r>
                        <a:rPr lang="en-US" sz="1800" b="1" dirty="0">
                          <a:latin typeface="Arial"/>
                          <a:ea typeface="Times New Roman"/>
                          <a:cs typeface="Times New Roman"/>
                        </a:rPr>
                        <a:t>Alpha</a:t>
                      </a:r>
                      <a:endParaRPr lang="en-US" sz="1800" dirty="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50"/>
                        </a:lnSpc>
                        <a:spcBef>
                          <a:spcPts val="500"/>
                        </a:spcBef>
                        <a:spcAft>
                          <a:spcPts val="400"/>
                        </a:spcAft>
                      </a:pPr>
                      <a:r>
                        <a:rPr lang="en-US" sz="1800" b="1" dirty="0">
                          <a:latin typeface="Arial"/>
                          <a:ea typeface="Times New Roman"/>
                          <a:cs typeface="Times New Roman"/>
                        </a:rPr>
                        <a:t>Angles</a:t>
                      </a:r>
                      <a:endParaRPr lang="en-US" sz="1800" dirty="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ts val="1250"/>
                        </a:lnSpc>
                        <a:spcBef>
                          <a:spcPts val="500"/>
                        </a:spcBef>
                        <a:spcAft>
                          <a:spcPts val="400"/>
                        </a:spcAft>
                      </a:pPr>
                      <a:r>
                        <a:rPr lang="en-US" sz="1800" b="1">
                          <a:latin typeface="Arial"/>
                          <a:ea typeface="Times New Roman"/>
                          <a:cs typeface="Times New Roman"/>
                        </a:rPr>
                        <a:t>Comments</a:t>
                      </a:r>
                      <a:endParaRPr lang="en-US" sz="18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65760">
                <a:tc>
                  <a:txBody>
                    <a:bodyPr/>
                    <a:lstStyle/>
                    <a:p>
                      <a:pPr marL="0" marR="0" algn="ctr">
                        <a:lnSpc>
                          <a:spcPts val="1250"/>
                        </a:lnSpc>
                        <a:spcBef>
                          <a:spcPts val="500"/>
                        </a:spcBef>
                        <a:spcAft>
                          <a:spcPts val="400"/>
                        </a:spcAft>
                      </a:pPr>
                      <a:r>
                        <a:rPr lang="en-US" sz="1800" dirty="0">
                          <a:latin typeface="Arial"/>
                          <a:ea typeface="Times New Roman"/>
                          <a:cs typeface="Times New Roman"/>
                        </a:rPr>
                        <a:t>YRP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50"/>
                        </a:lnSpc>
                        <a:spcBef>
                          <a:spcPts val="500"/>
                        </a:spcBef>
                        <a:spcAft>
                          <a:spcPts val="400"/>
                        </a:spcAft>
                      </a:pPr>
                      <a:r>
                        <a:rPr lang="en-US" sz="1800">
                          <a:latin typeface="Arial"/>
                          <a:ea typeface="Times New Roman"/>
                          <a:cs typeface="Times New Roman"/>
                        </a:rPr>
                        <a:t>ψ-</a:t>
                      </a:r>
                      <a:r>
                        <a:rPr lang="en-US" sz="1800">
                          <a:latin typeface="Arial"/>
                          <a:ea typeface="Times New Roman"/>
                          <a:cs typeface="Times New Roman"/>
                          <a:sym typeface="Symbol"/>
                        </a:rPr>
                        <a:t></a:t>
                      </a:r>
                      <a:r>
                        <a:rPr lang="en-US" sz="1800">
                          <a:latin typeface="Arial"/>
                          <a:ea typeface="Times New Roman"/>
                          <a:cs typeface="Times New Roman"/>
                        </a:rPr>
                        <a:t>-θ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marL="0" marR="0" algn="ctr">
                        <a:lnSpc>
                          <a:spcPct val="100000"/>
                        </a:lnSpc>
                        <a:spcBef>
                          <a:spcPts val="0"/>
                        </a:spcBef>
                        <a:spcAft>
                          <a:spcPts val="400"/>
                        </a:spcAft>
                      </a:pPr>
                      <a:r>
                        <a:rPr lang="en-US" sz="1800" dirty="0" err="1">
                          <a:latin typeface="Arial"/>
                          <a:ea typeface="Times New Roman"/>
                          <a:cs typeface="Times New Roman"/>
                        </a:rPr>
                        <a:t>Tait</a:t>
                      </a:r>
                      <a:r>
                        <a:rPr lang="en-US" sz="1800" dirty="0">
                          <a:latin typeface="Arial"/>
                          <a:ea typeface="Times New Roman"/>
                          <a:cs typeface="Times New Roman"/>
                        </a:rPr>
                        <a:t>-Bryan angles</a:t>
                      </a:r>
                    </a:p>
                    <a:p>
                      <a:pPr marL="0" marR="0" algn="ctr">
                        <a:lnSpc>
                          <a:spcPct val="100000"/>
                        </a:lnSpc>
                        <a:spcBef>
                          <a:spcPts val="0"/>
                        </a:spcBef>
                        <a:spcAft>
                          <a:spcPts val="400"/>
                        </a:spcAft>
                      </a:pPr>
                      <a:r>
                        <a:rPr lang="en-US" sz="1800" dirty="0">
                          <a:latin typeface="Arial"/>
                          <a:ea typeface="Times New Roman"/>
                          <a:cs typeface="Times New Roman"/>
                        </a:rPr>
                        <a:t>(AKA Nautical or </a:t>
                      </a:r>
                      <a:r>
                        <a:rPr lang="en-US" sz="1800" dirty="0" err="1">
                          <a:latin typeface="Arial"/>
                          <a:ea typeface="Times New Roman"/>
                          <a:cs typeface="Times New Roman"/>
                        </a:rPr>
                        <a:t>Cardan</a:t>
                      </a:r>
                      <a:r>
                        <a:rPr lang="en-US" sz="1800" dirty="0">
                          <a:latin typeface="Arial"/>
                          <a:ea typeface="Times New Roman"/>
                          <a:cs typeface="Times New Roman"/>
                        </a:rPr>
                        <a:t> angles)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2">
                  <a:txBody>
                    <a:bodyPr/>
                    <a:lstStyle/>
                    <a:p>
                      <a:pPr marL="0" marR="0" algn="ctr">
                        <a:lnSpc>
                          <a:spcPct val="100000"/>
                        </a:lnSpc>
                        <a:spcBef>
                          <a:spcPts val="0"/>
                        </a:spcBef>
                        <a:spcAft>
                          <a:spcPts val="400"/>
                        </a:spcAft>
                      </a:pPr>
                      <a:r>
                        <a:rPr lang="en-US" sz="1800" dirty="0">
                          <a:latin typeface="Arial"/>
                          <a:ea typeface="Times New Roman"/>
                          <a:cs typeface="Times New Roman"/>
                        </a:rPr>
                        <a:t>All of these are sometimes referred to simply as “Euler Angles”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5760">
                <a:tc>
                  <a:txBody>
                    <a:bodyPr/>
                    <a:lstStyle/>
                    <a:p>
                      <a:pPr marL="0" marR="0" algn="ctr">
                        <a:lnSpc>
                          <a:spcPts val="1250"/>
                        </a:lnSpc>
                        <a:spcBef>
                          <a:spcPts val="500"/>
                        </a:spcBef>
                        <a:spcAft>
                          <a:spcPts val="400"/>
                        </a:spcAft>
                      </a:pPr>
                      <a:r>
                        <a:rPr lang="en-US" sz="1800" dirty="0">
                          <a:latin typeface="Arial"/>
                          <a:ea typeface="Times New Roman"/>
                          <a:cs typeface="Times New Roman"/>
                        </a:rPr>
                        <a:t>YPR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50"/>
                        </a:lnSpc>
                        <a:spcBef>
                          <a:spcPts val="500"/>
                        </a:spcBef>
                        <a:spcAft>
                          <a:spcPts val="400"/>
                        </a:spcAft>
                      </a:pPr>
                      <a:r>
                        <a:rPr lang="en-US" sz="1800" dirty="0">
                          <a:latin typeface="Arial"/>
                          <a:ea typeface="Times New Roman"/>
                          <a:cs typeface="Times New Roman"/>
                        </a:rPr>
                        <a:t>ψ-θ-</a:t>
                      </a:r>
                      <a:r>
                        <a:rPr lang="en-US" sz="1800" dirty="0">
                          <a:latin typeface="Arial"/>
                          <a:ea typeface="Times New Roman"/>
                          <a:cs typeface="Times New Roman"/>
                          <a:sym typeface="Symbol"/>
                        </a:rPr>
                        <a:t></a:t>
                      </a:r>
                      <a:endParaRPr lang="en-US" sz="1800" dirty="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365760">
                <a:tc>
                  <a:txBody>
                    <a:bodyPr/>
                    <a:lstStyle/>
                    <a:p>
                      <a:pPr marL="0" marR="0" algn="ctr">
                        <a:lnSpc>
                          <a:spcPts val="1250"/>
                        </a:lnSpc>
                        <a:spcBef>
                          <a:spcPts val="500"/>
                        </a:spcBef>
                        <a:spcAft>
                          <a:spcPts val="400"/>
                        </a:spcAft>
                      </a:pPr>
                      <a:r>
                        <a:rPr lang="en-US" sz="1800" dirty="0">
                          <a:latin typeface="Arial"/>
                          <a:ea typeface="Times New Roman"/>
                          <a:cs typeface="Times New Roman"/>
                        </a:rPr>
                        <a:t>PYR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50"/>
                        </a:lnSpc>
                        <a:spcBef>
                          <a:spcPts val="500"/>
                        </a:spcBef>
                        <a:spcAft>
                          <a:spcPts val="400"/>
                        </a:spcAft>
                      </a:pPr>
                      <a:r>
                        <a:rPr lang="en-US" sz="1800" dirty="0">
                          <a:latin typeface="Arial"/>
                          <a:ea typeface="Times New Roman"/>
                          <a:cs typeface="Times New Roman"/>
                        </a:rPr>
                        <a:t>θ-ψ-</a:t>
                      </a:r>
                      <a:r>
                        <a:rPr lang="en-US" sz="1800" dirty="0">
                          <a:latin typeface="Arial"/>
                          <a:ea typeface="Times New Roman"/>
                          <a:cs typeface="Times New Roman"/>
                          <a:sym typeface="Symbol"/>
                        </a:rPr>
                        <a:t></a:t>
                      </a:r>
                      <a:endParaRPr lang="en-US" sz="1800" dirty="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365760">
                <a:tc>
                  <a:txBody>
                    <a:bodyPr/>
                    <a:lstStyle/>
                    <a:p>
                      <a:pPr marL="0" marR="0" algn="ctr">
                        <a:lnSpc>
                          <a:spcPts val="1250"/>
                        </a:lnSpc>
                        <a:spcBef>
                          <a:spcPts val="500"/>
                        </a:spcBef>
                        <a:spcAft>
                          <a:spcPts val="400"/>
                        </a:spcAft>
                      </a:pPr>
                      <a:r>
                        <a:rPr lang="en-US" sz="1800" dirty="0">
                          <a:latin typeface="Arial"/>
                          <a:ea typeface="Times New Roman"/>
                          <a:cs typeface="Times New Roman"/>
                        </a:rPr>
                        <a:t>PRY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50"/>
                        </a:lnSpc>
                        <a:spcBef>
                          <a:spcPts val="500"/>
                        </a:spcBef>
                        <a:spcAft>
                          <a:spcPts val="400"/>
                        </a:spcAft>
                      </a:pPr>
                      <a:r>
                        <a:rPr lang="en-US" sz="1800" dirty="0">
                          <a:latin typeface="Arial"/>
                          <a:ea typeface="Times New Roman"/>
                          <a:cs typeface="Times New Roman"/>
                        </a:rPr>
                        <a:t>θ-</a:t>
                      </a:r>
                      <a:r>
                        <a:rPr lang="en-US" sz="1800" dirty="0">
                          <a:latin typeface="Arial"/>
                          <a:ea typeface="Times New Roman"/>
                          <a:cs typeface="Times New Roman"/>
                          <a:sym typeface="Symbol"/>
                        </a:rPr>
                        <a:t></a:t>
                      </a:r>
                      <a:r>
                        <a:rPr lang="en-US" sz="1800" dirty="0">
                          <a:latin typeface="Arial"/>
                          <a:ea typeface="Times New Roman"/>
                          <a:cs typeface="Times New Roman"/>
                        </a:rPr>
                        <a:t>-ψ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65760">
                <a:tc>
                  <a:txBody>
                    <a:bodyPr/>
                    <a:lstStyle/>
                    <a:p>
                      <a:pPr marL="0" marR="0" algn="ctr">
                        <a:lnSpc>
                          <a:spcPts val="1250"/>
                        </a:lnSpc>
                        <a:spcBef>
                          <a:spcPts val="500"/>
                        </a:spcBef>
                        <a:spcAft>
                          <a:spcPts val="400"/>
                        </a:spcAft>
                      </a:pPr>
                      <a:r>
                        <a:rPr lang="en-US" sz="1800" dirty="0">
                          <a:latin typeface="Arial"/>
                          <a:ea typeface="Times New Roman"/>
                          <a:cs typeface="Times New Roman"/>
                        </a:rPr>
                        <a:t>RYP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50"/>
                        </a:lnSpc>
                        <a:spcBef>
                          <a:spcPts val="500"/>
                        </a:spcBef>
                        <a:spcAft>
                          <a:spcPts val="400"/>
                        </a:spcAft>
                      </a:pPr>
                      <a:r>
                        <a:rPr lang="en-US" sz="1800" dirty="0">
                          <a:latin typeface="Arial"/>
                          <a:ea typeface="Times New Roman"/>
                          <a:cs typeface="Times New Roman"/>
                          <a:sym typeface="Symbol"/>
                        </a:rPr>
                        <a:t></a:t>
                      </a:r>
                      <a:r>
                        <a:rPr lang="en-US" sz="1800" dirty="0">
                          <a:latin typeface="Arial"/>
                          <a:ea typeface="Times New Roman"/>
                          <a:cs typeface="Times New Roman"/>
                        </a:rPr>
                        <a:t>-ψ-θ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365760">
                <a:tc>
                  <a:txBody>
                    <a:bodyPr/>
                    <a:lstStyle/>
                    <a:p>
                      <a:pPr marL="0" marR="0" algn="ctr">
                        <a:lnSpc>
                          <a:spcPts val="1250"/>
                        </a:lnSpc>
                        <a:spcBef>
                          <a:spcPts val="500"/>
                        </a:spcBef>
                        <a:spcAft>
                          <a:spcPts val="400"/>
                        </a:spcAft>
                      </a:pPr>
                      <a:r>
                        <a:rPr lang="en-US" sz="1800" dirty="0">
                          <a:latin typeface="Arial"/>
                          <a:ea typeface="Times New Roman"/>
                          <a:cs typeface="Times New Roman"/>
                        </a:rPr>
                        <a:t>RPY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ts val="1250"/>
                        </a:lnSpc>
                        <a:spcBef>
                          <a:spcPts val="500"/>
                        </a:spcBef>
                        <a:spcAft>
                          <a:spcPts val="400"/>
                        </a:spcAft>
                      </a:pPr>
                      <a:r>
                        <a:rPr lang="en-US" sz="1800" dirty="0">
                          <a:latin typeface="Arial"/>
                          <a:ea typeface="Times New Roman"/>
                          <a:cs typeface="Times New Roman"/>
                          <a:sym typeface="Symbol"/>
                        </a:rPr>
                        <a:t></a:t>
                      </a:r>
                      <a:r>
                        <a:rPr lang="en-US" sz="1800" dirty="0">
                          <a:latin typeface="Arial"/>
                          <a:ea typeface="Times New Roman"/>
                          <a:cs typeface="Times New Roman"/>
                        </a:rPr>
                        <a:t>-θ-ψ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365760">
                <a:tc>
                  <a:txBody>
                    <a:bodyPr/>
                    <a:lstStyle/>
                    <a:p>
                      <a:pPr marL="0" marR="0" algn="ctr">
                        <a:lnSpc>
                          <a:spcPts val="1250"/>
                        </a:lnSpc>
                        <a:spcBef>
                          <a:spcPts val="500"/>
                        </a:spcBef>
                        <a:spcAft>
                          <a:spcPts val="400"/>
                        </a:spcAft>
                      </a:pPr>
                      <a:r>
                        <a:rPr lang="en-US" sz="1800">
                          <a:latin typeface="Arial"/>
                          <a:ea typeface="Times New Roman"/>
                          <a:cs typeface="Times New Roman"/>
                        </a:rPr>
                        <a:t>RYR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50"/>
                        </a:lnSpc>
                        <a:spcBef>
                          <a:spcPts val="500"/>
                        </a:spcBef>
                        <a:spcAft>
                          <a:spcPts val="400"/>
                        </a:spcAft>
                      </a:pPr>
                      <a:r>
                        <a:rPr lang="en-US" sz="1800" dirty="0">
                          <a:latin typeface="Arial"/>
                          <a:ea typeface="Times New Roman"/>
                          <a:cs typeface="Times New Roman"/>
                          <a:sym typeface="Symbol"/>
                        </a:rPr>
                        <a:t></a:t>
                      </a:r>
                      <a:r>
                        <a:rPr lang="en-US" sz="1800" dirty="0">
                          <a:latin typeface="Arial"/>
                          <a:ea typeface="Times New Roman"/>
                          <a:cs typeface="Times New Roman"/>
                        </a:rPr>
                        <a:t>-ψ-</a:t>
                      </a:r>
                      <a:r>
                        <a:rPr lang="en-US" sz="1800" dirty="0">
                          <a:latin typeface="Arial"/>
                          <a:ea typeface="Times New Roman"/>
                          <a:cs typeface="Times New Roman"/>
                          <a:sym typeface="Symbol"/>
                        </a:rPr>
                        <a:t></a:t>
                      </a:r>
                      <a:endParaRPr lang="en-US" sz="1800" dirty="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marL="0" marR="0" algn="ctr">
                        <a:lnSpc>
                          <a:spcPct val="100000"/>
                        </a:lnSpc>
                        <a:spcBef>
                          <a:spcPts val="0"/>
                        </a:spcBef>
                        <a:spcAft>
                          <a:spcPts val="400"/>
                        </a:spcAft>
                      </a:pPr>
                      <a:r>
                        <a:rPr lang="en-US" sz="1800" dirty="0">
                          <a:latin typeface="Arial"/>
                          <a:ea typeface="Times New Roman"/>
                          <a:cs typeface="Times New Roman"/>
                        </a:rPr>
                        <a:t>Proper Euler Angles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7"/>
                  </a:ext>
                </a:extLst>
              </a:tr>
              <a:tr h="365760">
                <a:tc>
                  <a:txBody>
                    <a:bodyPr/>
                    <a:lstStyle/>
                    <a:p>
                      <a:pPr marL="0" marR="0" algn="ctr">
                        <a:lnSpc>
                          <a:spcPts val="1250"/>
                        </a:lnSpc>
                        <a:spcBef>
                          <a:spcPts val="500"/>
                        </a:spcBef>
                        <a:spcAft>
                          <a:spcPts val="400"/>
                        </a:spcAft>
                      </a:pPr>
                      <a:r>
                        <a:rPr lang="en-US" sz="1800">
                          <a:latin typeface="Arial"/>
                          <a:ea typeface="Times New Roman"/>
                          <a:cs typeface="Times New Roman"/>
                        </a:rPr>
                        <a:t>RPR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50"/>
                        </a:lnSpc>
                        <a:spcBef>
                          <a:spcPts val="500"/>
                        </a:spcBef>
                        <a:spcAft>
                          <a:spcPts val="400"/>
                        </a:spcAft>
                      </a:pPr>
                      <a:r>
                        <a:rPr lang="en-US" sz="1800" dirty="0">
                          <a:latin typeface="Arial"/>
                          <a:ea typeface="Times New Roman"/>
                          <a:cs typeface="Times New Roman"/>
                          <a:sym typeface="Symbol"/>
                        </a:rPr>
                        <a:t></a:t>
                      </a:r>
                      <a:r>
                        <a:rPr lang="en-US" sz="1800" dirty="0">
                          <a:latin typeface="Arial"/>
                          <a:ea typeface="Times New Roman"/>
                          <a:cs typeface="Times New Roman"/>
                        </a:rPr>
                        <a:t>-θ-</a:t>
                      </a:r>
                      <a:r>
                        <a:rPr lang="en-US" sz="1800" dirty="0">
                          <a:latin typeface="Arial"/>
                          <a:ea typeface="Times New Roman"/>
                          <a:cs typeface="Times New Roman"/>
                          <a:sym typeface="Symbol"/>
                        </a:rPr>
                        <a:t></a:t>
                      </a:r>
                      <a:endParaRPr lang="en-US" sz="1800" dirty="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365760">
                <a:tc>
                  <a:txBody>
                    <a:bodyPr/>
                    <a:lstStyle/>
                    <a:p>
                      <a:pPr marL="0" marR="0" algn="ctr">
                        <a:lnSpc>
                          <a:spcPts val="1250"/>
                        </a:lnSpc>
                        <a:spcBef>
                          <a:spcPts val="500"/>
                        </a:spcBef>
                        <a:spcAft>
                          <a:spcPts val="400"/>
                        </a:spcAft>
                      </a:pPr>
                      <a:r>
                        <a:rPr lang="en-US" sz="1800">
                          <a:latin typeface="Arial"/>
                          <a:ea typeface="Times New Roman"/>
                          <a:cs typeface="Times New Roman"/>
                        </a:rPr>
                        <a:t>PYP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50"/>
                        </a:lnSpc>
                        <a:spcBef>
                          <a:spcPts val="500"/>
                        </a:spcBef>
                        <a:spcAft>
                          <a:spcPts val="400"/>
                        </a:spcAft>
                      </a:pPr>
                      <a:r>
                        <a:rPr lang="en-US" sz="1800" dirty="0">
                          <a:latin typeface="Arial"/>
                          <a:ea typeface="Times New Roman"/>
                          <a:cs typeface="Times New Roman"/>
                        </a:rPr>
                        <a:t>θ-ψ-θ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9"/>
                  </a:ext>
                </a:extLst>
              </a:tr>
              <a:tr h="365760">
                <a:tc>
                  <a:txBody>
                    <a:bodyPr/>
                    <a:lstStyle/>
                    <a:p>
                      <a:pPr marL="0" marR="0" algn="ctr">
                        <a:lnSpc>
                          <a:spcPts val="1250"/>
                        </a:lnSpc>
                        <a:spcBef>
                          <a:spcPts val="500"/>
                        </a:spcBef>
                        <a:spcAft>
                          <a:spcPts val="400"/>
                        </a:spcAft>
                      </a:pPr>
                      <a:r>
                        <a:rPr lang="en-US" sz="1800">
                          <a:latin typeface="Arial"/>
                          <a:ea typeface="Times New Roman"/>
                          <a:cs typeface="Times New Roman"/>
                        </a:rPr>
                        <a:t>PRP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50"/>
                        </a:lnSpc>
                        <a:spcBef>
                          <a:spcPts val="500"/>
                        </a:spcBef>
                        <a:spcAft>
                          <a:spcPts val="400"/>
                        </a:spcAft>
                      </a:pPr>
                      <a:r>
                        <a:rPr lang="en-US" sz="1800" dirty="0">
                          <a:latin typeface="Arial"/>
                          <a:ea typeface="Times New Roman"/>
                          <a:cs typeface="Times New Roman"/>
                        </a:rPr>
                        <a:t>θ-</a:t>
                      </a:r>
                      <a:r>
                        <a:rPr lang="en-US" sz="1800" dirty="0">
                          <a:latin typeface="Arial"/>
                          <a:ea typeface="Times New Roman"/>
                          <a:cs typeface="Times New Roman"/>
                          <a:sym typeface="Symbol"/>
                        </a:rPr>
                        <a:t></a:t>
                      </a:r>
                      <a:r>
                        <a:rPr lang="en-US" sz="1800" dirty="0">
                          <a:latin typeface="Arial"/>
                          <a:ea typeface="Times New Roman"/>
                          <a:cs typeface="Times New Roman"/>
                        </a:rPr>
                        <a:t>-θ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r h="365760">
                <a:tc>
                  <a:txBody>
                    <a:bodyPr/>
                    <a:lstStyle/>
                    <a:p>
                      <a:pPr marL="0" marR="0" algn="ctr">
                        <a:lnSpc>
                          <a:spcPts val="1250"/>
                        </a:lnSpc>
                        <a:spcBef>
                          <a:spcPts val="500"/>
                        </a:spcBef>
                        <a:spcAft>
                          <a:spcPts val="400"/>
                        </a:spcAft>
                      </a:pPr>
                      <a:r>
                        <a:rPr lang="en-US" sz="1800">
                          <a:latin typeface="Arial"/>
                          <a:ea typeface="Times New Roman"/>
                          <a:cs typeface="Times New Roman"/>
                        </a:rPr>
                        <a:t>YRY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50"/>
                        </a:lnSpc>
                        <a:spcBef>
                          <a:spcPts val="500"/>
                        </a:spcBef>
                        <a:spcAft>
                          <a:spcPts val="400"/>
                        </a:spcAft>
                      </a:pPr>
                      <a:r>
                        <a:rPr lang="en-US" sz="1800" dirty="0">
                          <a:latin typeface="Arial"/>
                          <a:ea typeface="Times New Roman"/>
                          <a:cs typeface="Times New Roman"/>
                        </a:rPr>
                        <a:t>ψ-</a:t>
                      </a:r>
                      <a:r>
                        <a:rPr lang="en-US" sz="1800" dirty="0">
                          <a:latin typeface="Arial"/>
                          <a:ea typeface="Times New Roman"/>
                          <a:cs typeface="Times New Roman"/>
                          <a:sym typeface="Symbol"/>
                        </a:rPr>
                        <a:t></a:t>
                      </a:r>
                      <a:r>
                        <a:rPr lang="en-US" sz="1800" dirty="0">
                          <a:latin typeface="Arial"/>
                          <a:ea typeface="Times New Roman"/>
                          <a:cs typeface="Times New Roman"/>
                        </a:rPr>
                        <a:t>-ψ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1"/>
                  </a:ext>
                </a:extLst>
              </a:tr>
              <a:tr h="365760">
                <a:tc>
                  <a:txBody>
                    <a:bodyPr/>
                    <a:lstStyle/>
                    <a:p>
                      <a:pPr marL="0" marR="0" algn="ctr">
                        <a:lnSpc>
                          <a:spcPts val="1250"/>
                        </a:lnSpc>
                        <a:spcBef>
                          <a:spcPts val="500"/>
                        </a:spcBef>
                        <a:spcAft>
                          <a:spcPts val="400"/>
                        </a:spcAft>
                      </a:pPr>
                      <a:r>
                        <a:rPr lang="en-US" sz="1800">
                          <a:latin typeface="Arial"/>
                          <a:ea typeface="Times New Roman"/>
                          <a:cs typeface="Times New Roman"/>
                        </a:rPr>
                        <a:t>YPY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50"/>
                        </a:lnSpc>
                        <a:spcBef>
                          <a:spcPts val="500"/>
                        </a:spcBef>
                        <a:spcAft>
                          <a:spcPts val="400"/>
                        </a:spcAft>
                      </a:pPr>
                      <a:r>
                        <a:rPr lang="en-US" sz="1800" dirty="0">
                          <a:latin typeface="Arial"/>
                          <a:ea typeface="Times New Roman"/>
                          <a:cs typeface="Times New Roman"/>
                        </a:rPr>
                        <a:t>ψ-θ-ψ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02065039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24643" y="276225"/>
            <a:ext cx="8747266" cy="654050"/>
          </a:xfrm>
        </p:spPr>
        <p:txBody>
          <a:bodyPr/>
          <a:lstStyle/>
          <a:p>
            <a:r>
              <a:rPr lang="en-US" sz="3600" dirty="0">
                <a:solidFill>
                  <a:schemeClr val="tx1"/>
                </a:solidFill>
              </a:rPr>
              <a:t>Rotation Polarity</a:t>
            </a:r>
          </a:p>
        </p:txBody>
      </p:sp>
      <p:sp>
        <p:nvSpPr>
          <p:cNvPr id="5" name="TextBox 4"/>
          <p:cNvSpPr txBox="1"/>
          <p:nvPr/>
        </p:nvSpPr>
        <p:spPr>
          <a:xfrm>
            <a:off x="455538" y="2081326"/>
            <a:ext cx="4165388" cy="1277273"/>
          </a:xfrm>
          <a:prstGeom prst="rect">
            <a:avLst/>
          </a:prstGeom>
          <a:noFill/>
        </p:spPr>
        <p:txBody>
          <a:bodyPr wrap="square" rtlCol="0">
            <a:spAutoFit/>
          </a:bodyPr>
          <a:lstStyle/>
          <a:p>
            <a:pPr>
              <a:spcAft>
                <a:spcPts val="600"/>
              </a:spcAft>
            </a:pPr>
            <a:r>
              <a:rPr lang="en-US" dirty="0"/>
              <a:t>We use the</a:t>
            </a:r>
            <a:r>
              <a:rPr lang="en-US" dirty="0">
                <a:sym typeface="Symbol"/>
              </a:rPr>
              <a:t> Right Hand System (RHR) to define positive polarity.</a:t>
            </a:r>
          </a:p>
          <a:p>
            <a:pPr>
              <a:spcAft>
                <a:spcPts val="600"/>
              </a:spcAft>
            </a:pPr>
            <a:r>
              <a:rPr lang="en-US" dirty="0">
                <a:sym typeface="Symbol"/>
              </a:rPr>
              <a:t>The red arrows show positive rotation about each of the three axes.</a:t>
            </a:r>
            <a:endParaRPr lang="en-US" dirty="0"/>
          </a:p>
        </p:txBody>
      </p:sp>
      <p:sp>
        <p:nvSpPr>
          <p:cNvPr id="6" name="Parallelogram 5"/>
          <p:cNvSpPr/>
          <p:nvPr/>
        </p:nvSpPr>
        <p:spPr>
          <a:xfrm>
            <a:off x="906681" y="2431854"/>
            <a:ext cx="7544513" cy="3092014"/>
          </a:xfrm>
          <a:prstGeom prst="parallelogram">
            <a:avLst>
              <a:gd name="adj" fmla="val 75000"/>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4262653" y="4642084"/>
            <a:ext cx="494722" cy="2577"/>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3520570" y="4642084"/>
            <a:ext cx="2226250" cy="25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4200813" y="3096077"/>
            <a:ext cx="3092014" cy="25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5499458" y="2910556"/>
            <a:ext cx="1978889" cy="14841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03591" y="4656431"/>
            <a:ext cx="473206" cy="369332"/>
          </a:xfrm>
          <a:prstGeom prst="rect">
            <a:avLst/>
          </a:prstGeom>
          <a:noFill/>
        </p:spPr>
        <p:txBody>
          <a:bodyPr wrap="none" rtlCol="0">
            <a:spAutoFit/>
          </a:bodyPr>
          <a:lstStyle/>
          <a:p>
            <a:r>
              <a:rPr lang="en-US" b="1" dirty="0"/>
              <a:t>+Y</a:t>
            </a:r>
          </a:p>
        </p:txBody>
      </p:sp>
      <p:sp>
        <p:nvSpPr>
          <p:cNvPr id="12" name="TextBox 11"/>
          <p:cNvSpPr txBox="1"/>
          <p:nvPr/>
        </p:nvSpPr>
        <p:spPr>
          <a:xfrm>
            <a:off x="7255790" y="2543053"/>
            <a:ext cx="473206" cy="369332"/>
          </a:xfrm>
          <a:prstGeom prst="rect">
            <a:avLst/>
          </a:prstGeom>
          <a:noFill/>
        </p:spPr>
        <p:txBody>
          <a:bodyPr wrap="none" rtlCol="0">
            <a:spAutoFit/>
          </a:bodyPr>
          <a:lstStyle/>
          <a:p>
            <a:r>
              <a:rPr lang="en-US" b="1" dirty="0"/>
              <a:t>+X</a:t>
            </a:r>
          </a:p>
        </p:txBody>
      </p:sp>
      <p:sp>
        <p:nvSpPr>
          <p:cNvPr id="13" name="TextBox 12"/>
          <p:cNvSpPr txBox="1"/>
          <p:nvPr/>
        </p:nvSpPr>
        <p:spPr>
          <a:xfrm>
            <a:off x="5804477" y="1298358"/>
            <a:ext cx="460382" cy="369332"/>
          </a:xfrm>
          <a:prstGeom prst="rect">
            <a:avLst/>
          </a:prstGeom>
          <a:noFill/>
        </p:spPr>
        <p:txBody>
          <a:bodyPr wrap="none" rtlCol="0">
            <a:spAutoFit/>
          </a:bodyPr>
          <a:lstStyle/>
          <a:p>
            <a:r>
              <a:rPr lang="en-US" b="1" dirty="0"/>
              <a:t>+Z</a:t>
            </a:r>
            <a:endParaRPr lang="en-US" b="1" dirty="0">
              <a:solidFill>
                <a:srgbClr val="002060"/>
              </a:solidFill>
            </a:endParaRPr>
          </a:p>
        </p:txBody>
      </p:sp>
      <p:sp>
        <p:nvSpPr>
          <p:cNvPr id="14" name="Rectangle 13"/>
          <p:cNvSpPr/>
          <p:nvPr/>
        </p:nvSpPr>
        <p:spPr>
          <a:xfrm rot="19140000" flipV="1">
            <a:off x="4752118" y="4731498"/>
            <a:ext cx="116127" cy="824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23"/>
          <p:cNvCxnSpPr/>
          <p:nvPr/>
        </p:nvCxnSpPr>
        <p:spPr>
          <a:xfrm>
            <a:off x="4510014" y="4642084"/>
            <a:ext cx="494722" cy="2577"/>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7560000">
            <a:off x="6446613" y="3256656"/>
            <a:ext cx="685507" cy="2061"/>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400733" y="2266296"/>
            <a:ext cx="692431" cy="2061"/>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 name="Group 62"/>
          <p:cNvGrpSpPr/>
          <p:nvPr/>
        </p:nvGrpSpPr>
        <p:grpSpPr>
          <a:xfrm>
            <a:off x="4193479" y="2216837"/>
            <a:ext cx="3255338" cy="3165621"/>
            <a:chOff x="3517638" y="2426763"/>
            <a:chExt cx="3255338" cy="3165621"/>
          </a:xfrm>
        </p:grpSpPr>
        <p:sp>
          <p:nvSpPr>
            <p:cNvPr id="22" name="TextBox 35"/>
            <p:cNvSpPr txBox="1">
              <a:spLocks noChangeArrowheads="1"/>
            </p:cNvSpPr>
            <p:nvPr/>
          </p:nvSpPr>
          <p:spPr bwMode="auto">
            <a:xfrm>
              <a:off x="4205215" y="2597159"/>
              <a:ext cx="457176" cy="369332"/>
            </a:xfrm>
            <a:prstGeom prst="rect">
              <a:avLst/>
            </a:prstGeom>
            <a:noFill/>
            <a:ln w="9525">
              <a:noFill/>
              <a:miter lim="800000"/>
              <a:headEnd/>
              <a:tailEnd/>
            </a:ln>
          </p:spPr>
          <p:txBody>
            <a:bodyPr wrap="none">
              <a:spAutoFit/>
            </a:bodyPr>
            <a:lstStyle/>
            <a:p>
              <a:r>
                <a:rPr lang="el-GR" b="1" kern="0" dirty="0">
                  <a:solidFill>
                    <a:srgbClr val="FF0000"/>
                  </a:solidFill>
                </a:rPr>
                <a:t>ω</a:t>
              </a:r>
              <a:r>
                <a:rPr lang="en-US" b="1" kern="0" baseline="-25000" dirty="0">
                  <a:solidFill>
                    <a:srgbClr val="FF0000"/>
                  </a:solidFill>
                </a:rPr>
                <a:t>z</a:t>
              </a:r>
              <a:endParaRPr lang="en-US" b="1" dirty="0">
                <a:solidFill>
                  <a:srgbClr val="FF0000"/>
                </a:solidFill>
              </a:endParaRPr>
            </a:p>
          </p:txBody>
        </p:sp>
        <p:sp>
          <p:nvSpPr>
            <p:cNvPr id="23" name="TextBox 38"/>
            <p:cNvSpPr txBox="1">
              <a:spLocks noChangeArrowheads="1"/>
            </p:cNvSpPr>
            <p:nvPr/>
          </p:nvSpPr>
          <p:spPr bwMode="auto">
            <a:xfrm>
              <a:off x="6307784" y="3862566"/>
              <a:ext cx="465192" cy="369332"/>
            </a:xfrm>
            <a:prstGeom prst="rect">
              <a:avLst/>
            </a:prstGeom>
            <a:noFill/>
            <a:ln w="9525">
              <a:noFill/>
              <a:miter lim="800000"/>
              <a:headEnd/>
              <a:tailEnd/>
            </a:ln>
          </p:spPr>
          <p:txBody>
            <a:bodyPr wrap="none">
              <a:spAutoFit/>
            </a:bodyPr>
            <a:lstStyle/>
            <a:p>
              <a:r>
                <a:rPr lang="el-GR" b="1" kern="0" dirty="0">
                  <a:solidFill>
                    <a:srgbClr val="FF0000"/>
                  </a:solidFill>
                </a:rPr>
                <a:t>ω</a:t>
              </a:r>
              <a:r>
                <a:rPr lang="en-US" b="1" kern="0" baseline="-25000" dirty="0">
                  <a:solidFill>
                    <a:srgbClr val="FF0000"/>
                  </a:solidFill>
                </a:rPr>
                <a:t>x</a:t>
              </a:r>
              <a:endParaRPr lang="en-US" b="1" dirty="0">
                <a:solidFill>
                  <a:srgbClr val="FF0000"/>
                </a:solidFill>
              </a:endParaRPr>
            </a:p>
          </p:txBody>
        </p:sp>
        <p:sp>
          <p:nvSpPr>
            <p:cNvPr id="24" name="Curved Right Arrow 23"/>
            <p:cNvSpPr/>
            <p:nvPr/>
          </p:nvSpPr>
          <p:spPr>
            <a:xfrm>
              <a:off x="4675433" y="2426763"/>
              <a:ext cx="890268" cy="692431"/>
            </a:xfrm>
            <a:prstGeom prst="curvedRight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Right Arrow 24"/>
            <p:cNvSpPr/>
            <p:nvPr/>
          </p:nvSpPr>
          <p:spPr>
            <a:xfrm rot="2160000">
              <a:off x="5558470" y="3390786"/>
              <a:ext cx="890268" cy="685507"/>
            </a:xfrm>
            <a:prstGeom prst="curvedRight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Block Arc 25"/>
            <p:cNvSpPr/>
            <p:nvPr/>
          </p:nvSpPr>
          <p:spPr>
            <a:xfrm rot="13920000" flipV="1">
              <a:off x="3651256" y="4420883"/>
              <a:ext cx="613194" cy="776543"/>
            </a:xfrm>
            <a:prstGeom prst="blockArc">
              <a:avLst>
                <a:gd name="adj1" fmla="val 10748270"/>
                <a:gd name="adj2" fmla="val 19770899"/>
                <a:gd name="adj3" fmla="val 18474"/>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38"/>
            <p:cNvSpPr txBox="1">
              <a:spLocks noChangeArrowheads="1"/>
            </p:cNvSpPr>
            <p:nvPr/>
          </p:nvSpPr>
          <p:spPr bwMode="auto">
            <a:xfrm>
              <a:off x="3586812" y="5223052"/>
              <a:ext cx="465192" cy="369332"/>
            </a:xfrm>
            <a:prstGeom prst="rect">
              <a:avLst/>
            </a:prstGeom>
            <a:noFill/>
            <a:ln w="9525">
              <a:noFill/>
              <a:miter lim="800000"/>
              <a:headEnd/>
              <a:tailEnd/>
            </a:ln>
          </p:spPr>
          <p:txBody>
            <a:bodyPr wrap="none">
              <a:spAutoFit/>
            </a:bodyPr>
            <a:lstStyle/>
            <a:p>
              <a:r>
                <a:rPr lang="el-GR" b="1" kern="0" dirty="0">
                  <a:solidFill>
                    <a:srgbClr val="FF0000"/>
                  </a:solidFill>
                </a:rPr>
                <a:t>ω</a:t>
              </a:r>
              <a:r>
                <a:rPr lang="en-US" b="1" kern="0" baseline="-25000" dirty="0">
                  <a:solidFill>
                    <a:srgbClr val="FF0000"/>
                  </a:solidFill>
                </a:rPr>
                <a:t>y</a:t>
              </a:r>
              <a:endParaRPr lang="en-US" b="1" dirty="0">
                <a:solidFill>
                  <a:srgbClr val="FF0000"/>
                </a:solidFill>
              </a:endParaRPr>
            </a:p>
          </p:txBody>
        </p:sp>
        <p:sp>
          <p:nvSpPr>
            <p:cNvPr id="28" name="Curved Right Arrow 21"/>
            <p:cNvSpPr/>
            <p:nvPr/>
          </p:nvSpPr>
          <p:spPr>
            <a:xfrm rot="19320000" flipV="1">
              <a:off x="3517638" y="4546819"/>
              <a:ext cx="481255" cy="715742"/>
            </a:xfrm>
            <a:prstGeom prst="curvedRight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29" name="Straight Connector 28"/>
          <p:cNvCxnSpPr/>
          <p:nvPr/>
        </p:nvCxnSpPr>
        <p:spPr>
          <a:xfrm>
            <a:off x="4721970" y="4647971"/>
            <a:ext cx="5406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747687" y="2119456"/>
            <a:ext cx="2753" cy="3291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638234" y="2914588"/>
            <a:ext cx="397565" cy="5406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82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Euler Intrinsic </a:t>
            </a:r>
            <a:r>
              <a:rPr lang="en-US" sz="3600" dirty="0" err="1">
                <a:solidFill>
                  <a:srgbClr val="FFC000"/>
                </a:solidFill>
              </a:rPr>
              <a:t>vs</a:t>
            </a:r>
            <a:r>
              <a:rPr lang="en-US" sz="3600" dirty="0">
                <a:solidFill>
                  <a:srgbClr val="FFC000"/>
                </a:solidFill>
              </a:rPr>
              <a:t> Extrinsic Rotations</a:t>
            </a:r>
          </a:p>
        </p:txBody>
      </p:sp>
      <p:sp>
        <p:nvSpPr>
          <p:cNvPr id="3" name="Text Placeholder 2"/>
          <p:cNvSpPr>
            <a:spLocks noGrp="1"/>
          </p:cNvSpPr>
          <p:nvPr>
            <p:ph type="body" sz="quarter" idx="10"/>
          </p:nvPr>
        </p:nvSpPr>
        <p:spPr>
          <a:xfrm>
            <a:off x="224643" y="1019917"/>
            <a:ext cx="4093860" cy="3108463"/>
          </a:xfrm>
        </p:spPr>
        <p:txBody>
          <a:bodyPr>
            <a:normAutofit/>
          </a:bodyPr>
          <a:lstStyle/>
          <a:p>
            <a:pPr marL="0" indent="0">
              <a:lnSpc>
                <a:spcPct val="120000"/>
              </a:lnSpc>
              <a:spcBef>
                <a:spcPts val="0"/>
              </a:spcBef>
              <a:spcAft>
                <a:spcPts val="400"/>
              </a:spcAft>
              <a:buNone/>
            </a:pPr>
            <a:r>
              <a:rPr lang="en-US" dirty="0">
                <a:solidFill>
                  <a:schemeClr val="bg1"/>
                </a:solidFill>
              </a:rPr>
              <a:t>Intrinsic rotations are elemental rotations that occur about the axes of a coordinate system </a:t>
            </a:r>
            <a:r>
              <a:rPr lang="en-US" i="1" dirty="0">
                <a:solidFill>
                  <a:schemeClr val="bg1"/>
                </a:solidFill>
              </a:rPr>
              <a:t>XYZ</a:t>
            </a:r>
            <a:r>
              <a:rPr lang="en-US" dirty="0">
                <a:solidFill>
                  <a:schemeClr val="bg1"/>
                </a:solidFill>
              </a:rPr>
              <a:t> attached to a moving body. Therefore, </a:t>
            </a:r>
            <a:r>
              <a:rPr lang="en-US" i="1" dirty="0">
                <a:solidFill>
                  <a:schemeClr val="bg1"/>
                </a:solidFill>
              </a:rPr>
              <a:t>they change their orientation after each elemental rotation.</a:t>
            </a:r>
          </a:p>
        </p:txBody>
      </p:sp>
      <p:sp>
        <p:nvSpPr>
          <p:cNvPr id="4" name="Text Placeholder 2"/>
          <p:cNvSpPr txBox="1">
            <a:spLocks/>
          </p:cNvSpPr>
          <p:nvPr/>
        </p:nvSpPr>
        <p:spPr>
          <a:xfrm>
            <a:off x="4526733" y="1019918"/>
            <a:ext cx="3810000" cy="2755378"/>
          </a:xfrm>
          <a:prstGeom prst="rect">
            <a:avLst/>
          </a:prstGeom>
        </p:spPr>
        <p:txBody>
          <a:bodyPr vert="horz" lIns="91440" tIns="45720" rIns="91440" bIns="45720" rtlCol="0">
            <a:normAutofit/>
          </a:bodyPr>
          <a:lstStyle/>
          <a:p>
            <a:pPr marR="0" lvl="0" algn="l" defTabSz="914400" rtl="0" eaLnBrk="1" fontAlgn="base" latinLnBrk="0" hangingPunct="1">
              <a:lnSpc>
                <a:spcPct val="120000"/>
              </a:lnSpc>
              <a:spcBef>
                <a:spcPts val="0"/>
              </a:spcBef>
              <a:spcAft>
                <a:spcPts val="400"/>
              </a:spcAft>
              <a:buClr>
                <a:schemeClr val="tx1">
                  <a:lumMod val="85000"/>
                  <a:lumOff val="15000"/>
                </a:schemeClr>
              </a:buClr>
              <a:buSzPct val="80000"/>
              <a:tabLst/>
              <a:defRPr/>
            </a:pPr>
            <a:r>
              <a:rPr kumimoji="0" lang="en-US" sz="2200" b="0" i="0" u="none" strike="noStrike" kern="0" cap="none" spc="0" normalizeH="0" baseline="0" noProof="0" dirty="0">
                <a:ln>
                  <a:noFill/>
                </a:ln>
                <a:solidFill>
                  <a:schemeClr val="bg1"/>
                </a:solidFill>
                <a:effectLst/>
                <a:uLnTx/>
                <a:uFillTx/>
                <a:latin typeface="+mn-lt"/>
                <a:ea typeface="+mn-ea"/>
                <a:cs typeface="+mn-cs"/>
              </a:rPr>
              <a:t>Extrinsic rotations are elemental rotations that occur about the axes of the fixed coordinate system </a:t>
            </a:r>
            <a:r>
              <a:rPr kumimoji="0" lang="en-US" sz="2200" b="0" i="1" u="none" strike="noStrike" kern="0" cap="none" spc="0" normalizeH="0" baseline="0" noProof="0" dirty="0">
                <a:ln>
                  <a:noFill/>
                </a:ln>
                <a:solidFill>
                  <a:schemeClr val="bg1"/>
                </a:solidFill>
                <a:effectLst/>
                <a:uLnTx/>
                <a:uFillTx/>
                <a:latin typeface="+mn-lt"/>
                <a:ea typeface="+mn-ea"/>
                <a:cs typeface="+mn-cs"/>
              </a:rPr>
              <a:t>xyz</a:t>
            </a:r>
            <a:r>
              <a:rPr kumimoji="0" lang="en-US" sz="2200" b="0" i="0" u="none" strike="noStrike" kern="0" cap="none" spc="0" normalizeH="0" baseline="0" noProof="0" dirty="0">
                <a:ln>
                  <a:noFill/>
                </a:ln>
                <a:solidFill>
                  <a:schemeClr val="bg1"/>
                </a:solidFill>
                <a:effectLst/>
                <a:uLnTx/>
                <a:uFillTx/>
                <a:latin typeface="+mn-lt"/>
                <a:ea typeface="+mn-ea"/>
                <a:cs typeface="+mn-cs"/>
              </a:rPr>
              <a:t>. The </a:t>
            </a:r>
            <a:r>
              <a:rPr kumimoji="0" lang="en-US" sz="2200" b="0" i="1" u="none" strike="noStrike" kern="0" cap="none" spc="0" normalizeH="0" baseline="0" noProof="0" dirty="0">
                <a:ln>
                  <a:noFill/>
                </a:ln>
                <a:solidFill>
                  <a:schemeClr val="bg1"/>
                </a:solidFill>
                <a:effectLst/>
                <a:uLnTx/>
                <a:uFillTx/>
                <a:latin typeface="+mn-lt"/>
                <a:ea typeface="+mn-ea"/>
                <a:cs typeface="+mn-cs"/>
              </a:rPr>
              <a:t>XYZ</a:t>
            </a:r>
            <a:r>
              <a:rPr kumimoji="0" lang="en-US" sz="2200" b="0" i="0" u="none" strike="noStrike" kern="0" cap="none" spc="0" normalizeH="0" baseline="0" noProof="0" dirty="0">
                <a:ln>
                  <a:noFill/>
                </a:ln>
                <a:solidFill>
                  <a:schemeClr val="bg1"/>
                </a:solidFill>
                <a:effectLst/>
                <a:uLnTx/>
                <a:uFillTx/>
                <a:latin typeface="+mn-lt"/>
                <a:ea typeface="+mn-ea"/>
                <a:cs typeface="+mn-cs"/>
              </a:rPr>
              <a:t> system rotates, while </a:t>
            </a:r>
            <a:r>
              <a:rPr kumimoji="0" lang="en-US" sz="2200" b="0" i="1" u="none" strike="noStrike" kern="0" cap="none" spc="0" normalizeH="0" baseline="0" noProof="0" dirty="0">
                <a:ln>
                  <a:noFill/>
                </a:ln>
                <a:solidFill>
                  <a:schemeClr val="bg1"/>
                </a:solidFill>
                <a:effectLst/>
                <a:uLnTx/>
                <a:uFillTx/>
                <a:latin typeface="+mn-lt"/>
                <a:ea typeface="+mn-ea"/>
                <a:cs typeface="+mn-cs"/>
              </a:rPr>
              <a:t>xyz</a:t>
            </a:r>
            <a:r>
              <a:rPr kumimoji="0" lang="en-US" sz="2200" b="0" i="0" u="none" strike="noStrike" kern="0" cap="none" spc="0" normalizeH="0" baseline="0" noProof="0" dirty="0">
                <a:ln>
                  <a:noFill/>
                </a:ln>
                <a:solidFill>
                  <a:schemeClr val="bg1"/>
                </a:solidFill>
                <a:effectLst/>
                <a:uLnTx/>
                <a:uFillTx/>
                <a:latin typeface="+mn-lt"/>
                <a:ea typeface="+mn-ea"/>
                <a:cs typeface="+mn-cs"/>
              </a:rPr>
              <a:t> is fixed.</a:t>
            </a:r>
          </a:p>
        </p:txBody>
      </p:sp>
      <p:sp>
        <p:nvSpPr>
          <p:cNvPr id="6" name="TextBox 5"/>
          <p:cNvSpPr txBox="1"/>
          <p:nvPr/>
        </p:nvSpPr>
        <p:spPr>
          <a:xfrm>
            <a:off x="3458423" y="4825497"/>
            <a:ext cx="2145672" cy="1312752"/>
          </a:xfrm>
          <a:prstGeom prst="rect">
            <a:avLst/>
          </a:prstGeom>
          <a:noFill/>
        </p:spPr>
        <p:txBody>
          <a:bodyPr wrap="square" lIns="91440" tIns="45720" rIns="91440" rtlCol="0" anchor="t">
            <a:noAutofit/>
          </a:bodyPr>
          <a:lstStyle/>
          <a:p>
            <a:r>
              <a:rPr lang="en-US" sz="2200" dirty="0">
                <a:solidFill>
                  <a:schemeClr val="bg1"/>
                </a:solidFill>
              </a:rPr>
              <a:t>We use “Intrinsic” as our standard</a:t>
            </a:r>
          </a:p>
        </p:txBody>
      </p:sp>
      <p:cxnSp>
        <p:nvCxnSpPr>
          <p:cNvPr id="8" name="Straight Arrow Connector 7"/>
          <p:cNvCxnSpPr/>
          <p:nvPr/>
        </p:nvCxnSpPr>
        <p:spPr>
          <a:xfrm flipH="1" flipV="1">
            <a:off x="3032911" y="3929204"/>
            <a:ext cx="597529" cy="769545"/>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93410" y="6391747"/>
            <a:ext cx="1520982" cy="271603"/>
          </a:xfrm>
          <a:prstGeom prst="rect">
            <a:avLst/>
          </a:prstGeom>
          <a:noFill/>
        </p:spPr>
        <p:txBody>
          <a:bodyPr wrap="square" lIns="91440" tIns="45720" rIns="91440" rtlCol="0" anchor="t">
            <a:noAutofit/>
          </a:bodyPr>
          <a:lstStyle/>
          <a:p>
            <a:r>
              <a:rPr lang="en-US" sz="1200" dirty="0">
                <a:solidFill>
                  <a:schemeClr val="bg1"/>
                </a:solidFill>
              </a:rPr>
              <a:t>Source: Wikipedia</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4" descr="http://blog.denivip.ru/wp-content/uploads/2013/07/gimbal.gif"/>
          <p:cNvPicPr>
            <a:picLocks noChangeAspect="1" noChangeArrowheads="1"/>
          </p:cNvPicPr>
          <p:nvPr/>
        </p:nvPicPr>
        <p:blipFill>
          <a:blip r:embed="rId2" cstate="print"/>
          <a:srcRect/>
          <a:stretch>
            <a:fillRect/>
          </a:stretch>
        </p:blipFill>
        <p:spPr bwMode="auto">
          <a:xfrm>
            <a:off x="916065" y="432788"/>
            <a:ext cx="6734113" cy="5319951"/>
          </a:xfrm>
          <a:prstGeom prst="rect">
            <a:avLst/>
          </a:prstGeom>
          <a:noFill/>
        </p:spPr>
      </p:pic>
      <p:sp>
        <p:nvSpPr>
          <p:cNvPr id="2" name="TextBox 1"/>
          <p:cNvSpPr txBox="1"/>
          <p:nvPr/>
        </p:nvSpPr>
        <p:spPr>
          <a:xfrm>
            <a:off x="785091" y="5929746"/>
            <a:ext cx="5227782" cy="341746"/>
          </a:xfrm>
          <a:prstGeom prst="rect">
            <a:avLst/>
          </a:prstGeom>
          <a:noFill/>
        </p:spPr>
        <p:txBody>
          <a:bodyPr wrap="none" lIns="91440" tIns="45720" rIns="91440" rtlCol="0" anchor="t">
            <a:noAutofit/>
          </a:bodyPr>
          <a:lstStyle/>
          <a:p>
            <a:r>
              <a:rPr lang="en-US" sz="1400" dirty="0">
                <a:solidFill>
                  <a:schemeClr val="bg1"/>
                </a:solidFill>
              </a:rPr>
              <a:t>source: http://science.howstuffworks.com/gimbal1.htm</a:t>
            </a:r>
            <a:endParaRPr lang="en-US" sz="1400" dirty="0">
              <a:solidFill>
                <a:schemeClr val="bg1"/>
              </a:solidFill>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descr="http://images.slideplayer.com/17/5295299/slides/slide_7.jpg"/>
          <p:cNvPicPr>
            <a:picLocks noChangeAspect="1" noChangeArrowheads="1"/>
          </p:cNvPicPr>
          <p:nvPr/>
        </p:nvPicPr>
        <p:blipFill>
          <a:blip r:embed="rId2" cstate="print"/>
          <a:srcRect/>
          <a:stretch>
            <a:fillRect/>
          </a:stretch>
        </p:blipFill>
        <p:spPr bwMode="auto">
          <a:xfrm>
            <a:off x="0" y="0"/>
            <a:ext cx="9144000" cy="6858001"/>
          </a:xfrm>
          <a:prstGeom prst="rect">
            <a:avLst/>
          </a:prstGeom>
          <a:noFill/>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Interesting aside…</a:t>
            </a:r>
          </a:p>
        </p:txBody>
      </p:sp>
      <p:sp>
        <p:nvSpPr>
          <p:cNvPr id="3" name="Text Placeholder 2"/>
          <p:cNvSpPr>
            <a:spLocks noGrp="1"/>
          </p:cNvSpPr>
          <p:nvPr>
            <p:ph type="body" sz="quarter" idx="10"/>
          </p:nvPr>
        </p:nvSpPr>
        <p:spPr>
          <a:xfrm>
            <a:off x="224643" y="1790700"/>
            <a:ext cx="8747266" cy="3896466"/>
          </a:xfrm>
        </p:spPr>
        <p:txBody>
          <a:bodyPr/>
          <a:lstStyle/>
          <a:p>
            <a:pPr marL="0" indent="0">
              <a:buNone/>
            </a:pPr>
            <a:r>
              <a:rPr lang="en-US" sz="3200" dirty="0" err="1">
                <a:solidFill>
                  <a:schemeClr val="bg1"/>
                </a:solidFill>
              </a:rPr>
              <a:t>Gimbal</a:t>
            </a:r>
            <a:r>
              <a:rPr lang="en-US" sz="3200" dirty="0">
                <a:solidFill>
                  <a:schemeClr val="bg1"/>
                </a:solidFill>
              </a:rPr>
              <a:t> lock is related to the singularities in longitude that you get at the north and south poles</a:t>
            </a:r>
          </a:p>
          <a:p>
            <a:endParaRPr lang="en-US" dirty="0">
              <a:solidFill>
                <a:srgbClr val="FFC000"/>
              </a:solidFill>
            </a:endParaRPr>
          </a:p>
        </p:txBody>
      </p:sp>
      <p:sp>
        <p:nvSpPr>
          <p:cNvPr id="4" name="TextBox 3"/>
          <p:cNvSpPr txBox="1"/>
          <p:nvPr/>
        </p:nvSpPr>
        <p:spPr>
          <a:xfrm>
            <a:off x="361949" y="5876925"/>
            <a:ext cx="6219825" cy="342900"/>
          </a:xfrm>
          <a:prstGeom prst="rect">
            <a:avLst/>
          </a:prstGeom>
          <a:noFill/>
        </p:spPr>
        <p:txBody>
          <a:bodyPr wrap="none" lIns="91440" tIns="45720" rIns="91440" rtlCol="0" anchor="t">
            <a:noAutofit/>
          </a:bodyPr>
          <a:lstStyle/>
          <a:p>
            <a:pPr eaLnBrk="1" hangingPunct="1"/>
            <a:r>
              <a:rPr lang="en-US" sz="1000" dirty="0">
                <a:solidFill>
                  <a:schemeClr val="bg1"/>
                </a:solidFill>
              </a:rPr>
              <a:t>Source: CSE169: Computer Animation Class Notes, Instructor: Steve Rotenberg UCSD, Winter 2005</a:t>
            </a:r>
          </a:p>
          <a:p>
            <a:endParaRPr lang="en-US" sz="1000" dirty="0" err="1">
              <a:solidFill>
                <a:schemeClr val="bg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solidFill>
                  <a:srgbClr val="FFC000"/>
                </a:solidFill>
              </a:rPr>
              <a:t>Course Outline</a:t>
            </a:r>
          </a:p>
        </p:txBody>
      </p:sp>
      <p:sp>
        <p:nvSpPr>
          <p:cNvPr id="6" name="Text Placeholder 5"/>
          <p:cNvSpPr>
            <a:spLocks noGrp="1"/>
          </p:cNvSpPr>
          <p:nvPr>
            <p:ph type="body" sz="quarter" idx="10"/>
          </p:nvPr>
        </p:nvSpPr>
        <p:spPr>
          <a:xfrm>
            <a:off x="224643" y="1282700"/>
            <a:ext cx="8747266" cy="4404466"/>
          </a:xfrm>
        </p:spPr>
        <p:txBody>
          <a:bodyPr/>
          <a:lstStyle/>
          <a:p>
            <a:pPr>
              <a:buClr>
                <a:schemeClr val="bg1"/>
              </a:buClr>
            </a:pPr>
            <a:r>
              <a:rPr lang="en-US" sz="3600" dirty="0">
                <a:solidFill>
                  <a:schemeClr val="bg1"/>
                </a:solidFill>
              </a:rPr>
              <a:t>Basics Review</a:t>
            </a:r>
          </a:p>
          <a:p>
            <a:pPr>
              <a:buClr>
                <a:schemeClr val="bg1"/>
              </a:buClr>
            </a:pPr>
            <a:r>
              <a:rPr lang="en-US" sz="3600" dirty="0">
                <a:solidFill>
                  <a:schemeClr val="bg1"/>
                </a:solidFill>
              </a:rPr>
              <a:t>Euler Angles</a:t>
            </a:r>
          </a:p>
          <a:p>
            <a:pPr>
              <a:buClr>
                <a:schemeClr val="bg1"/>
              </a:buClr>
            </a:pPr>
            <a:r>
              <a:rPr lang="en-US" sz="3600" dirty="0">
                <a:solidFill>
                  <a:schemeClr val="bg1"/>
                </a:solidFill>
              </a:rPr>
              <a:t>Axis Angle Representations</a:t>
            </a:r>
          </a:p>
          <a:p>
            <a:pPr>
              <a:buClr>
                <a:schemeClr val="bg1"/>
              </a:buClr>
            </a:pPr>
            <a:r>
              <a:rPr lang="en-US" sz="3600" dirty="0">
                <a:solidFill>
                  <a:schemeClr val="bg1"/>
                </a:solidFill>
              </a:rPr>
              <a:t>Rotation Matrices</a:t>
            </a:r>
          </a:p>
          <a:p>
            <a:pPr>
              <a:buClr>
                <a:schemeClr val="bg1"/>
              </a:buClr>
            </a:pPr>
            <a:r>
              <a:rPr lang="en-US" sz="3600" dirty="0">
                <a:solidFill>
                  <a:schemeClr val="bg1"/>
                </a:solidFill>
              </a:rPr>
              <a:t>Quaternions</a:t>
            </a:r>
          </a:p>
          <a:p>
            <a:pPr>
              <a:buClr>
                <a:schemeClr val="bg1"/>
              </a:buClr>
            </a:pPr>
            <a:r>
              <a:rPr lang="en-US" sz="3600" dirty="0">
                <a:solidFill>
                  <a:schemeClr val="bg1"/>
                </a:solidFill>
              </a:rPr>
              <a:t>Final Observations</a:t>
            </a:r>
          </a:p>
          <a:p>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93800" y="461785"/>
            <a:ext cx="7099300" cy="654049"/>
          </a:xfrm>
        </p:spPr>
        <p:txBody>
          <a:bodyPr/>
          <a:lstStyle/>
          <a:p>
            <a:r>
              <a:rPr lang="en-US" sz="3600" dirty="0">
                <a:solidFill>
                  <a:srgbClr val="FFC000"/>
                </a:solidFill>
              </a:rPr>
              <a:t>Frame of Reference Variations</a:t>
            </a:r>
          </a:p>
        </p:txBody>
      </p:sp>
      <p:graphicFrame>
        <p:nvGraphicFramePr>
          <p:cNvPr id="4" name="Table 3"/>
          <p:cNvGraphicFramePr>
            <a:graphicFrameLocks noGrp="1"/>
          </p:cNvGraphicFramePr>
          <p:nvPr/>
        </p:nvGraphicFramePr>
        <p:xfrm>
          <a:off x="887241" y="1394232"/>
          <a:ext cx="7632070" cy="4191150"/>
        </p:xfrm>
        <a:graphic>
          <a:graphicData uri="http://schemas.openxmlformats.org/drawingml/2006/table">
            <a:tbl>
              <a:tblPr/>
              <a:tblGrid>
                <a:gridCol w="1699853">
                  <a:extLst>
                    <a:ext uri="{9D8B030D-6E8A-4147-A177-3AD203B41FA5}">
                      <a16:colId xmlns:a16="http://schemas.microsoft.com/office/drawing/2014/main" val="20000"/>
                    </a:ext>
                  </a:extLst>
                </a:gridCol>
                <a:gridCol w="1976905">
                  <a:extLst>
                    <a:ext uri="{9D8B030D-6E8A-4147-A177-3AD203B41FA5}">
                      <a16:colId xmlns:a16="http://schemas.microsoft.com/office/drawing/2014/main" val="20001"/>
                    </a:ext>
                  </a:extLst>
                </a:gridCol>
                <a:gridCol w="1977656">
                  <a:extLst>
                    <a:ext uri="{9D8B030D-6E8A-4147-A177-3AD203B41FA5}">
                      <a16:colId xmlns:a16="http://schemas.microsoft.com/office/drawing/2014/main" val="20002"/>
                    </a:ext>
                  </a:extLst>
                </a:gridCol>
                <a:gridCol w="1977656">
                  <a:extLst>
                    <a:ext uri="{9D8B030D-6E8A-4147-A177-3AD203B41FA5}">
                      <a16:colId xmlns:a16="http://schemas.microsoft.com/office/drawing/2014/main" val="20003"/>
                    </a:ext>
                  </a:extLst>
                </a:gridCol>
              </a:tblGrid>
              <a:tr h="401974">
                <a:tc>
                  <a:txBody>
                    <a:bodyPr/>
                    <a:lstStyle/>
                    <a:p>
                      <a:pPr marL="0" marR="0" algn="ctr">
                        <a:spcBef>
                          <a:spcPts val="200"/>
                        </a:spcBef>
                        <a:spcAft>
                          <a:spcPts val="200"/>
                        </a:spcAft>
                      </a:pPr>
                      <a:endParaRPr lang="en-US" sz="1600" dirty="0">
                        <a:latin typeface="Arial"/>
                        <a:ea typeface="Times New Roman"/>
                        <a:cs typeface="Times New Roman"/>
                      </a:endParaRP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ctr">
                        <a:spcBef>
                          <a:spcPts val="200"/>
                        </a:spcBef>
                        <a:spcAft>
                          <a:spcPts val="200"/>
                        </a:spcAft>
                      </a:pPr>
                      <a:r>
                        <a:rPr lang="en-US" sz="1600" b="1" dirty="0">
                          <a:latin typeface="Arial"/>
                          <a:ea typeface="Times New Roman"/>
                          <a:cs typeface="Times New Roman"/>
                        </a:rPr>
                        <a:t>NED</a:t>
                      </a:r>
                      <a:endParaRPr lang="en-US" sz="1600" dirty="0">
                        <a:latin typeface="Arial"/>
                        <a:ea typeface="Times New Roman"/>
                        <a:cs typeface="Times New Roman"/>
                      </a:endParaRP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ctr">
                        <a:spcBef>
                          <a:spcPts val="200"/>
                        </a:spcBef>
                        <a:spcAft>
                          <a:spcPts val="200"/>
                        </a:spcAft>
                      </a:pPr>
                      <a:r>
                        <a:rPr lang="en-US" sz="1600" b="1" dirty="0">
                          <a:latin typeface="Arial"/>
                          <a:ea typeface="Times New Roman"/>
                          <a:cs typeface="Times New Roman"/>
                        </a:rPr>
                        <a:t>Android</a:t>
                      </a:r>
                      <a:endParaRPr lang="en-US" sz="1600" dirty="0">
                        <a:latin typeface="Arial"/>
                        <a:ea typeface="Times New Roman"/>
                        <a:cs typeface="Times New Roman"/>
                      </a:endParaRP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ctr">
                        <a:spcBef>
                          <a:spcPts val="200"/>
                        </a:spcBef>
                        <a:spcAft>
                          <a:spcPts val="200"/>
                        </a:spcAft>
                      </a:pPr>
                      <a:r>
                        <a:rPr lang="en-US" sz="1600" b="1" dirty="0">
                          <a:latin typeface="Arial"/>
                          <a:ea typeface="Times New Roman"/>
                          <a:cs typeface="Times New Roman"/>
                        </a:rPr>
                        <a:t>Windows 8</a:t>
                      </a:r>
                      <a:endParaRPr lang="en-US" sz="1600" dirty="0">
                        <a:latin typeface="Arial"/>
                        <a:ea typeface="Times New Roman"/>
                        <a:cs typeface="Times New Roman"/>
                      </a:endParaRP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401974">
                <a:tc>
                  <a:txBody>
                    <a:bodyPr/>
                    <a:lstStyle/>
                    <a:p>
                      <a:pPr marL="0" marR="0" algn="ctr">
                        <a:spcBef>
                          <a:spcPts val="200"/>
                        </a:spcBef>
                        <a:spcAft>
                          <a:spcPts val="200"/>
                        </a:spcAft>
                      </a:pPr>
                      <a:r>
                        <a:rPr lang="en-US" sz="1600" b="1" dirty="0">
                          <a:solidFill>
                            <a:schemeClr val="bg1"/>
                          </a:solidFill>
                          <a:latin typeface="Arial"/>
                          <a:ea typeface="Times New Roman"/>
                          <a:cs typeface="Times New Roman"/>
                        </a:rPr>
                        <a:t>Axes alignment</a:t>
                      </a:r>
                      <a:endParaRPr lang="en-US" sz="1600" dirty="0">
                        <a:solidFill>
                          <a:schemeClr val="bg1"/>
                        </a:solidFill>
                        <a:latin typeface="Arial"/>
                        <a:ea typeface="Times New Roman"/>
                        <a:cs typeface="Times New Roman"/>
                      </a:endParaRP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dirty="0">
                          <a:solidFill>
                            <a:schemeClr val="bg1"/>
                          </a:solidFill>
                          <a:latin typeface="Arial"/>
                          <a:ea typeface="Times New Roman"/>
                          <a:cs typeface="Times New Roman"/>
                        </a:rPr>
                        <a:t>NED</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a:solidFill>
                            <a:schemeClr val="bg1"/>
                          </a:solidFill>
                          <a:latin typeface="Arial"/>
                          <a:ea typeface="Times New Roman"/>
                          <a:cs typeface="Times New Roman"/>
                        </a:rPr>
                        <a:t>ENU</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a:solidFill>
                            <a:schemeClr val="bg1"/>
                          </a:solidFill>
                          <a:latin typeface="Arial"/>
                          <a:ea typeface="Times New Roman"/>
                          <a:cs typeface="Times New Roman"/>
                        </a:rPr>
                        <a:t>ENU</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01974">
                <a:tc>
                  <a:txBody>
                    <a:bodyPr/>
                    <a:lstStyle/>
                    <a:p>
                      <a:pPr marL="0" marR="0" algn="ctr">
                        <a:spcBef>
                          <a:spcPts val="200"/>
                        </a:spcBef>
                        <a:spcAft>
                          <a:spcPts val="200"/>
                        </a:spcAft>
                      </a:pPr>
                      <a:r>
                        <a:rPr lang="en-US" sz="1600" b="1" dirty="0">
                          <a:solidFill>
                            <a:schemeClr val="bg1"/>
                          </a:solidFill>
                          <a:latin typeface="Arial"/>
                          <a:ea typeface="Times New Roman"/>
                          <a:cs typeface="Times New Roman"/>
                        </a:rPr>
                        <a:t>Angle rotation order</a:t>
                      </a:r>
                      <a:endParaRPr lang="en-US" sz="1600" dirty="0">
                        <a:solidFill>
                          <a:schemeClr val="bg1"/>
                        </a:solidFill>
                        <a:latin typeface="Arial"/>
                        <a:ea typeface="Times New Roman"/>
                        <a:cs typeface="Times New Roman"/>
                      </a:endParaRP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dirty="0">
                          <a:solidFill>
                            <a:schemeClr val="bg1"/>
                          </a:solidFill>
                          <a:latin typeface="Arial"/>
                          <a:ea typeface="Times New Roman"/>
                          <a:cs typeface="Times New Roman"/>
                        </a:rPr>
                        <a:t>Yaw then pitch then roll</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a:solidFill>
                            <a:schemeClr val="bg1"/>
                          </a:solidFill>
                          <a:latin typeface="Arial"/>
                          <a:ea typeface="Times New Roman"/>
                          <a:cs typeface="Times New Roman"/>
                        </a:rPr>
                        <a:t>Yaw then roll then pitch</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a:solidFill>
                            <a:schemeClr val="bg1"/>
                          </a:solidFill>
                          <a:latin typeface="Arial"/>
                          <a:ea typeface="Times New Roman"/>
                          <a:cs typeface="Times New Roman"/>
                        </a:rPr>
                        <a:t>Yaw then pitch then roll</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803947">
                <a:tc>
                  <a:txBody>
                    <a:bodyPr/>
                    <a:lstStyle/>
                    <a:p>
                      <a:pPr marL="0" marR="0" algn="ctr">
                        <a:spcBef>
                          <a:spcPts val="200"/>
                        </a:spcBef>
                        <a:spcAft>
                          <a:spcPts val="200"/>
                        </a:spcAft>
                      </a:pPr>
                      <a:r>
                        <a:rPr lang="en-US" sz="1600" b="1">
                          <a:solidFill>
                            <a:schemeClr val="bg1"/>
                          </a:solidFill>
                          <a:latin typeface="Arial"/>
                          <a:ea typeface="Times New Roman"/>
                          <a:cs typeface="Times New Roman"/>
                        </a:rPr>
                        <a:t>Gimbal lock</a:t>
                      </a:r>
                      <a:endParaRPr lang="en-US" sz="1600">
                        <a:solidFill>
                          <a:schemeClr val="bg1"/>
                        </a:solidFill>
                        <a:latin typeface="Arial"/>
                        <a:ea typeface="Times New Roman"/>
                        <a:cs typeface="Times New Roman"/>
                      </a:endParaRP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dirty="0">
                          <a:solidFill>
                            <a:schemeClr val="bg1"/>
                          </a:solidFill>
                          <a:latin typeface="Arial"/>
                          <a:ea typeface="Times New Roman"/>
                          <a:cs typeface="Times New Roman"/>
                        </a:rPr>
                        <a:t>Roll instability (X-axis) at ±90 deg pitch (Y-axis)</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dirty="0">
                          <a:solidFill>
                            <a:schemeClr val="bg1"/>
                          </a:solidFill>
                          <a:latin typeface="Arial"/>
                          <a:ea typeface="Times New Roman"/>
                          <a:cs typeface="Times New Roman"/>
                        </a:rPr>
                        <a:t>Pitch instability (X-axis) at ±90 deg roll (Y-axis)</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a:solidFill>
                            <a:schemeClr val="bg1"/>
                          </a:solidFill>
                          <a:latin typeface="Arial"/>
                          <a:ea typeface="Times New Roman"/>
                          <a:cs typeface="Times New Roman"/>
                        </a:rPr>
                        <a:t>Roll instability (Y-axis) at ±90 deg pitch (X-axis)</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803947">
                <a:tc>
                  <a:txBody>
                    <a:bodyPr/>
                    <a:lstStyle/>
                    <a:p>
                      <a:pPr marL="0" marR="0" algn="ctr">
                        <a:spcBef>
                          <a:spcPts val="200"/>
                        </a:spcBef>
                        <a:spcAft>
                          <a:spcPts val="200"/>
                        </a:spcAft>
                      </a:pPr>
                      <a:r>
                        <a:rPr lang="en-US" sz="1600" b="1">
                          <a:solidFill>
                            <a:schemeClr val="bg1"/>
                          </a:solidFill>
                          <a:latin typeface="Arial"/>
                          <a:ea typeface="Times New Roman"/>
                          <a:cs typeface="Times New Roman"/>
                        </a:rPr>
                        <a:t>Roll range</a:t>
                      </a:r>
                      <a:endParaRPr lang="en-US" sz="1600">
                        <a:solidFill>
                          <a:schemeClr val="bg1"/>
                        </a:solidFill>
                        <a:latin typeface="Arial"/>
                        <a:ea typeface="Times New Roman"/>
                        <a:cs typeface="Times New Roman"/>
                      </a:endParaRP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a:solidFill>
                            <a:schemeClr val="bg1"/>
                          </a:solidFill>
                          <a:latin typeface="Arial"/>
                          <a:ea typeface="Times New Roman"/>
                          <a:cs typeface="Times New Roman"/>
                        </a:rPr>
                        <a:t>Clockwise</a:t>
                      </a:r>
                      <a:r>
                        <a:rPr lang="en-US" sz="1600" baseline="30000">
                          <a:solidFill>
                            <a:schemeClr val="bg1"/>
                          </a:solidFill>
                          <a:latin typeface="Arial"/>
                          <a:ea typeface="Times New Roman"/>
                          <a:cs typeface="Times New Roman"/>
                        </a:rPr>
                        <a:t>1</a:t>
                      </a:r>
                      <a:br>
                        <a:rPr lang="en-US" sz="1600">
                          <a:solidFill>
                            <a:schemeClr val="bg1"/>
                          </a:solidFill>
                          <a:latin typeface="Arial"/>
                          <a:ea typeface="Times New Roman"/>
                          <a:cs typeface="Times New Roman"/>
                        </a:rPr>
                      </a:br>
                      <a:r>
                        <a:rPr lang="en-US" sz="1600">
                          <a:solidFill>
                            <a:schemeClr val="bg1"/>
                          </a:solidFill>
                          <a:latin typeface="Arial"/>
                          <a:ea typeface="Times New Roman"/>
                          <a:cs typeface="Times New Roman"/>
                        </a:rPr>
                        <a:t>–180 to 180 deg</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dirty="0">
                          <a:solidFill>
                            <a:schemeClr val="bg1"/>
                          </a:solidFill>
                          <a:latin typeface="Arial"/>
                          <a:ea typeface="Times New Roman"/>
                          <a:cs typeface="Times New Roman"/>
                        </a:rPr>
                        <a:t>Anti-clockwise </a:t>
                      </a:r>
                      <a:br>
                        <a:rPr lang="en-US" sz="1600" dirty="0">
                          <a:solidFill>
                            <a:schemeClr val="bg1"/>
                          </a:solidFill>
                          <a:latin typeface="Arial"/>
                          <a:ea typeface="Times New Roman"/>
                          <a:cs typeface="Times New Roman"/>
                        </a:rPr>
                      </a:br>
                      <a:r>
                        <a:rPr lang="en-US" sz="1600" dirty="0">
                          <a:solidFill>
                            <a:schemeClr val="bg1"/>
                          </a:solidFill>
                          <a:latin typeface="Arial"/>
                          <a:ea typeface="Times New Roman"/>
                          <a:cs typeface="Times New Roman"/>
                        </a:rPr>
                        <a:t>–90 to 90 deg</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dirty="0">
                          <a:solidFill>
                            <a:schemeClr val="bg1"/>
                          </a:solidFill>
                          <a:latin typeface="Arial"/>
                          <a:ea typeface="Times New Roman"/>
                          <a:cs typeface="Times New Roman"/>
                        </a:rPr>
                        <a:t>Clockwise</a:t>
                      </a:r>
                      <a:r>
                        <a:rPr lang="en-US" sz="1600" baseline="30000" dirty="0">
                          <a:solidFill>
                            <a:schemeClr val="bg1"/>
                          </a:solidFill>
                          <a:latin typeface="Arial"/>
                          <a:ea typeface="Times New Roman"/>
                          <a:cs typeface="Times New Roman"/>
                        </a:rPr>
                        <a:t>1</a:t>
                      </a:r>
                      <a:br>
                        <a:rPr lang="en-US" sz="1600" dirty="0">
                          <a:solidFill>
                            <a:schemeClr val="bg1"/>
                          </a:solidFill>
                          <a:latin typeface="Arial"/>
                          <a:ea typeface="Times New Roman"/>
                          <a:cs typeface="Times New Roman"/>
                        </a:rPr>
                      </a:br>
                      <a:r>
                        <a:rPr lang="en-US" sz="1600" dirty="0">
                          <a:solidFill>
                            <a:schemeClr val="bg1"/>
                          </a:solidFill>
                          <a:latin typeface="Arial"/>
                          <a:ea typeface="Times New Roman"/>
                          <a:cs typeface="Times New Roman"/>
                        </a:rPr>
                        <a:t>–90 to 90 deg</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01974">
                <a:tc>
                  <a:txBody>
                    <a:bodyPr/>
                    <a:lstStyle/>
                    <a:p>
                      <a:pPr marL="0" marR="0" algn="ctr">
                        <a:spcBef>
                          <a:spcPts val="200"/>
                        </a:spcBef>
                        <a:spcAft>
                          <a:spcPts val="200"/>
                        </a:spcAft>
                      </a:pPr>
                      <a:r>
                        <a:rPr lang="en-US" sz="1600" b="1">
                          <a:solidFill>
                            <a:schemeClr val="bg1"/>
                          </a:solidFill>
                          <a:latin typeface="Arial"/>
                          <a:ea typeface="Times New Roman"/>
                          <a:cs typeface="Times New Roman"/>
                        </a:rPr>
                        <a:t>Pitch range</a:t>
                      </a:r>
                      <a:endParaRPr lang="en-US" sz="1600">
                        <a:solidFill>
                          <a:schemeClr val="bg1"/>
                        </a:solidFill>
                        <a:latin typeface="Arial"/>
                        <a:ea typeface="Times New Roman"/>
                        <a:cs typeface="Times New Roman"/>
                      </a:endParaRP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a:solidFill>
                            <a:schemeClr val="bg1"/>
                          </a:solidFill>
                          <a:latin typeface="Arial"/>
                          <a:ea typeface="Times New Roman"/>
                          <a:cs typeface="Times New Roman"/>
                        </a:rPr>
                        <a:t>–90 to 90 deg</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dirty="0">
                          <a:solidFill>
                            <a:schemeClr val="bg1"/>
                          </a:solidFill>
                          <a:latin typeface="Arial"/>
                          <a:ea typeface="Times New Roman"/>
                          <a:cs typeface="Times New Roman"/>
                        </a:rPr>
                        <a:t>–180 to 180 deg</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dirty="0">
                          <a:solidFill>
                            <a:schemeClr val="bg1"/>
                          </a:solidFill>
                          <a:latin typeface="Arial"/>
                          <a:ea typeface="Times New Roman"/>
                          <a:cs typeface="Times New Roman"/>
                        </a:rPr>
                        <a:t>–180 to 180 deg</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01974">
                <a:tc>
                  <a:txBody>
                    <a:bodyPr/>
                    <a:lstStyle/>
                    <a:p>
                      <a:pPr marL="0" marR="0" algn="ctr">
                        <a:spcBef>
                          <a:spcPts val="200"/>
                        </a:spcBef>
                        <a:spcAft>
                          <a:spcPts val="200"/>
                        </a:spcAft>
                      </a:pPr>
                      <a:r>
                        <a:rPr lang="en-US" sz="1600" b="1">
                          <a:solidFill>
                            <a:schemeClr val="bg1"/>
                          </a:solidFill>
                          <a:latin typeface="Arial"/>
                          <a:ea typeface="Times New Roman"/>
                          <a:cs typeface="Times New Roman"/>
                        </a:rPr>
                        <a:t>Yaw range</a:t>
                      </a:r>
                      <a:endParaRPr lang="en-US" sz="1600">
                        <a:solidFill>
                          <a:schemeClr val="bg1"/>
                        </a:solidFill>
                        <a:latin typeface="Arial"/>
                        <a:ea typeface="Times New Roman"/>
                        <a:cs typeface="Times New Roman"/>
                      </a:endParaRP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a:solidFill>
                            <a:schemeClr val="bg1"/>
                          </a:solidFill>
                          <a:latin typeface="Arial"/>
                          <a:ea typeface="Times New Roman"/>
                          <a:cs typeface="Times New Roman"/>
                        </a:rPr>
                        <a:t>0 to 360</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a:solidFill>
                            <a:schemeClr val="bg1"/>
                          </a:solidFill>
                          <a:latin typeface="Arial"/>
                          <a:ea typeface="Times New Roman"/>
                          <a:cs typeface="Times New Roman"/>
                        </a:rPr>
                        <a:t>0 to 360</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dirty="0">
                          <a:solidFill>
                            <a:schemeClr val="bg1"/>
                          </a:solidFill>
                          <a:latin typeface="Arial"/>
                          <a:ea typeface="Times New Roman"/>
                          <a:cs typeface="Times New Roman"/>
                        </a:rPr>
                        <a:t>0 to 360</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401974">
                <a:tc>
                  <a:txBody>
                    <a:bodyPr/>
                    <a:lstStyle/>
                    <a:p>
                      <a:pPr marL="0" marR="0" algn="ctr">
                        <a:spcBef>
                          <a:spcPts val="200"/>
                        </a:spcBef>
                        <a:spcAft>
                          <a:spcPts val="200"/>
                        </a:spcAft>
                      </a:pPr>
                      <a:r>
                        <a:rPr lang="en-US" sz="1600" b="1">
                          <a:solidFill>
                            <a:schemeClr val="bg1"/>
                          </a:solidFill>
                          <a:latin typeface="Arial"/>
                          <a:ea typeface="Times New Roman"/>
                          <a:cs typeface="Times New Roman"/>
                        </a:rPr>
                        <a:t>Compass heading</a:t>
                      </a:r>
                      <a:endParaRPr lang="en-US" sz="1600">
                        <a:solidFill>
                          <a:schemeClr val="bg1"/>
                        </a:solidFill>
                        <a:latin typeface="Arial"/>
                        <a:ea typeface="Times New Roman"/>
                        <a:cs typeface="Times New Roman"/>
                      </a:endParaRP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a:solidFill>
                            <a:schemeClr val="bg1"/>
                          </a:solidFill>
                          <a:latin typeface="Arial"/>
                          <a:ea typeface="Times New Roman"/>
                          <a:cs typeface="Times New Roman"/>
                        </a:rPr>
                        <a:t>Yaw</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a:solidFill>
                            <a:schemeClr val="bg1"/>
                          </a:solidFill>
                          <a:latin typeface="Arial"/>
                          <a:ea typeface="Times New Roman"/>
                          <a:cs typeface="Times New Roman"/>
                        </a:rPr>
                        <a:t>Yaw</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spcBef>
                          <a:spcPts val="200"/>
                        </a:spcBef>
                        <a:spcAft>
                          <a:spcPts val="200"/>
                        </a:spcAft>
                      </a:pPr>
                      <a:r>
                        <a:rPr lang="en-US" sz="1600" dirty="0">
                          <a:solidFill>
                            <a:schemeClr val="bg1"/>
                          </a:solidFill>
                          <a:latin typeface="Arial"/>
                          <a:ea typeface="Times New Roman"/>
                          <a:cs typeface="Times New Roman"/>
                        </a:rPr>
                        <a:t>–Yaw</a:t>
                      </a:r>
                    </a:p>
                  </a:txBody>
                  <a:tcPr marL="68973" marR="68973"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10" y="507052"/>
            <a:ext cx="8747266" cy="654049"/>
          </a:xfrm>
        </p:spPr>
        <p:txBody>
          <a:bodyPr/>
          <a:lstStyle/>
          <a:p>
            <a:r>
              <a:rPr lang="en-US" sz="2800" dirty="0">
                <a:solidFill>
                  <a:srgbClr val="FFC000"/>
                </a:solidFill>
              </a:rPr>
              <a:t>Euler Angles are compact and intuitive, but…</a:t>
            </a:r>
          </a:p>
        </p:txBody>
      </p:sp>
      <p:sp>
        <p:nvSpPr>
          <p:cNvPr id="3" name="Text Placeholder 2"/>
          <p:cNvSpPr>
            <a:spLocks noGrp="1"/>
          </p:cNvSpPr>
          <p:nvPr>
            <p:ph type="body" sz="quarter" idx="10"/>
          </p:nvPr>
        </p:nvSpPr>
        <p:spPr>
          <a:xfrm>
            <a:off x="251803" y="1391109"/>
            <a:ext cx="8747266" cy="4667249"/>
          </a:xfrm>
        </p:spPr>
        <p:txBody>
          <a:bodyPr>
            <a:normAutofit fontScale="92500"/>
          </a:bodyPr>
          <a:lstStyle/>
          <a:p>
            <a:pPr>
              <a:spcBef>
                <a:spcPts val="0"/>
              </a:spcBef>
              <a:spcAft>
                <a:spcPts val="1200"/>
              </a:spcAft>
              <a:buClr>
                <a:schemeClr val="bg1"/>
              </a:buClr>
            </a:pPr>
            <a:r>
              <a:rPr lang="en-US" dirty="0">
                <a:solidFill>
                  <a:schemeClr val="bg1"/>
                </a:solidFill>
              </a:rPr>
              <a:t>Rotation order matters!</a:t>
            </a:r>
          </a:p>
          <a:p>
            <a:pPr lvl="0">
              <a:spcBef>
                <a:spcPts val="0"/>
              </a:spcBef>
              <a:spcAft>
                <a:spcPts val="1200"/>
              </a:spcAft>
              <a:buClr>
                <a:schemeClr val="bg1"/>
              </a:buClr>
            </a:pPr>
            <a:r>
              <a:rPr lang="en-US" dirty="0">
                <a:solidFill>
                  <a:schemeClr val="bg1"/>
                </a:solidFill>
              </a:rPr>
              <a:t>There is no simple way to concatenate rotations</a:t>
            </a:r>
          </a:p>
          <a:p>
            <a:pPr lvl="0">
              <a:spcBef>
                <a:spcPts val="0"/>
              </a:spcBef>
              <a:spcAft>
                <a:spcPts val="1200"/>
              </a:spcAft>
              <a:buClr>
                <a:schemeClr val="bg1"/>
              </a:buClr>
            </a:pPr>
            <a:r>
              <a:rPr lang="en-US" dirty="0">
                <a:solidFill>
                  <a:schemeClr val="bg1"/>
                </a:solidFill>
              </a:rPr>
              <a:t>There almost as many notations for Euler angles as the references in which they appear.  Be specific in </a:t>
            </a:r>
            <a:r>
              <a:rPr lang="en-US" i="1" dirty="0">
                <a:solidFill>
                  <a:schemeClr val="bg1"/>
                </a:solidFill>
              </a:rPr>
              <a:t>you</a:t>
            </a:r>
            <a:r>
              <a:rPr lang="en-US" dirty="0">
                <a:solidFill>
                  <a:schemeClr val="bg1"/>
                </a:solidFill>
              </a:rPr>
              <a:t>r notation.</a:t>
            </a:r>
          </a:p>
          <a:p>
            <a:pPr lvl="0">
              <a:spcBef>
                <a:spcPts val="0"/>
              </a:spcBef>
              <a:spcAft>
                <a:spcPts val="1200"/>
              </a:spcAft>
              <a:buClr>
                <a:schemeClr val="bg1"/>
              </a:buClr>
            </a:pPr>
            <a:r>
              <a:rPr lang="en-US" dirty="0">
                <a:solidFill>
                  <a:schemeClr val="bg1"/>
                </a:solidFill>
              </a:rPr>
              <a:t>There may be multiple Euler angle combinations which map to the same physical rotation.  They are not unique.</a:t>
            </a:r>
          </a:p>
          <a:p>
            <a:pPr>
              <a:spcBef>
                <a:spcPts val="0"/>
              </a:spcBef>
              <a:spcAft>
                <a:spcPts val="1200"/>
              </a:spcAft>
              <a:buClr>
                <a:schemeClr val="bg1"/>
              </a:buClr>
            </a:pPr>
            <a:r>
              <a:rPr lang="en-US" dirty="0">
                <a:solidFill>
                  <a:schemeClr val="bg1"/>
                </a:solidFill>
              </a:rPr>
              <a:t>There are typically limits on the range of Euler rotation for each axis (+/- π or +/- π/2), which can lead to discontinuities in representation.</a:t>
            </a:r>
          </a:p>
          <a:p>
            <a:pPr>
              <a:spcBef>
                <a:spcPts val="0"/>
              </a:spcBef>
              <a:spcAft>
                <a:spcPts val="1200"/>
              </a:spcAft>
              <a:buClr>
                <a:schemeClr val="bg1"/>
              </a:buClr>
            </a:pPr>
            <a:r>
              <a:rPr lang="en-US" dirty="0">
                <a:solidFill>
                  <a:schemeClr val="bg1"/>
                </a:solidFill>
              </a:rPr>
              <a:t>Smooth interpolation between points is problematic.</a:t>
            </a:r>
          </a:p>
          <a:p>
            <a:pPr>
              <a:spcBef>
                <a:spcPts val="0"/>
              </a:spcBef>
              <a:spcAft>
                <a:spcPts val="1200"/>
              </a:spcAft>
              <a:buClr>
                <a:schemeClr val="bg1"/>
              </a:buClr>
            </a:pPr>
            <a:r>
              <a:rPr lang="en-US" dirty="0">
                <a:solidFill>
                  <a:schemeClr val="bg1"/>
                </a:solidFill>
              </a:rPr>
              <a:t>Euler angles have very poor mathematical properties in comparison with rotation matrices and quaternions, and should be avoided. </a:t>
            </a:r>
          </a:p>
          <a:p>
            <a:pPr>
              <a:spcBef>
                <a:spcPts val="0"/>
              </a:spcBef>
              <a:spcAft>
                <a:spcPts val="1200"/>
              </a:spcAft>
              <a:buClr>
                <a:schemeClr val="bg1"/>
              </a:buClr>
            </a:pPr>
            <a:endParaRPr lang="en-US" dirty="0">
              <a:solidFill>
                <a:schemeClr val="bg1"/>
              </a:solidFill>
            </a:endParaRPr>
          </a:p>
          <a:p>
            <a:pPr>
              <a:buClr>
                <a:schemeClr val="bg1"/>
              </a:buClr>
              <a:buNone/>
            </a:pPr>
            <a:endParaRPr lang="en-US" dirty="0">
              <a:solidFill>
                <a:schemeClr val="bg1"/>
              </a:solidFill>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Axis / Angle</a:t>
            </a:r>
          </a:p>
        </p:txBody>
      </p:sp>
    </p:spTree>
    <p:extLst>
      <p:ext uri="{BB962C8B-B14F-4D97-AF65-F5344CB8AC3E}">
        <p14:creationId xmlns:p14="http://schemas.microsoft.com/office/powerpoint/2010/main" val="409967423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600" dirty="0">
                <a:solidFill>
                  <a:srgbClr val="FFC000"/>
                </a:solidFill>
              </a:rPr>
              <a:t>Rotation Vectors and Axis/Angle</a:t>
            </a:r>
          </a:p>
        </p:txBody>
      </p:sp>
      <p:sp>
        <p:nvSpPr>
          <p:cNvPr id="34819" name="Rectangle 3"/>
          <p:cNvSpPr>
            <a:spLocks noGrp="1" noChangeArrowheads="1"/>
          </p:cNvSpPr>
          <p:nvPr>
            <p:ph type="body" idx="1"/>
          </p:nvPr>
        </p:nvSpPr>
        <p:spPr>
          <a:xfrm>
            <a:off x="224642" y="1422400"/>
            <a:ext cx="8735291" cy="4263524"/>
          </a:xfrm>
        </p:spPr>
        <p:txBody>
          <a:bodyPr/>
          <a:lstStyle/>
          <a:p>
            <a:pPr eaLnBrk="1" hangingPunct="1">
              <a:lnSpc>
                <a:spcPct val="90000"/>
              </a:lnSpc>
              <a:spcBef>
                <a:spcPts val="0"/>
              </a:spcBef>
              <a:spcAft>
                <a:spcPts val="1200"/>
              </a:spcAft>
              <a:buClr>
                <a:schemeClr val="bg1"/>
              </a:buClr>
            </a:pPr>
            <a:r>
              <a:rPr lang="en-US" sz="2800" dirty="0">
                <a:solidFill>
                  <a:schemeClr val="bg1"/>
                </a:solidFill>
              </a:rPr>
              <a:t>Euler’s Theorem also shows that any two orientations can be related by a single rotation about some axis (not necessarily a principle axis)</a:t>
            </a:r>
          </a:p>
          <a:p>
            <a:pPr eaLnBrk="1" hangingPunct="1">
              <a:lnSpc>
                <a:spcPct val="90000"/>
              </a:lnSpc>
              <a:spcBef>
                <a:spcPts val="0"/>
              </a:spcBef>
              <a:spcAft>
                <a:spcPts val="1200"/>
              </a:spcAft>
              <a:buClr>
                <a:schemeClr val="bg1"/>
              </a:buClr>
            </a:pPr>
            <a:r>
              <a:rPr lang="en-US" sz="2800" dirty="0">
                <a:solidFill>
                  <a:schemeClr val="bg1"/>
                </a:solidFill>
              </a:rPr>
              <a:t>This means that we can represent an arbitrary orientation as a rotation about some unit axis by some angle (4 numbers) (Axis/Angle form)</a:t>
            </a:r>
          </a:p>
          <a:p>
            <a:pPr eaLnBrk="1" hangingPunct="1">
              <a:lnSpc>
                <a:spcPct val="90000"/>
              </a:lnSpc>
              <a:spcBef>
                <a:spcPts val="0"/>
              </a:spcBef>
              <a:spcAft>
                <a:spcPts val="1200"/>
              </a:spcAft>
              <a:buClr>
                <a:schemeClr val="bg1"/>
              </a:buClr>
            </a:pPr>
            <a:r>
              <a:rPr lang="en-US" sz="2800" dirty="0">
                <a:solidFill>
                  <a:schemeClr val="bg1"/>
                </a:solidFill>
              </a:rPr>
              <a:t>Alternately, we can scale the axis by the angle and compact it down to a single 3D vector (Rotation vector)</a:t>
            </a:r>
          </a:p>
        </p:txBody>
      </p:sp>
      <p:sp>
        <p:nvSpPr>
          <p:cNvPr id="4" name="TextBox 3"/>
          <p:cNvSpPr txBox="1"/>
          <p:nvPr/>
        </p:nvSpPr>
        <p:spPr>
          <a:xfrm>
            <a:off x="361949" y="5876925"/>
            <a:ext cx="6219825" cy="342900"/>
          </a:xfrm>
          <a:prstGeom prst="rect">
            <a:avLst/>
          </a:prstGeom>
          <a:noFill/>
        </p:spPr>
        <p:txBody>
          <a:bodyPr wrap="none" lIns="91440" tIns="45720" rIns="91440" rtlCol="0" anchor="t">
            <a:noAutofit/>
          </a:bodyPr>
          <a:lstStyle/>
          <a:p>
            <a:pPr eaLnBrk="1" hangingPunct="1"/>
            <a:r>
              <a:rPr lang="en-US" sz="1000" dirty="0">
                <a:solidFill>
                  <a:schemeClr val="bg1"/>
                </a:solidFill>
              </a:rPr>
              <a:t>Source: CSE169: Computer Animation Class Notes, Instructor: Steve Rotenberg UCSD, Winter 2005</a:t>
            </a:r>
          </a:p>
          <a:p>
            <a:endParaRPr lang="en-US" sz="1000" dirty="0" err="1">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4" name="Picture 13" descr="cylinder.png"/>
          <p:cNvPicPr>
            <a:picLocks noChangeAspect="1"/>
          </p:cNvPicPr>
          <p:nvPr/>
        </p:nvPicPr>
        <p:blipFill>
          <a:blip r:embed="rId2" cstate="print"/>
          <a:stretch>
            <a:fillRect/>
          </a:stretch>
        </p:blipFill>
        <p:spPr>
          <a:xfrm rot="1200000">
            <a:off x="1103735" y="894154"/>
            <a:ext cx="6921827" cy="5390658"/>
          </a:xfrm>
          <a:prstGeom prst="rect">
            <a:avLst/>
          </a:prstGeom>
        </p:spPr>
      </p:pic>
      <p:cxnSp>
        <p:nvCxnSpPr>
          <p:cNvPr id="13" name="Straight Arrow Connector 12"/>
          <p:cNvCxnSpPr/>
          <p:nvPr/>
        </p:nvCxnSpPr>
        <p:spPr>
          <a:xfrm rot="1200000" flipV="1">
            <a:off x="5523698" y="654425"/>
            <a:ext cx="0" cy="714375"/>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200000" flipH="1" flipV="1">
            <a:off x="3653467" y="5965132"/>
            <a:ext cx="9525" cy="371475"/>
          </a:xfrm>
          <a:prstGeom prst="line">
            <a:avLst/>
          </a:prstGeom>
          <a:ln w="1905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200000">
            <a:off x="4876828" y="2999029"/>
            <a:ext cx="3248025" cy="15240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200000">
            <a:off x="4765973" y="2411783"/>
            <a:ext cx="171450" cy="150495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rot="1200000">
            <a:off x="4910904" y="2768288"/>
            <a:ext cx="1339850" cy="869950"/>
          </a:xfrm>
          <a:custGeom>
            <a:avLst/>
            <a:gdLst>
              <a:gd name="connsiteX0" fmla="*/ 0 w 1339850"/>
              <a:gd name="connsiteY0" fmla="*/ 857250 h 869950"/>
              <a:gd name="connsiteX1" fmla="*/ 533400 w 1339850"/>
              <a:gd name="connsiteY1" fmla="*/ 819150 h 869950"/>
              <a:gd name="connsiteX2" fmla="*/ 1114425 w 1339850"/>
              <a:gd name="connsiteY2" fmla="*/ 552450 h 869950"/>
              <a:gd name="connsiteX3" fmla="*/ 1304925 w 1339850"/>
              <a:gd name="connsiteY3" fmla="*/ 133350 h 869950"/>
              <a:gd name="connsiteX4" fmla="*/ 1323975 w 1339850"/>
              <a:gd name="connsiteY4" fmla="*/ 0 h 869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850" h="869950">
                <a:moveTo>
                  <a:pt x="0" y="857250"/>
                </a:moveTo>
                <a:cubicBezTo>
                  <a:pt x="173831" y="863600"/>
                  <a:pt x="347663" y="869950"/>
                  <a:pt x="533400" y="819150"/>
                </a:cubicBezTo>
                <a:cubicBezTo>
                  <a:pt x="719137" y="768350"/>
                  <a:pt x="985838" y="666750"/>
                  <a:pt x="1114425" y="552450"/>
                </a:cubicBezTo>
                <a:cubicBezTo>
                  <a:pt x="1243012" y="438150"/>
                  <a:pt x="1270000" y="225425"/>
                  <a:pt x="1304925" y="133350"/>
                </a:cubicBezTo>
                <a:cubicBezTo>
                  <a:pt x="1339850" y="41275"/>
                  <a:pt x="1331912" y="20637"/>
                  <a:pt x="1323975" y="0"/>
                </a:cubicBezTo>
              </a:path>
            </a:pathLst>
          </a:cu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p:cNvSpPr/>
          <p:nvPr/>
        </p:nvSpPr>
        <p:spPr>
          <a:xfrm rot="1200000">
            <a:off x="5582942" y="527587"/>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rot="1200000">
            <a:off x="3481699" y="630070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876925" y="400050"/>
            <a:ext cx="2057400" cy="457200"/>
          </a:xfrm>
          <a:prstGeom prst="rect">
            <a:avLst/>
          </a:prstGeom>
          <a:noFill/>
        </p:spPr>
        <p:txBody>
          <a:bodyPr wrap="none" lIns="91440" tIns="45720" rIns="91440" rtlCol="0" anchor="t">
            <a:noAutofit/>
          </a:bodyPr>
          <a:lstStyle/>
          <a:p>
            <a:r>
              <a:rPr lang="en-US" sz="2200" dirty="0">
                <a:solidFill>
                  <a:schemeClr val="bg1"/>
                </a:solidFill>
              </a:rPr>
              <a:t>Axis = [X, Y, Z]</a:t>
            </a:r>
          </a:p>
        </p:txBody>
      </p:sp>
      <p:sp>
        <p:nvSpPr>
          <p:cNvPr id="24" name="TextBox 23"/>
          <p:cNvSpPr txBox="1"/>
          <p:nvPr/>
        </p:nvSpPr>
        <p:spPr>
          <a:xfrm>
            <a:off x="5162550" y="3619500"/>
            <a:ext cx="2057400" cy="457200"/>
          </a:xfrm>
          <a:prstGeom prst="rect">
            <a:avLst/>
          </a:prstGeom>
          <a:noFill/>
        </p:spPr>
        <p:txBody>
          <a:bodyPr wrap="none" lIns="91440" tIns="45720" rIns="91440" rtlCol="0" anchor="t">
            <a:noAutofit/>
          </a:bodyPr>
          <a:lstStyle/>
          <a:p>
            <a:r>
              <a:rPr lang="en-US" sz="2200" dirty="0">
                <a:solidFill>
                  <a:schemeClr val="tx1"/>
                </a:solidFill>
              </a:rPr>
              <a:t>Angle = </a:t>
            </a:r>
            <a:r>
              <a:rPr lang="en-US" sz="2200" dirty="0">
                <a:solidFill>
                  <a:schemeClr val="tx1"/>
                </a:solidFill>
                <a:sym typeface="Symbol"/>
              </a:rPr>
              <a:t></a:t>
            </a:r>
            <a:endParaRPr lang="en-US" sz="2200" dirty="0">
              <a:solidFill>
                <a:schemeClr val="tx1"/>
              </a:solidFill>
            </a:endParaRPr>
          </a:p>
        </p:txBody>
      </p:sp>
      <p:sp>
        <p:nvSpPr>
          <p:cNvPr id="27" name="TextBox 26"/>
          <p:cNvSpPr txBox="1"/>
          <p:nvPr/>
        </p:nvSpPr>
        <p:spPr>
          <a:xfrm>
            <a:off x="2409825" y="6115050"/>
            <a:ext cx="914400" cy="476250"/>
          </a:xfrm>
          <a:prstGeom prst="rect">
            <a:avLst/>
          </a:prstGeom>
          <a:noFill/>
        </p:spPr>
        <p:txBody>
          <a:bodyPr wrap="none" lIns="91440" tIns="45720" rIns="91440" rtlCol="0" anchor="t">
            <a:noAutofit/>
          </a:bodyPr>
          <a:lstStyle/>
          <a:p>
            <a:r>
              <a:rPr lang="en-US" sz="2200" dirty="0">
                <a:solidFill>
                  <a:schemeClr val="bg1"/>
                </a:solidFill>
              </a:rPr>
              <a:t>origin</a:t>
            </a:r>
          </a:p>
        </p:txBody>
      </p:sp>
    </p:spTree>
    <p:extLst>
      <p:ext uri="{BB962C8B-B14F-4D97-AF65-F5344CB8AC3E}">
        <p14:creationId xmlns:p14="http://schemas.microsoft.com/office/powerpoint/2010/main" val="20647126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600" dirty="0">
                <a:solidFill>
                  <a:srgbClr val="FFC000"/>
                </a:solidFill>
              </a:rPr>
              <a:t>Axis/Angle Representation</a:t>
            </a:r>
          </a:p>
        </p:txBody>
      </p:sp>
      <p:sp>
        <p:nvSpPr>
          <p:cNvPr id="36867" name="Rectangle 3"/>
          <p:cNvSpPr>
            <a:spLocks noGrp="1" noChangeArrowheads="1"/>
          </p:cNvSpPr>
          <p:nvPr>
            <p:ph type="body" idx="1"/>
          </p:nvPr>
        </p:nvSpPr>
        <p:spPr>
          <a:xfrm>
            <a:off x="224642" y="1121516"/>
            <a:ext cx="8735291" cy="4666008"/>
          </a:xfrm>
        </p:spPr>
        <p:txBody>
          <a:bodyPr/>
          <a:lstStyle/>
          <a:p>
            <a:pPr eaLnBrk="1" hangingPunct="1">
              <a:lnSpc>
                <a:spcPct val="90000"/>
              </a:lnSpc>
              <a:buClr>
                <a:schemeClr val="bg1"/>
              </a:buClr>
            </a:pPr>
            <a:r>
              <a:rPr lang="en-US" sz="2400" dirty="0">
                <a:solidFill>
                  <a:schemeClr val="bg1"/>
                </a:solidFill>
              </a:rPr>
              <a:t>Storing an orientation as an axis and an angle uses 4 numbers, but Euler’s theorem says that we only need 3 numbers to represent an orientation</a:t>
            </a:r>
          </a:p>
          <a:p>
            <a:pPr eaLnBrk="1" hangingPunct="1">
              <a:lnSpc>
                <a:spcPct val="90000"/>
              </a:lnSpc>
              <a:buClr>
                <a:schemeClr val="bg1"/>
              </a:buClr>
            </a:pPr>
            <a:r>
              <a:rPr lang="en-US" sz="2400" dirty="0">
                <a:solidFill>
                  <a:schemeClr val="bg1"/>
                </a:solidFill>
              </a:rPr>
              <a:t>Mathematically, this means that we are using 4 degrees of freedom to represent a 3 degrees of freedom value</a:t>
            </a:r>
          </a:p>
          <a:p>
            <a:pPr eaLnBrk="1" hangingPunct="1">
              <a:lnSpc>
                <a:spcPct val="90000"/>
              </a:lnSpc>
              <a:buClr>
                <a:schemeClr val="bg1"/>
              </a:buClr>
            </a:pPr>
            <a:r>
              <a:rPr lang="en-US" sz="2400" dirty="0">
                <a:solidFill>
                  <a:schemeClr val="bg1"/>
                </a:solidFill>
              </a:rPr>
              <a:t>This implies that there is possibly extra or redundant information in the axis/angle format</a:t>
            </a:r>
          </a:p>
          <a:p>
            <a:pPr eaLnBrk="1" hangingPunct="1">
              <a:lnSpc>
                <a:spcPct val="90000"/>
              </a:lnSpc>
              <a:buClr>
                <a:schemeClr val="bg1"/>
              </a:buClr>
            </a:pPr>
            <a:r>
              <a:rPr lang="en-US" sz="2400" dirty="0">
                <a:solidFill>
                  <a:schemeClr val="bg1"/>
                </a:solidFill>
              </a:rPr>
              <a:t>The redundancy manifests itself in the magnitude of the axis vector. The magnitude carries no information, and so it is redundant. To remove the redundancy, we can normalize the axis, thus </a:t>
            </a:r>
            <a:r>
              <a:rPr lang="en-US" sz="2400" i="1" dirty="0">
                <a:solidFill>
                  <a:schemeClr val="bg1"/>
                </a:solidFill>
              </a:rPr>
              <a:t>constraining</a:t>
            </a:r>
            <a:r>
              <a:rPr lang="en-US" sz="2400" dirty="0">
                <a:solidFill>
                  <a:schemeClr val="bg1"/>
                </a:solidFill>
              </a:rPr>
              <a:t> the extra degree of freedom</a:t>
            </a:r>
          </a:p>
        </p:txBody>
      </p:sp>
      <p:sp>
        <p:nvSpPr>
          <p:cNvPr id="4" name="TextBox 3"/>
          <p:cNvSpPr txBox="1"/>
          <p:nvPr/>
        </p:nvSpPr>
        <p:spPr>
          <a:xfrm>
            <a:off x="361949" y="5876925"/>
            <a:ext cx="6219825" cy="342900"/>
          </a:xfrm>
          <a:prstGeom prst="rect">
            <a:avLst/>
          </a:prstGeom>
          <a:noFill/>
        </p:spPr>
        <p:txBody>
          <a:bodyPr wrap="none" lIns="91440" tIns="45720" rIns="91440" rtlCol="0" anchor="t">
            <a:noAutofit/>
          </a:bodyPr>
          <a:lstStyle/>
          <a:p>
            <a:pPr eaLnBrk="1" hangingPunct="1"/>
            <a:r>
              <a:rPr lang="en-US" sz="1000" dirty="0">
                <a:solidFill>
                  <a:schemeClr val="bg1"/>
                </a:solidFill>
              </a:rPr>
              <a:t>Source: CSE169: Computer Animation Class Notes, Instructor: Steve Rotenberg UCSD, Winter 2005</a:t>
            </a:r>
          </a:p>
          <a:p>
            <a:endParaRPr lang="en-US" sz="1000" dirty="0" err="1">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Rotation Matrices</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3" name="Group 36"/>
          <p:cNvGrpSpPr/>
          <p:nvPr/>
        </p:nvGrpSpPr>
        <p:grpSpPr>
          <a:xfrm>
            <a:off x="1337245" y="1512330"/>
            <a:ext cx="5638649" cy="4728235"/>
            <a:chOff x="2113674" y="2961649"/>
            <a:chExt cx="2646407" cy="2219119"/>
          </a:xfrm>
        </p:grpSpPr>
        <p:sp>
          <p:nvSpPr>
            <p:cNvPr id="16" name="Oval 15"/>
            <p:cNvSpPr/>
            <p:nvPr/>
          </p:nvSpPr>
          <p:spPr bwMode="auto">
            <a:xfrm rot="21540000">
              <a:off x="2535556" y="3830261"/>
              <a:ext cx="125412" cy="123825"/>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grpSp>
          <p:nvGrpSpPr>
            <p:cNvPr id="5" name="Group 23"/>
            <p:cNvGrpSpPr>
              <a:grpSpLocks/>
            </p:cNvGrpSpPr>
            <p:nvPr/>
          </p:nvGrpSpPr>
          <p:grpSpPr bwMode="auto">
            <a:xfrm rot="21540000">
              <a:off x="2113674" y="2961649"/>
              <a:ext cx="2646407" cy="2219119"/>
              <a:chOff x="1682303" y="2806768"/>
              <a:chExt cx="3245077" cy="2721662"/>
            </a:xfrm>
          </p:grpSpPr>
          <p:grpSp>
            <p:nvGrpSpPr>
              <p:cNvPr id="6" name="Group 14"/>
              <p:cNvGrpSpPr>
                <a:grpSpLocks/>
              </p:cNvGrpSpPr>
              <p:nvPr/>
            </p:nvGrpSpPr>
            <p:grpSpPr bwMode="auto">
              <a:xfrm>
                <a:off x="1905000" y="3124200"/>
                <a:ext cx="990600" cy="1447800"/>
                <a:chOff x="1905000" y="3124200"/>
                <a:chExt cx="990600" cy="1447800"/>
              </a:xfrm>
            </p:grpSpPr>
            <p:cxnSp>
              <p:nvCxnSpPr>
                <p:cNvPr id="24" name="Straight Arrow Connector 23"/>
                <p:cNvCxnSpPr/>
                <p:nvPr/>
              </p:nvCxnSpPr>
              <p:spPr>
                <a:xfrm flipH="1">
                  <a:off x="1904670" y="3963225"/>
                  <a:ext cx="381539" cy="609412"/>
                </a:xfrm>
                <a:prstGeom prst="straightConnector1">
                  <a:avLst/>
                </a:prstGeom>
                <a:ln w="1905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286209" y="3124065"/>
                  <a:ext cx="0" cy="839160"/>
                </a:xfrm>
                <a:prstGeom prst="straightConnector1">
                  <a:avLst/>
                </a:prstGeom>
                <a:ln w="1905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286209" y="3963225"/>
                  <a:ext cx="609293" cy="0"/>
                </a:xfrm>
                <a:prstGeom prst="straightConnector1">
                  <a:avLst/>
                </a:prstGeom>
                <a:ln w="1905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20" name="TextBox 46"/>
              <p:cNvSpPr txBox="1">
                <a:spLocks noChangeArrowheads="1"/>
              </p:cNvSpPr>
              <p:nvPr/>
            </p:nvSpPr>
            <p:spPr bwMode="auto">
              <a:xfrm>
                <a:off x="3003529" y="3822136"/>
                <a:ext cx="410714" cy="212594"/>
              </a:xfrm>
              <a:prstGeom prst="rect">
                <a:avLst/>
              </a:prstGeom>
              <a:noFill/>
              <a:ln w="9525">
                <a:noFill/>
                <a:miter lim="800000"/>
                <a:headEnd/>
                <a:tailEnd/>
              </a:ln>
            </p:spPr>
            <p:txBody>
              <a:bodyPr wrap="none">
                <a:spAutoFit/>
              </a:bodyPr>
              <a:lstStyle/>
              <a:p>
                <a:r>
                  <a:rPr lang="en-US" b="1" dirty="0" err="1">
                    <a:solidFill>
                      <a:srgbClr val="FF0000"/>
                    </a:solidFill>
                  </a:rPr>
                  <a:t>X</a:t>
                </a:r>
                <a:r>
                  <a:rPr lang="en-US" b="1" baseline="-25000" dirty="0" err="1">
                    <a:solidFill>
                      <a:srgbClr val="FF0000"/>
                    </a:solidFill>
                  </a:rPr>
                  <a:t>earth</a:t>
                </a:r>
                <a:endParaRPr lang="en-US" b="1" baseline="-25000" dirty="0">
                  <a:solidFill>
                    <a:srgbClr val="FF0000"/>
                  </a:solidFill>
                </a:endParaRPr>
              </a:p>
            </p:txBody>
          </p:sp>
          <p:sp>
            <p:nvSpPr>
              <p:cNvPr id="21" name="TextBox 47"/>
              <p:cNvSpPr txBox="1">
                <a:spLocks noChangeArrowheads="1"/>
              </p:cNvSpPr>
              <p:nvPr/>
            </p:nvSpPr>
            <p:spPr bwMode="auto">
              <a:xfrm>
                <a:off x="1682303" y="4559367"/>
                <a:ext cx="403334" cy="212594"/>
              </a:xfrm>
              <a:prstGeom prst="rect">
                <a:avLst/>
              </a:prstGeom>
              <a:noFill/>
              <a:ln w="9525">
                <a:noFill/>
                <a:miter lim="800000"/>
                <a:headEnd/>
                <a:tailEnd/>
              </a:ln>
            </p:spPr>
            <p:txBody>
              <a:bodyPr wrap="none">
                <a:spAutoFit/>
              </a:bodyPr>
              <a:lstStyle/>
              <a:p>
                <a:r>
                  <a:rPr lang="en-US" b="1" dirty="0" err="1">
                    <a:solidFill>
                      <a:srgbClr val="FF0000"/>
                    </a:solidFill>
                  </a:rPr>
                  <a:t>Z</a:t>
                </a:r>
                <a:r>
                  <a:rPr lang="en-US" b="1" baseline="-25000" dirty="0" err="1">
                    <a:solidFill>
                      <a:srgbClr val="FF0000"/>
                    </a:solidFill>
                  </a:rPr>
                  <a:t>earth</a:t>
                </a:r>
                <a:endParaRPr lang="en-US" b="1" baseline="-25000" dirty="0">
                  <a:solidFill>
                    <a:srgbClr val="FF0000"/>
                  </a:solidFill>
                </a:endParaRPr>
              </a:p>
            </p:txBody>
          </p:sp>
          <p:sp>
            <p:nvSpPr>
              <p:cNvPr id="22" name="TextBox 48"/>
              <p:cNvSpPr txBox="1">
                <a:spLocks noChangeArrowheads="1"/>
              </p:cNvSpPr>
              <p:nvPr/>
            </p:nvSpPr>
            <p:spPr bwMode="auto">
              <a:xfrm>
                <a:off x="2063284" y="2806768"/>
                <a:ext cx="403371" cy="212594"/>
              </a:xfrm>
              <a:prstGeom prst="rect">
                <a:avLst/>
              </a:prstGeom>
              <a:noFill/>
              <a:ln w="9525">
                <a:noFill/>
                <a:miter lim="800000"/>
                <a:headEnd/>
                <a:tailEnd/>
              </a:ln>
            </p:spPr>
            <p:txBody>
              <a:bodyPr wrap="none">
                <a:spAutoFit/>
              </a:bodyPr>
              <a:lstStyle/>
              <a:p>
                <a:r>
                  <a:rPr lang="en-US" b="1" dirty="0" err="1">
                    <a:solidFill>
                      <a:srgbClr val="FF0000"/>
                    </a:solidFill>
                  </a:rPr>
                  <a:t>Y</a:t>
                </a:r>
                <a:r>
                  <a:rPr lang="en-US" b="1" baseline="-25000" dirty="0" err="1">
                    <a:solidFill>
                      <a:srgbClr val="FF0000"/>
                    </a:solidFill>
                  </a:rPr>
                  <a:t>earth</a:t>
                </a:r>
                <a:endParaRPr lang="en-US" b="1" baseline="-25000" dirty="0">
                  <a:solidFill>
                    <a:srgbClr val="FF0000"/>
                  </a:solidFill>
                </a:endParaRPr>
              </a:p>
            </p:txBody>
          </p:sp>
          <p:sp>
            <p:nvSpPr>
              <p:cNvPr id="23" name="TextBox 49"/>
              <p:cNvSpPr txBox="1">
                <a:spLocks noChangeArrowheads="1"/>
              </p:cNvSpPr>
              <p:nvPr/>
            </p:nvSpPr>
            <p:spPr bwMode="auto">
              <a:xfrm>
                <a:off x="2086700" y="5315836"/>
                <a:ext cx="2840680" cy="212594"/>
              </a:xfrm>
              <a:prstGeom prst="rect">
                <a:avLst/>
              </a:prstGeom>
              <a:noFill/>
              <a:ln w="9525">
                <a:noFill/>
                <a:miter lim="800000"/>
                <a:headEnd/>
                <a:tailEnd/>
              </a:ln>
            </p:spPr>
            <p:txBody>
              <a:bodyPr wrap="none">
                <a:spAutoFit/>
              </a:bodyPr>
              <a:lstStyle/>
              <a:p>
                <a:r>
                  <a:rPr lang="en-US" b="1" i="1" dirty="0">
                    <a:solidFill>
                      <a:srgbClr val="FF0000"/>
                    </a:solidFill>
                  </a:rPr>
                  <a:t>Fixed Reference frame = Local Earth Frame</a:t>
                </a:r>
              </a:p>
            </p:txBody>
          </p:sp>
        </p:grpSp>
        <p:sp>
          <p:nvSpPr>
            <p:cNvPr id="18" name="TextBox 30"/>
            <p:cNvSpPr txBox="1">
              <a:spLocks noChangeArrowheads="1"/>
            </p:cNvSpPr>
            <p:nvPr/>
          </p:nvSpPr>
          <p:spPr bwMode="auto">
            <a:xfrm rot="21540000">
              <a:off x="2272981" y="3770137"/>
              <a:ext cx="381000" cy="173340"/>
            </a:xfrm>
            <a:prstGeom prst="rect">
              <a:avLst/>
            </a:prstGeom>
            <a:noFill/>
            <a:ln w="9525">
              <a:noFill/>
              <a:miter lim="800000"/>
              <a:headEnd/>
              <a:tailEnd/>
            </a:ln>
          </p:spPr>
          <p:txBody>
            <a:bodyPr wrap="square">
              <a:spAutoFit/>
            </a:bodyPr>
            <a:lstStyle/>
            <a:p>
              <a:r>
                <a:rPr lang="en-US" b="1" dirty="0" err="1">
                  <a:solidFill>
                    <a:srgbClr val="FF0000"/>
                  </a:solidFill>
                </a:rPr>
                <a:t>O</a:t>
              </a:r>
              <a:r>
                <a:rPr lang="en-US" b="1" baseline="-25000" dirty="0" err="1">
                  <a:solidFill>
                    <a:srgbClr val="FF0000"/>
                  </a:solidFill>
                </a:rPr>
                <a:t>e</a:t>
              </a:r>
              <a:endParaRPr lang="en-US" b="1" baseline="-25000" dirty="0">
                <a:solidFill>
                  <a:srgbClr val="FF0000"/>
                </a:solidFill>
              </a:endParaRPr>
            </a:p>
          </p:txBody>
        </p:sp>
      </p:grpSp>
      <p:grpSp>
        <p:nvGrpSpPr>
          <p:cNvPr id="17" name="Group 86"/>
          <p:cNvGrpSpPr/>
          <p:nvPr/>
        </p:nvGrpSpPr>
        <p:grpSpPr>
          <a:xfrm rot="21540000">
            <a:off x="1159214" y="1734583"/>
            <a:ext cx="3224319" cy="3380155"/>
            <a:chOff x="2101486" y="2566193"/>
            <a:chExt cx="1513281" cy="1586420"/>
          </a:xfrm>
        </p:grpSpPr>
        <p:cxnSp>
          <p:nvCxnSpPr>
            <p:cNvPr id="10" name="Straight Arrow Connector 9"/>
            <p:cNvCxnSpPr/>
            <p:nvPr/>
          </p:nvCxnSpPr>
          <p:spPr bwMode="auto">
            <a:xfrm rot="20040000" flipH="1">
              <a:off x="2501900" y="3457575"/>
              <a:ext cx="311150" cy="496888"/>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bwMode="auto">
            <a:xfrm rot="20040000" flipV="1">
              <a:off x="2538413" y="2759075"/>
              <a:ext cx="0" cy="688975"/>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bwMode="auto">
            <a:xfrm rot="60000" flipV="1">
              <a:off x="2689307" y="3218886"/>
              <a:ext cx="439075" cy="176519"/>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3" name="TextBox 26"/>
            <p:cNvSpPr txBox="1">
              <a:spLocks noChangeArrowheads="1"/>
            </p:cNvSpPr>
            <p:nvPr/>
          </p:nvSpPr>
          <p:spPr bwMode="auto">
            <a:xfrm>
              <a:off x="3133545" y="3083525"/>
              <a:ext cx="481222" cy="173340"/>
            </a:xfrm>
            <a:prstGeom prst="rect">
              <a:avLst/>
            </a:prstGeom>
            <a:noFill/>
            <a:ln w="9525">
              <a:noFill/>
              <a:miter lim="800000"/>
              <a:headEnd/>
              <a:tailEnd/>
            </a:ln>
          </p:spPr>
          <p:txBody>
            <a:bodyPr wrap="square">
              <a:spAutoFit/>
            </a:bodyPr>
            <a:lstStyle/>
            <a:p>
              <a:r>
                <a:rPr lang="en-US" b="1" dirty="0" err="1"/>
                <a:t>X</a:t>
              </a:r>
              <a:r>
                <a:rPr lang="en-US" b="1" baseline="-25000" dirty="0" err="1"/>
                <a:t>body</a:t>
              </a:r>
              <a:endParaRPr lang="en-US" b="1" baseline="-25000" dirty="0"/>
            </a:p>
          </p:txBody>
        </p:sp>
        <p:sp>
          <p:nvSpPr>
            <p:cNvPr id="14" name="TextBox 27"/>
            <p:cNvSpPr txBox="1">
              <a:spLocks noChangeArrowheads="1"/>
            </p:cNvSpPr>
            <p:nvPr/>
          </p:nvSpPr>
          <p:spPr bwMode="auto">
            <a:xfrm>
              <a:off x="2427516" y="3979273"/>
              <a:ext cx="325915" cy="173340"/>
            </a:xfrm>
            <a:prstGeom prst="rect">
              <a:avLst/>
            </a:prstGeom>
            <a:noFill/>
            <a:ln w="9525">
              <a:noFill/>
              <a:miter lim="800000"/>
              <a:headEnd/>
              <a:tailEnd/>
            </a:ln>
          </p:spPr>
          <p:txBody>
            <a:bodyPr wrap="none">
              <a:spAutoFit/>
            </a:bodyPr>
            <a:lstStyle/>
            <a:p>
              <a:r>
                <a:rPr lang="en-US" b="1" dirty="0" err="1"/>
                <a:t>Z</a:t>
              </a:r>
              <a:r>
                <a:rPr lang="en-US" b="1" baseline="-25000" dirty="0" err="1"/>
                <a:t>body</a:t>
              </a:r>
              <a:endParaRPr lang="en-US" b="1" baseline="-25000" dirty="0"/>
            </a:p>
          </p:txBody>
        </p:sp>
        <p:sp>
          <p:nvSpPr>
            <p:cNvPr id="15" name="TextBox 28"/>
            <p:cNvSpPr txBox="1">
              <a:spLocks noChangeArrowheads="1"/>
            </p:cNvSpPr>
            <p:nvPr/>
          </p:nvSpPr>
          <p:spPr bwMode="auto">
            <a:xfrm>
              <a:off x="2101486" y="2566193"/>
              <a:ext cx="331934" cy="173340"/>
            </a:xfrm>
            <a:prstGeom prst="rect">
              <a:avLst/>
            </a:prstGeom>
            <a:noFill/>
            <a:ln w="9525">
              <a:noFill/>
              <a:miter lim="800000"/>
              <a:headEnd/>
              <a:tailEnd/>
            </a:ln>
          </p:spPr>
          <p:txBody>
            <a:bodyPr wrap="none">
              <a:spAutoFit/>
            </a:bodyPr>
            <a:lstStyle/>
            <a:p>
              <a:r>
                <a:rPr lang="en-US" b="1" dirty="0" err="1"/>
                <a:t>Y</a:t>
              </a:r>
              <a:r>
                <a:rPr lang="en-US" b="1" baseline="-25000" dirty="0" err="1"/>
                <a:t>body</a:t>
              </a:r>
              <a:endParaRPr lang="en-US" b="1" baseline="-25000" dirty="0"/>
            </a:p>
          </p:txBody>
        </p:sp>
      </p:grpSp>
      <p:sp>
        <p:nvSpPr>
          <p:cNvPr id="7" name="TextBox 31"/>
          <p:cNvSpPr txBox="1">
            <a:spLocks noChangeArrowheads="1"/>
          </p:cNvSpPr>
          <p:nvPr/>
        </p:nvSpPr>
        <p:spPr bwMode="auto">
          <a:xfrm rot="21540000">
            <a:off x="2260045" y="3618620"/>
            <a:ext cx="1001036" cy="369332"/>
          </a:xfrm>
          <a:prstGeom prst="rect">
            <a:avLst/>
          </a:prstGeom>
          <a:noFill/>
          <a:ln w="9525">
            <a:noFill/>
            <a:miter lim="800000"/>
            <a:headEnd/>
            <a:tailEnd/>
          </a:ln>
        </p:spPr>
        <p:txBody>
          <a:bodyPr wrap="square">
            <a:spAutoFit/>
          </a:bodyPr>
          <a:lstStyle/>
          <a:p>
            <a:r>
              <a:rPr lang="en-US" b="1" dirty="0"/>
              <a:t>O</a:t>
            </a:r>
            <a:r>
              <a:rPr lang="en-US" b="1" baseline="-25000" dirty="0"/>
              <a:t>b</a:t>
            </a:r>
          </a:p>
        </p:txBody>
      </p:sp>
      <p:sp>
        <p:nvSpPr>
          <p:cNvPr id="8" name="Oval 7"/>
          <p:cNvSpPr/>
          <p:nvPr/>
        </p:nvSpPr>
        <p:spPr bwMode="auto">
          <a:xfrm rot="21540000">
            <a:off x="2250148" y="3380636"/>
            <a:ext cx="263832" cy="2638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rgbClr val="00B050"/>
              </a:solidFill>
            </a:endParaRPr>
          </a:p>
        </p:txBody>
      </p:sp>
      <p:sp>
        <p:nvSpPr>
          <p:cNvPr id="9" name="TextBox 49"/>
          <p:cNvSpPr txBox="1">
            <a:spLocks noChangeArrowheads="1"/>
          </p:cNvSpPr>
          <p:nvPr/>
        </p:nvSpPr>
        <p:spPr bwMode="auto">
          <a:xfrm rot="21540000">
            <a:off x="3779935" y="1117680"/>
            <a:ext cx="4499949" cy="369332"/>
          </a:xfrm>
          <a:prstGeom prst="rect">
            <a:avLst/>
          </a:prstGeom>
          <a:noFill/>
          <a:ln w="9525">
            <a:noFill/>
            <a:miter lim="800000"/>
            <a:headEnd/>
            <a:tailEnd/>
          </a:ln>
        </p:spPr>
        <p:txBody>
          <a:bodyPr wrap="none">
            <a:spAutoFit/>
          </a:bodyPr>
          <a:lstStyle/>
          <a:p>
            <a:r>
              <a:rPr lang="en-US" b="1" i="1" dirty="0"/>
              <a:t>Rotating Reference frame = body frame</a:t>
            </a:r>
          </a:p>
        </p:txBody>
      </p:sp>
      <p:sp>
        <p:nvSpPr>
          <p:cNvPr id="27" name="TextBox 26"/>
          <p:cNvSpPr txBox="1"/>
          <p:nvPr/>
        </p:nvSpPr>
        <p:spPr>
          <a:xfrm>
            <a:off x="2579914" y="261257"/>
            <a:ext cx="4082143" cy="1099457"/>
          </a:xfrm>
          <a:prstGeom prst="rect">
            <a:avLst/>
          </a:prstGeom>
          <a:noFill/>
        </p:spPr>
        <p:txBody>
          <a:bodyPr wrap="none" lIns="91440" tIns="45720" rIns="91440" rtlCol="0" anchor="t">
            <a:noAutofit/>
          </a:bodyPr>
          <a:lstStyle/>
          <a:p>
            <a:r>
              <a:rPr lang="en-US" sz="4400" b="1" dirty="0">
                <a:solidFill>
                  <a:schemeClr val="tx1"/>
                </a:solidFill>
              </a:rPr>
              <a:t>Consider</a:t>
            </a:r>
          </a:p>
        </p:txBody>
      </p:sp>
      <p:pic>
        <p:nvPicPr>
          <p:cNvPr id="28" name="Picture 2" descr="C:\Users\RMPE01\AppData\Local\Microsoft\Windows\Temporary Internet Files\Content.IE5\3XV3LJ06\MC900439798[1].png"/>
          <p:cNvPicPr>
            <a:picLocks noChangeAspect="1" noChangeArrowheads="1"/>
          </p:cNvPicPr>
          <p:nvPr/>
        </p:nvPicPr>
        <p:blipFill>
          <a:blip r:embed="rId2" cstate="print">
            <a:lum bright="-4000"/>
          </a:blip>
          <a:stretch>
            <a:fillRect/>
          </a:stretch>
        </p:blipFill>
        <p:spPr bwMode="auto">
          <a:xfrm rot="21060000">
            <a:off x="-47173" y="1498601"/>
            <a:ext cx="4266765" cy="4266765"/>
          </a:xfrm>
          <a:prstGeom prst="rect">
            <a:avLst/>
          </a:prstGeom>
          <a:noFill/>
          <a:ln>
            <a:noFill/>
          </a:ln>
          <a:effectLst>
            <a:outerShdw blurRad="50800" dist="50800" dir="5400000" algn="ctr" rotWithShape="0">
              <a:srgbClr val="000000">
                <a:alpha val="0"/>
              </a:srgbClr>
            </a:outerShdw>
          </a:effectLst>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4" name="Picture 2" descr="C:\Users\RMPE01\AppData\Local\Microsoft\Windows\Temporary Internet Files\Content.IE5\3XV3LJ06\MC900439798[1].png"/>
          <p:cNvPicPr>
            <a:picLocks noChangeAspect="1" noChangeArrowheads="1"/>
          </p:cNvPicPr>
          <p:nvPr/>
        </p:nvPicPr>
        <p:blipFill>
          <a:blip r:embed="rId2" cstate="print">
            <a:lum bright="-4000"/>
          </a:blip>
          <a:stretch>
            <a:fillRect/>
          </a:stretch>
        </p:blipFill>
        <p:spPr bwMode="auto">
          <a:xfrm rot="21060000">
            <a:off x="4004127" y="1409700"/>
            <a:ext cx="4266765" cy="4266765"/>
          </a:xfrm>
          <a:prstGeom prst="rect">
            <a:avLst/>
          </a:prstGeom>
          <a:noFill/>
          <a:ln>
            <a:noFill/>
          </a:ln>
          <a:effectLst>
            <a:outerShdw blurRad="50800" dist="50800" dir="5400000" algn="ctr" rotWithShape="0">
              <a:srgbClr val="000000">
                <a:alpha val="0"/>
              </a:srgbClr>
            </a:outerShdw>
          </a:effectLst>
        </p:spPr>
      </p:pic>
      <p:grpSp>
        <p:nvGrpSpPr>
          <p:cNvPr id="2" name="Group 36"/>
          <p:cNvGrpSpPr/>
          <p:nvPr/>
        </p:nvGrpSpPr>
        <p:grpSpPr>
          <a:xfrm>
            <a:off x="1337245" y="1512330"/>
            <a:ext cx="5638649" cy="4728235"/>
            <a:chOff x="2113674" y="2961649"/>
            <a:chExt cx="2646407" cy="2219119"/>
          </a:xfrm>
        </p:grpSpPr>
        <p:sp>
          <p:nvSpPr>
            <p:cNvPr id="16" name="Oval 15"/>
            <p:cNvSpPr/>
            <p:nvPr/>
          </p:nvSpPr>
          <p:spPr bwMode="auto">
            <a:xfrm rot="21540000">
              <a:off x="2535556" y="3830261"/>
              <a:ext cx="125412" cy="123825"/>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grpSp>
          <p:nvGrpSpPr>
            <p:cNvPr id="3" name="Group 23"/>
            <p:cNvGrpSpPr>
              <a:grpSpLocks/>
            </p:cNvGrpSpPr>
            <p:nvPr/>
          </p:nvGrpSpPr>
          <p:grpSpPr bwMode="auto">
            <a:xfrm rot="21540000">
              <a:off x="2113674" y="2961649"/>
              <a:ext cx="2646407" cy="2219119"/>
              <a:chOff x="1682303" y="2806768"/>
              <a:chExt cx="3245077" cy="2721662"/>
            </a:xfrm>
          </p:grpSpPr>
          <p:grpSp>
            <p:nvGrpSpPr>
              <p:cNvPr id="5" name="Group 14"/>
              <p:cNvGrpSpPr>
                <a:grpSpLocks/>
              </p:cNvGrpSpPr>
              <p:nvPr/>
            </p:nvGrpSpPr>
            <p:grpSpPr bwMode="auto">
              <a:xfrm>
                <a:off x="1905000" y="3124200"/>
                <a:ext cx="990600" cy="1447800"/>
                <a:chOff x="1905000" y="3124200"/>
                <a:chExt cx="990600" cy="1447800"/>
              </a:xfrm>
            </p:grpSpPr>
            <p:cxnSp>
              <p:nvCxnSpPr>
                <p:cNvPr id="24" name="Straight Arrow Connector 23"/>
                <p:cNvCxnSpPr/>
                <p:nvPr/>
              </p:nvCxnSpPr>
              <p:spPr>
                <a:xfrm flipH="1">
                  <a:off x="1904670" y="3963225"/>
                  <a:ext cx="381539" cy="609412"/>
                </a:xfrm>
                <a:prstGeom prst="straightConnector1">
                  <a:avLst/>
                </a:prstGeom>
                <a:ln w="1905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286209" y="3124065"/>
                  <a:ext cx="0" cy="839160"/>
                </a:xfrm>
                <a:prstGeom prst="straightConnector1">
                  <a:avLst/>
                </a:prstGeom>
                <a:ln w="1905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286209" y="3963225"/>
                  <a:ext cx="609293" cy="0"/>
                </a:xfrm>
                <a:prstGeom prst="straightConnector1">
                  <a:avLst/>
                </a:prstGeom>
                <a:ln w="1905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20" name="TextBox 46"/>
              <p:cNvSpPr txBox="1">
                <a:spLocks noChangeArrowheads="1"/>
              </p:cNvSpPr>
              <p:nvPr/>
            </p:nvSpPr>
            <p:spPr bwMode="auto">
              <a:xfrm>
                <a:off x="3003529" y="3822136"/>
                <a:ext cx="410714" cy="212594"/>
              </a:xfrm>
              <a:prstGeom prst="rect">
                <a:avLst/>
              </a:prstGeom>
              <a:noFill/>
              <a:ln w="9525">
                <a:noFill/>
                <a:miter lim="800000"/>
                <a:headEnd/>
                <a:tailEnd/>
              </a:ln>
            </p:spPr>
            <p:txBody>
              <a:bodyPr wrap="none">
                <a:spAutoFit/>
              </a:bodyPr>
              <a:lstStyle/>
              <a:p>
                <a:r>
                  <a:rPr lang="en-US" b="1" dirty="0" err="1">
                    <a:solidFill>
                      <a:srgbClr val="FF0000"/>
                    </a:solidFill>
                  </a:rPr>
                  <a:t>X</a:t>
                </a:r>
                <a:r>
                  <a:rPr lang="en-US" b="1" baseline="-25000" dirty="0" err="1">
                    <a:solidFill>
                      <a:srgbClr val="FF0000"/>
                    </a:solidFill>
                  </a:rPr>
                  <a:t>earth</a:t>
                </a:r>
                <a:endParaRPr lang="en-US" b="1" baseline="-25000" dirty="0">
                  <a:solidFill>
                    <a:srgbClr val="FF0000"/>
                  </a:solidFill>
                </a:endParaRPr>
              </a:p>
            </p:txBody>
          </p:sp>
          <p:sp>
            <p:nvSpPr>
              <p:cNvPr id="21" name="TextBox 47"/>
              <p:cNvSpPr txBox="1">
                <a:spLocks noChangeArrowheads="1"/>
              </p:cNvSpPr>
              <p:nvPr/>
            </p:nvSpPr>
            <p:spPr bwMode="auto">
              <a:xfrm>
                <a:off x="1682303" y="4559367"/>
                <a:ext cx="403334" cy="212594"/>
              </a:xfrm>
              <a:prstGeom prst="rect">
                <a:avLst/>
              </a:prstGeom>
              <a:noFill/>
              <a:ln w="9525">
                <a:noFill/>
                <a:miter lim="800000"/>
                <a:headEnd/>
                <a:tailEnd/>
              </a:ln>
            </p:spPr>
            <p:txBody>
              <a:bodyPr wrap="none">
                <a:spAutoFit/>
              </a:bodyPr>
              <a:lstStyle/>
              <a:p>
                <a:r>
                  <a:rPr lang="en-US" b="1" dirty="0" err="1">
                    <a:solidFill>
                      <a:srgbClr val="FF0000"/>
                    </a:solidFill>
                  </a:rPr>
                  <a:t>Z</a:t>
                </a:r>
                <a:r>
                  <a:rPr lang="en-US" b="1" baseline="-25000" dirty="0" err="1">
                    <a:solidFill>
                      <a:srgbClr val="FF0000"/>
                    </a:solidFill>
                  </a:rPr>
                  <a:t>earth</a:t>
                </a:r>
                <a:endParaRPr lang="en-US" b="1" baseline="-25000" dirty="0">
                  <a:solidFill>
                    <a:srgbClr val="FF0000"/>
                  </a:solidFill>
                </a:endParaRPr>
              </a:p>
            </p:txBody>
          </p:sp>
          <p:sp>
            <p:nvSpPr>
              <p:cNvPr id="22" name="TextBox 48"/>
              <p:cNvSpPr txBox="1">
                <a:spLocks noChangeArrowheads="1"/>
              </p:cNvSpPr>
              <p:nvPr/>
            </p:nvSpPr>
            <p:spPr bwMode="auto">
              <a:xfrm>
                <a:off x="2063284" y="2806768"/>
                <a:ext cx="403371" cy="212594"/>
              </a:xfrm>
              <a:prstGeom prst="rect">
                <a:avLst/>
              </a:prstGeom>
              <a:noFill/>
              <a:ln w="9525">
                <a:noFill/>
                <a:miter lim="800000"/>
                <a:headEnd/>
                <a:tailEnd/>
              </a:ln>
            </p:spPr>
            <p:txBody>
              <a:bodyPr wrap="none">
                <a:spAutoFit/>
              </a:bodyPr>
              <a:lstStyle/>
              <a:p>
                <a:r>
                  <a:rPr lang="en-US" b="1" dirty="0" err="1">
                    <a:solidFill>
                      <a:srgbClr val="FF0000"/>
                    </a:solidFill>
                  </a:rPr>
                  <a:t>Y</a:t>
                </a:r>
                <a:r>
                  <a:rPr lang="en-US" b="1" baseline="-25000" dirty="0" err="1">
                    <a:solidFill>
                      <a:srgbClr val="FF0000"/>
                    </a:solidFill>
                  </a:rPr>
                  <a:t>earth</a:t>
                </a:r>
                <a:endParaRPr lang="en-US" b="1" baseline="-25000" dirty="0">
                  <a:solidFill>
                    <a:srgbClr val="FF0000"/>
                  </a:solidFill>
                </a:endParaRPr>
              </a:p>
            </p:txBody>
          </p:sp>
          <p:sp>
            <p:nvSpPr>
              <p:cNvPr id="23" name="TextBox 49"/>
              <p:cNvSpPr txBox="1">
                <a:spLocks noChangeArrowheads="1"/>
              </p:cNvSpPr>
              <p:nvPr/>
            </p:nvSpPr>
            <p:spPr bwMode="auto">
              <a:xfrm>
                <a:off x="2086700" y="5315836"/>
                <a:ext cx="2840680" cy="212594"/>
              </a:xfrm>
              <a:prstGeom prst="rect">
                <a:avLst/>
              </a:prstGeom>
              <a:noFill/>
              <a:ln w="9525">
                <a:noFill/>
                <a:miter lim="800000"/>
                <a:headEnd/>
                <a:tailEnd/>
              </a:ln>
            </p:spPr>
            <p:txBody>
              <a:bodyPr wrap="none">
                <a:spAutoFit/>
              </a:bodyPr>
              <a:lstStyle/>
              <a:p>
                <a:r>
                  <a:rPr lang="en-US" b="1" i="1" dirty="0">
                    <a:solidFill>
                      <a:srgbClr val="FF0000"/>
                    </a:solidFill>
                  </a:rPr>
                  <a:t>Fixed Reference frame = Local Earth Frame</a:t>
                </a:r>
              </a:p>
            </p:txBody>
          </p:sp>
        </p:grpSp>
        <p:sp>
          <p:nvSpPr>
            <p:cNvPr id="18" name="TextBox 30"/>
            <p:cNvSpPr txBox="1">
              <a:spLocks noChangeArrowheads="1"/>
            </p:cNvSpPr>
            <p:nvPr/>
          </p:nvSpPr>
          <p:spPr bwMode="auto">
            <a:xfrm rot="21540000">
              <a:off x="2272981" y="3770137"/>
              <a:ext cx="381000" cy="173340"/>
            </a:xfrm>
            <a:prstGeom prst="rect">
              <a:avLst/>
            </a:prstGeom>
            <a:noFill/>
            <a:ln w="9525">
              <a:noFill/>
              <a:miter lim="800000"/>
              <a:headEnd/>
              <a:tailEnd/>
            </a:ln>
          </p:spPr>
          <p:txBody>
            <a:bodyPr wrap="square">
              <a:spAutoFit/>
            </a:bodyPr>
            <a:lstStyle/>
            <a:p>
              <a:r>
                <a:rPr lang="en-US" b="1" dirty="0" err="1">
                  <a:solidFill>
                    <a:srgbClr val="FF0000"/>
                  </a:solidFill>
                </a:rPr>
                <a:t>O</a:t>
              </a:r>
              <a:r>
                <a:rPr lang="en-US" b="1" baseline="-25000" dirty="0" err="1">
                  <a:solidFill>
                    <a:srgbClr val="FF0000"/>
                  </a:solidFill>
                </a:rPr>
                <a:t>e</a:t>
              </a:r>
              <a:endParaRPr lang="en-US" b="1" baseline="-25000" dirty="0">
                <a:solidFill>
                  <a:srgbClr val="FF0000"/>
                </a:solidFill>
              </a:endParaRPr>
            </a:p>
          </p:txBody>
        </p:sp>
      </p:grpSp>
      <p:grpSp>
        <p:nvGrpSpPr>
          <p:cNvPr id="6" name="Group 86"/>
          <p:cNvGrpSpPr/>
          <p:nvPr/>
        </p:nvGrpSpPr>
        <p:grpSpPr>
          <a:xfrm rot="21540000">
            <a:off x="1159214" y="1734583"/>
            <a:ext cx="3224319" cy="3380155"/>
            <a:chOff x="2101486" y="2566193"/>
            <a:chExt cx="1513281" cy="1586420"/>
          </a:xfrm>
        </p:grpSpPr>
        <p:cxnSp>
          <p:nvCxnSpPr>
            <p:cNvPr id="10" name="Straight Arrow Connector 9"/>
            <p:cNvCxnSpPr/>
            <p:nvPr/>
          </p:nvCxnSpPr>
          <p:spPr bwMode="auto">
            <a:xfrm rot="20040000" flipH="1">
              <a:off x="2501900" y="3457575"/>
              <a:ext cx="311150" cy="496888"/>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bwMode="auto">
            <a:xfrm rot="20040000" flipV="1">
              <a:off x="2538413" y="2759075"/>
              <a:ext cx="0" cy="688975"/>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bwMode="auto">
            <a:xfrm rot="60000" flipV="1">
              <a:off x="2689307" y="3218886"/>
              <a:ext cx="439075" cy="176519"/>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3" name="TextBox 26"/>
            <p:cNvSpPr txBox="1">
              <a:spLocks noChangeArrowheads="1"/>
            </p:cNvSpPr>
            <p:nvPr/>
          </p:nvSpPr>
          <p:spPr bwMode="auto">
            <a:xfrm>
              <a:off x="3133545" y="3083525"/>
              <a:ext cx="481222" cy="173340"/>
            </a:xfrm>
            <a:prstGeom prst="rect">
              <a:avLst/>
            </a:prstGeom>
            <a:noFill/>
            <a:ln w="9525">
              <a:noFill/>
              <a:miter lim="800000"/>
              <a:headEnd/>
              <a:tailEnd/>
            </a:ln>
          </p:spPr>
          <p:txBody>
            <a:bodyPr wrap="square">
              <a:spAutoFit/>
            </a:bodyPr>
            <a:lstStyle/>
            <a:p>
              <a:r>
                <a:rPr lang="en-US" b="1" dirty="0" err="1"/>
                <a:t>X</a:t>
              </a:r>
              <a:r>
                <a:rPr lang="en-US" b="1" baseline="-25000" dirty="0" err="1"/>
                <a:t>body</a:t>
              </a:r>
              <a:endParaRPr lang="en-US" b="1" baseline="-25000" dirty="0"/>
            </a:p>
          </p:txBody>
        </p:sp>
        <p:sp>
          <p:nvSpPr>
            <p:cNvPr id="14" name="TextBox 27"/>
            <p:cNvSpPr txBox="1">
              <a:spLocks noChangeArrowheads="1"/>
            </p:cNvSpPr>
            <p:nvPr/>
          </p:nvSpPr>
          <p:spPr bwMode="auto">
            <a:xfrm>
              <a:off x="2427516" y="3979273"/>
              <a:ext cx="325915" cy="173340"/>
            </a:xfrm>
            <a:prstGeom prst="rect">
              <a:avLst/>
            </a:prstGeom>
            <a:noFill/>
            <a:ln w="9525">
              <a:noFill/>
              <a:miter lim="800000"/>
              <a:headEnd/>
              <a:tailEnd/>
            </a:ln>
          </p:spPr>
          <p:txBody>
            <a:bodyPr wrap="none">
              <a:spAutoFit/>
            </a:bodyPr>
            <a:lstStyle/>
            <a:p>
              <a:r>
                <a:rPr lang="en-US" b="1" dirty="0" err="1"/>
                <a:t>Z</a:t>
              </a:r>
              <a:r>
                <a:rPr lang="en-US" b="1" baseline="-25000" dirty="0" err="1"/>
                <a:t>body</a:t>
              </a:r>
              <a:endParaRPr lang="en-US" b="1" baseline="-25000" dirty="0"/>
            </a:p>
          </p:txBody>
        </p:sp>
        <p:sp>
          <p:nvSpPr>
            <p:cNvPr id="15" name="TextBox 28"/>
            <p:cNvSpPr txBox="1">
              <a:spLocks noChangeArrowheads="1"/>
            </p:cNvSpPr>
            <p:nvPr/>
          </p:nvSpPr>
          <p:spPr bwMode="auto">
            <a:xfrm>
              <a:off x="2101486" y="2566193"/>
              <a:ext cx="331934" cy="173340"/>
            </a:xfrm>
            <a:prstGeom prst="rect">
              <a:avLst/>
            </a:prstGeom>
            <a:noFill/>
            <a:ln w="9525">
              <a:noFill/>
              <a:miter lim="800000"/>
              <a:headEnd/>
              <a:tailEnd/>
            </a:ln>
          </p:spPr>
          <p:txBody>
            <a:bodyPr wrap="none">
              <a:spAutoFit/>
            </a:bodyPr>
            <a:lstStyle/>
            <a:p>
              <a:r>
                <a:rPr lang="en-US" b="1" dirty="0" err="1"/>
                <a:t>Y</a:t>
              </a:r>
              <a:r>
                <a:rPr lang="en-US" b="1" baseline="-25000" dirty="0" err="1"/>
                <a:t>body</a:t>
              </a:r>
              <a:endParaRPr lang="en-US" b="1" baseline="-25000" dirty="0"/>
            </a:p>
          </p:txBody>
        </p:sp>
      </p:grpSp>
      <p:sp>
        <p:nvSpPr>
          <p:cNvPr id="7" name="TextBox 31"/>
          <p:cNvSpPr txBox="1">
            <a:spLocks noChangeArrowheads="1"/>
          </p:cNvSpPr>
          <p:nvPr/>
        </p:nvSpPr>
        <p:spPr bwMode="auto">
          <a:xfrm rot="21540000">
            <a:off x="2260045" y="3618620"/>
            <a:ext cx="1001036" cy="369332"/>
          </a:xfrm>
          <a:prstGeom prst="rect">
            <a:avLst/>
          </a:prstGeom>
          <a:noFill/>
          <a:ln w="9525">
            <a:noFill/>
            <a:miter lim="800000"/>
            <a:headEnd/>
            <a:tailEnd/>
          </a:ln>
        </p:spPr>
        <p:txBody>
          <a:bodyPr wrap="square">
            <a:spAutoFit/>
          </a:bodyPr>
          <a:lstStyle/>
          <a:p>
            <a:r>
              <a:rPr lang="en-US" b="1" dirty="0"/>
              <a:t>O</a:t>
            </a:r>
            <a:r>
              <a:rPr lang="en-US" b="1" baseline="-25000" dirty="0"/>
              <a:t>b</a:t>
            </a:r>
          </a:p>
        </p:txBody>
      </p:sp>
      <p:sp>
        <p:nvSpPr>
          <p:cNvPr id="8" name="Oval 7"/>
          <p:cNvSpPr/>
          <p:nvPr/>
        </p:nvSpPr>
        <p:spPr bwMode="auto">
          <a:xfrm rot="21540000">
            <a:off x="2250148" y="3380636"/>
            <a:ext cx="263832" cy="2638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rgbClr val="00B050"/>
              </a:solidFill>
            </a:endParaRPr>
          </a:p>
        </p:txBody>
      </p:sp>
      <p:sp>
        <p:nvSpPr>
          <p:cNvPr id="9" name="TextBox 49"/>
          <p:cNvSpPr txBox="1">
            <a:spLocks noChangeArrowheads="1"/>
          </p:cNvSpPr>
          <p:nvPr/>
        </p:nvSpPr>
        <p:spPr bwMode="auto">
          <a:xfrm rot="21540000">
            <a:off x="3779935" y="1117680"/>
            <a:ext cx="4499949" cy="369332"/>
          </a:xfrm>
          <a:prstGeom prst="rect">
            <a:avLst/>
          </a:prstGeom>
          <a:noFill/>
          <a:ln w="9525">
            <a:noFill/>
            <a:miter lim="800000"/>
            <a:headEnd/>
            <a:tailEnd/>
          </a:ln>
        </p:spPr>
        <p:txBody>
          <a:bodyPr wrap="none">
            <a:spAutoFit/>
          </a:bodyPr>
          <a:lstStyle/>
          <a:p>
            <a:r>
              <a:rPr lang="en-US" b="1" i="1" dirty="0"/>
              <a:t>Rotating Reference frame = body frame</a:t>
            </a:r>
          </a:p>
        </p:txBody>
      </p:sp>
      <p:sp>
        <p:nvSpPr>
          <p:cNvPr id="27" name="TextBox 26"/>
          <p:cNvSpPr txBox="1"/>
          <p:nvPr/>
        </p:nvSpPr>
        <p:spPr>
          <a:xfrm>
            <a:off x="2579914" y="261257"/>
            <a:ext cx="4082143" cy="1099457"/>
          </a:xfrm>
          <a:prstGeom prst="rect">
            <a:avLst/>
          </a:prstGeom>
          <a:noFill/>
        </p:spPr>
        <p:txBody>
          <a:bodyPr wrap="none" lIns="91440" tIns="45720" rIns="91440" rtlCol="0" anchor="t">
            <a:noAutofit/>
          </a:bodyPr>
          <a:lstStyle/>
          <a:p>
            <a:r>
              <a:rPr lang="en-US" sz="4400" b="1" dirty="0">
                <a:solidFill>
                  <a:schemeClr val="tx1"/>
                </a:solidFill>
              </a:rPr>
              <a:t>Consider</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a:xfrm>
            <a:off x="5308601" y="279400"/>
            <a:ext cx="3644900" cy="2806700"/>
          </a:xfrm>
        </p:spPr>
        <p:txBody>
          <a:bodyPr>
            <a:normAutofit/>
          </a:bodyPr>
          <a:lstStyle/>
          <a:p>
            <a:r>
              <a:rPr lang="en-US" sz="3200" dirty="0">
                <a:solidFill>
                  <a:schemeClr val="tx1"/>
                </a:solidFill>
              </a:rPr>
              <a:t>How does Vector A in the body frame look when viewed from the earth frame?</a:t>
            </a:r>
          </a:p>
        </p:txBody>
      </p:sp>
      <p:sp>
        <p:nvSpPr>
          <p:cNvPr id="11284" name="TextBox 55"/>
          <p:cNvSpPr txBox="1">
            <a:spLocks noChangeArrowheads="1"/>
          </p:cNvSpPr>
          <p:nvPr/>
        </p:nvSpPr>
        <p:spPr bwMode="auto">
          <a:xfrm>
            <a:off x="892628" y="1284517"/>
            <a:ext cx="4154407" cy="1323439"/>
          </a:xfrm>
          <a:prstGeom prst="rect">
            <a:avLst/>
          </a:prstGeom>
          <a:noFill/>
          <a:ln w="9525">
            <a:noFill/>
            <a:miter lim="800000"/>
            <a:headEnd/>
            <a:tailEnd/>
          </a:ln>
        </p:spPr>
        <p:txBody>
          <a:bodyPr wrap="none">
            <a:spAutoFit/>
          </a:bodyPr>
          <a:lstStyle/>
          <a:p>
            <a:pPr marL="0" lvl="1"/>
            <a:r>
              <a:rPr lang="en-US" sz="2000" b="1" dirty="0" err="1"/>
              <a:t>A</a:t>
            </a:r>
            <a:r>
              <a:rPr lang="en-US" sz="2000" baseline="-25000" dirty="0" err="1"/>
              <a:t>body</a:t>
            </a:r>
            <a:r>
              <a:rPr lang="en-US" sz="2000" dirty="0"/>
              <a:t> = (</a:t>
            </a:r>
            <a:r>
              <a:rPr lang="en-US" sz="2000" dirty="0" err="1"/>
              <a:t>x</a:t>
            </a:r>
            <a:r>
              <a:rPr lang="en-US" sz="2000" baseline="-25000" dirty="0" err="1"/>
              <a:t>b</a:t>
            </a:r>
            <a:r>
              <a:rPr lang="en-US" sz="2000" dirty="0"/>
              <a:t> </a:t>
            </a:r>
            <a:r>
              <a:rPr lang="en-US" sz="2000" dirty="0" err="1"/>
              <a:t>y</a:t>
            </a:r>
            <a:r>
              <a:rPr lang="en-US" sz="2000" baseline="-25000" dirty="0" err="1"/>
              <a:t>b</a:t>
            </a:r>
            <a:r>
              <a:rPr lang="en-US" sz="2000" dirty="0"/>
              <a:t> </a:t>
            </a:r>
            <a:r>
              <a:rPr lang="en-US" sz="2000" dirty="0" err="1"/>
              <a:t>z</a:t>
            </a:r>
            <a:r>
              <a:rPr lang="en-US" sz="2000" baseline="-25000" dirty="0" err="1"/>
              <a:t>b</a:t>
            </a:r>
            <a:r>
              <a:rPr lang="en-US" sz="2000" dirty="0"/>
              <a:t>)</a:t>
            </a:r>
            <a:r>
              <a:rPr lang="en-US" sz="2000" baseline="30000" dirty="0"/>
              <a:t>T</a:t>
            </a:r>
          </a:p>
          <a:p>
            <a:pPr marL="0" lvl="1"/>
            <a:r>
              <a:rPr lang="en-US" sz="2000" b="1" dirty="0" err="1"/>
              <a:t>A</a:t>
            </a:r>
            <a:r>
              <a:rPr lang="en-US" sz="2000" baseline="-25000" dirty="0" err="1"/>
              <a:t>earth</a:t>
            </a:r>
            <a:r>
              <a:rPr lang="en-US" sz="2000" dirty="0"/>
              <a:t> = (</a:t>
            </a:r>
            <a:r>
              <a:rPr lang="en-US" sz="2000" dirty="0" err="1"/>
              <a:t>x</a:t>
            </a:r>
            <a:r>
              <a:rPr lang="en-US" sz="2000" baseline="-25000" dirty="0" err="1"/>
              <a:t>e</a:t>
            </a:r>
            <a:r>
              <a:rPr lang="en-US" sz="2000" dirty="0"/>
              <a:t> y</a:t>
            </a:r>
            <a:r>
              <a:rPr lang="en-US" sz="2000" baseline="-25000" dirty="0"/>
              <a:t>e</a:t>
            </a:r>
            <a:r>
              <a:rPr lang="en-US" sz="2000" dirty="0"/>
              <a:t> </a:t>
            </a:r>
            <a:r>
              <a:rPr lang="en-US" sz="2000" dirty="0" err="1"/>
              <a:t>z</a:t>
            </a:r>
            <a:r>
              <a:rPr lang="en-US" sz="2000" baseline="-25000" dirty="0" err="1"/>
              <a:t>e</a:t>
            </a:r>
            <a:r>
              <a:rPr lang="en-US" sz="2000" dirty="0"/>
              <a:t>)</a:t>
            </a:r>
            <a:r>
              <a:rPr lang="en-US" sz="2000" baseline="30000" dirty="0"/>
              <a:t>T</a:t>
            </a:r>
          </a:p>
          <a:p>
            <a:r>
              <a:rPr lang="en-US" sz="2000" dirty="0" err="1"/>
              <a:t>X</a:t>
            </a:r>
            <a:r>
              <a:rPr lang="en-US" sz="2000" baseline="-25000" dirty="0" err="1"/>
              <a:t>body</a:t>
            </a:r>
            <a:r>
              <a:rPr lang="en-US" sz="2000" dirty="0"/>
              <a:t> and </a:t>
            </a:r>
            <a:r>
              <a:rPr lang="en-US" sz="2000" dirty="0" err="1"/>
              <a:t>Y</a:t>
            </a:r>
            <a:r>
              <a:rPr lang="en-US" sz="2000" baseline="-25000" dirty="0" err="1"/>
              <a:t>body</a:t>
            </a:r>
            <a:r>
              <a:rPr lang="en-US" sz="2000" dirty="0"/>
              <a:t> are body axes</a:t>
            </a:r>
          </a:p>
          <a:p>
            <a:r>
              <a:rPr lang="en-US" sz="2000" dirty="0" err="1"/>
              <a:t>X</a:t>
            </a:r>
            <a:r>
              <a:rPr lang="en-US" sz="2000" baseline="-25000" dirty="0" err="1"/>
              <a:t>earth</a:t>
            </a:r>
            <a:r>
              <a:rPr lang="en-US" sz="2000" dirty="0"/>
              <a:t> and </a:t>
            </a:r>
            <a:r>
              <a:rPr lang="en-US" sz="2000" dirty="0" err="1"/>
              <a:t>Y</a:t>
            </a:r>
            <a:r>
              <a:rPr lang="en-US" sz="2000" baseline="-25000" dirty="0" err="1"/>
              <a:t>earth</a:t>
            </a:r>
            <a:r>
              <a:rPr lang="en-US" sz="2000" dirty="0"/>
              <a:t> are local earth axes</a:t>
            </a:r>
          </a:p>
        </p:txBody>
      </p:sp>
      <p:sp>
        <p:nvSpPr>
          <p:cNvPr id="40" name="Arc 39"/>
          <p:cNvSpPr/>
          <p:nvPr/>
        </p:nvSpPr>
        <p:spPr>
          <a:xfrm>
            <a:off x="3657332" y="4985204"/>
            <a:ext cx="385762" cy="1489075"/>
          </a:xfrm>
          <a:prstGeom prst="arc">
            <a:avLst>
              <a:gd name="adj1" fmla="val 16200004"/>
              <a:gd name="adj2" fmla="val 0"/>
            </a:avLst>
          </a:prstGeom>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46" name="Straight Arrow Connector 45"/>
          <p:cNvCxnSpPr/>
          <p:nvPr/>
        </p:nvCxnSpPr>
        <p:spPr>
          <a:xfrm flipH="1" flipV="1">
            <a:off x="1980933" y="3216729"/>
            <a:ext cx="9206" cy="297180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66"/>
          <p:cNvGrpSpPr/>
          <p:nvPr/>
        </p:nvGrpSpPr>
        <p:grpSpPr>
          <a:xfrm>
            <a:off x="1151939" y="3574869"/>
            <a:ext cx="3186430" cy="2179321"/>
            <a:chOff x="1151939" y="3574869"/>
            <a:chExt cx="3186430" cy="2179321"/>
          </a:xfrm>
        </p:grpSpPr>
        <p:cxnSp>
          <p:nvCxnSpPr>
            <p:cNvPr id="50" name="Straight Arrow Connector 49"/>
            <p:cNvCxnSpPr/>
            <p:nvPr/>
          </p:nvCxnSpPr>
          <p:spPr>
            <a:xfrm flipV="1">
              <a:off x="1988869" y="4772479"/>
              <a:ext cx="2349500" cy="952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20460000" flipV="1">
              <a:off x="1747569" y="4335917"/>
              <a:ext cx="1579563" cy="11795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1151939" y="3574869"/>
              <a:ext cx="861060" cy="217932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5" name="Oval 84"/>
          <p:cNvSpPr/>
          <p:nvPr/>
        </p:nvSpPr>
        <p:spPr>
          <a:xfrm>
            <a:off x="3054082" y="4080329"/>
            <a:ext cx="60325" cy="603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82" name="TextBox 85"/>
          <p:cNvSpPr txBox="1">
            <a:spLocks noChangeArrowheads="1"/>
          </p:cNvSpPr>
          <p:nvPr/>
        </p:nvSpPr>
        <p:spPr bwMode="auto">
          <a:xfrm>
            <a:off x="3084244" y="3859667"/>
            <a:ext cx="317716" cy="369332"/>
          </a:xfrm>
          <a:prstGeom prst="rect">
            <a:avLst/>
          </a:prstGeom>
          <a:noFill/>
          <a:ln w="9525">
            <a:noFill/>
            <a:miter lim="800000"/>
            <a:headEnd/>
            <a:tailEnd/>
          </a:ln>
        </p:spPr>
        <p:txBody>
          <a:bodyPr wrap="none">
            <a:spAutoFit/>
          </a:bodyPr>
          <a:lstStyle/>
          <a:p>
            <a:r>
              <a:rPr lang="en-US" dirty="0"/>
              <a:t>A</a:t>
            </a:r>
          </a:p>
        </p:txBody>
      </p:sp>
      <p:sp>
        <p:nvSpPr>
          <p:cNvPr id="11283" name="TextBox 86"/>
          <p:cNvSpPr txBox="1">
            <a:spLocks noChangeArrowheads="1"/>
          </p:cNvSpPr>
          <p:nvPr/>
        </p:nvSpPr>
        <p:spPr bwMode="auto">
          <a:xfrm>
            <a:off x="1715819" y="5732917"/>
            <a:ext cx="304800" cy="276225"/>
          </a:xfrm>
          <a:prstGeom prst="rect">
            <a:avLst/>
          </a:prstGeom>
          <a:noFill/>
          <a:ln w="9525">
            <a:noFill/>
            <a:miter lim="800000"/>
            <a:headEnd/>
            <a:tailEnd/>
          </a:ln>
        </p:spPr>
        <p:txBody>
          <a:bodyPr wrap="none">
            <a:spAutoFit/>
          </a:bodyPr>
          <a:lstStyle/>
          <a:p>
            <a:r>
              <a:rPr lang="en-US" dirty="0"/>
              <a:t>O</a:t>
            </a:r>
          </a:p>
        </p:txBody>
      </p:sp>
      <p:sp>
        <p:nvSpPr>
          <p:cNvPr id="11287" name="TextBox 35"/>
          <p:cNvSpPr txBox="1">
            <a:spLocks noChangeArrowheads="1"/>
          </p:cNvSpPr>
          <p:nvPr/>
        </p:nvSpPr>
        <p:spPr bwMode="auto">
          <a:xfrm>
            <a:off x="4459019" y="5552497"/>
            <a:ext cx="635495" cy="369332"/>
          </a:xfrm>
          <a:prstGeom prst="rect">
            <a:avLst/>
          </a:prstGeom>
          <a:noFill/>
          <a:ln w="9525">
            <a:noFill/>
            <a:miter lim="800000"/>
            <a:headEnd/>
            <a:tailEnd/>
          </a:ln>
        </p:spPr>
        <p:txBody>
          <a:bodyPr wrap="none">
            <a:spAutoFit/>
          </a:bodyPr>
          <a:lstStyle/>
          <a:p>
            <a:r>
              <a:rPr lang="en-US" dirty="0" err="1"/>
              <a:t>X</a:t>
            </a:r>
            <a:r>
              <a:rPr lang="en-US" baseline="-25000" dirty="0" err="1"/>
              <a:t>earth</a:t>
            </a:r>
            <a:endParaRPr lang="en-US" baseline="-25000" dirty="0"/>
          </a:p>
        </p:txBody>
      </p:sp>
      <p:sp>
        <p:nvSpPr>
          <p:cNvPr id="11288" name="TextBox 36"/>
          <p:cNvSpPr txBox="1">
            <a:spLocks noChangeArrowheads="1"/>
          </p:cNvSpPr>
          <p:nvPr/>
        </p:nvSpPr>
        <p:spPr bwMode="auto">
          <a:xfrm>
            <a:off x="4306619" y="4550229"/>
            <a:ext cx="615874" cy="369332"/>
          </a:xfrm>
          <a:prstGeom prst="rect">
            <a:avLst/>
          </a:prstGeom>
          <a:noFill/>
          <a:ln w="9525">
            <a:noFill/>
            <a:miter lim="800000"/>
            <a:headEnd/>
            <a:tailEnd/>
          </a:ln>
        </p:spPr>
        <p:txBody>
          <a:bodyPr wrap="none">
            <a:spAutoFit/>
          </a:bodyPr>
          <a:lstStyle/>
          <a:p>
            <a:r>
              <a:rPr lang="en-US" dirty="0" err="1"/>
              <a:t>X</a:t>
            </a:r>
            <a:r>
              <a:rPr lang="en-US" baseline="-25000" dirty="0" err="1"/>
              <a:t>body</a:t>
            </a:r>
            <a:endParaRPr lang="en-US" baseline="-25000" dirty="0"/>
          </a:p>
        </p:txBody>
      </p:sp>
      <p:sp>
        <p:nvSpPr>
          <p:cNvPr id="11289" name="TextBox 37"/>
          <p:cNvSpPr txBox="1">
            <a:spLocks noChangeArrowheads="1"/>
          </p:cNvSpPr>
          <p:nvPr/>
        </p:nvSpPr>
        <p:spPr bwMode="auto">
          <a:xfrm>
            <a:off x="1815832" y="2874782"/>
            <a:ext cx="615361" cy="369332"/>
          </a:xfrm>
          <a:prstGeom prst="rect">
            <a:avLst/>
          </a:prstGeom>
          <a:noFill/>
          <a:ln w="9525">
            <a:noFill/>
            <a:miter lim="800000"/>
            <a:headEnd/>
            <a:tailEnd/>
          </a:ln>
        </p:spPr>
        <p:txBody>
          <a:bodyPr wrap="none">
            <a:spAutoFit/>
          </a:bodyPr>
          <a:lstStyle/>
          <a:p>
            <a:r>
              <a:rPr lang="en-US" dirty="0" err="1"/>
              <a:t>Y</a:t>
            </a:r>
            <a:r>
              <a:rPr lang="en-US" baseline="-25000" dirty="0" err="1"/>
              <a:t>earth</a:t>
            </a:r>
            <a:endParaRPr lang="en-US" baseline="-25000" dirty="0"/>
          </a:p>
        </p:txBody>
      </p:sp>
      <p:sp>
        <p:nvSpPr>
          <p:cNvPr id="11290" name="TextBox 39"/>
          <p:cNvSpPr txBox="1">
            <a:spLocks noChangeArrowheads="1"/>
          </p:cNvSpPr>
          <p:nvPr/>
        </p:nvSpPr>
        <p:spPr bwMode="auto">
          <a:xfrm>
            <a:off x="801419" y="3178629"/>
            <a:ext cx="607859" cy="369332"/>
          </a:xfrm>
          <a:prstGeom prst="rect">
            <a:avLst/>
          </a:prstGeom>
          <a:noFill/>
          <a:ln w="9525">
            <a:noFill/>
            <a:miter lim="800000"/>
            <a:headEnd/>
            <a:tailEnd/>
          </a:ln>
        </p:spPr>
        <p:txBody>
          <a:bodyPr wrap="none">
            <a:spAutoFit/>
          </a:bodyPr>
          <a:lstStyle/>
          <a:p>
            <a:r>
              <a:rPr lang="en-US" dirty="0" err="1"/>
              <a:t>Y</a:t>
            </a:r>
            <a:r>
              <a:rPr lang="en-US" baseline="-25000" dirty="0" err="1"/>
              <a:t>body</a:t>
            </a:r>
            <a:endParaRPr lang="en-US" baseline="-25000" dirty="0"/>
          </a:p>
        </p:txBody>
      </p:sp>
      <p:cxnSp>
        <p:nvCxnSpPr>
          <p:cNvPr id="39" name="Straight Arrow Connector 38"/>
          <p:cNvCxnSpPr/>
          <p:nvPr/>
        </p:nvCxnSpPr>
        <p:spPr>
          <a:xfrm>
            <a:off x="751114" y="5716089"/>
            <a:ext cx="3753943" cy="24765"/>
          </a:xfrm>
          <a:prstGeom prst="straightConnector1">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Basics</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a:xfrm>
            <a:off x="228599" y="228600"/>
            <a:ext cx="8661401" cy="914400"/>
          </a:xfrm>
        </p:spPr>
        <p:txBody>
          <a:bodyPr>
            <a:noAutofit/>
          </a:bodyPr>
          <a:lstStyle/>
          <a:p>
            <a:r>
              <a:rPr lang="en-US" sz="3600" dirty="0">
                <a:solidFill>
                  <a:schemeClr val="tx1"/>
                </a:solidFill>
              </a:rPr>
              <a:t>Rotation of Body Frame about Z axis</a:t>
            </a:r>
          </a:p>
        </p:txBody>
      </p:sp>
      <p:sp>
        <p:nvSpPr>
          <p:cNvPr id="11291" name="TextBox 40"/>
          <p:cNvSpPr txBox="1">
            <a:spLocks noChangeArrowheads="1"/>
          </p:cNvSpPr>
          <p:nvPr/>
        </p:nvSpPr>
        <p:spPr bwMode="auto">
          <a:xfrm>
            <a:off x="5531449" y="1106269"/>
            <a:ext cx="3352800" cy="646331"/>
          </a:xfrm>
          <a:prstGeom prst="rect">
            <a:avLst/>
          </a:prstGeom>
          <a:noFill/>
          <a:ln w="9525">
            <a:noFill/>
            <a:miter lim="800000"/>
            <a:headEnd/>
            <a:tailEnd/>
          </a:ln>
        </p:spPr>
        <p:txBody>
          <a:bodyPr wrap="square">
            <a:spAutoFit/>
          </a:bodyPr>
          <a:lstStyle/>
          <a:p>
            <a:pPr lvl="1" indent="-457200"/>
            <a:r>
              <a:rPr lang="en-US" dirty="0" err="1"/>
              <a:t>x</a:t>
            </a:r>
            <a:r>
              <a:rPr lang="en-US" baseline="-25000" dirty="0" err="1"/>
              <a:t>e</a:t>
            </a:r>
            <a:r>
              <a:rPr lang="en-US" dirty="0"/>
              <a:t> = </a:t>
            </a:r>
            <a:r>
              <a:rPr lang="en-US" dirty="0" err="1"/>
              <a:t>x</a:t>
            </a:r>
            <a:r>
              <a:rPr lang="en-US" baseline="-25000" dirty="0" err="1"/>
              <a:t>b</a:t>
            </a:r>
            <a:r>
              <a:rPr lang="en-US" dirty="0"/>
              <a:t> </a:t>
            </a:r>
            <a:r>
              <a:rPr lang="en-US" dirty="0" err="1"/>
              <a:t>cos</a:t>
            </a:r>
            <a:r>
              <a:rPr lang="en-US" dirty="0"/>
              <a:t>(</a:t>
            </a:r>
            <a:r>
              <a:rPr lang="en-US" dirty="0">
                <a:latin typeface="Symbol" pitchFamily="18" charset="2"/>
              </a:rPr>
              <a:t>Y</a:t>
            </a:r>
            <a:r>
              <a:rPr lang="en-US" dirty="0"/>
              <a:t>) - </a:t>
            </a:r>
            <a:r>
              <a:rPr lang="en-US" dirty="0" err="1"/>
              <a:t>y</a:t>
            </a:r>
            <a:r>
              <a:rPr lang="en-US" baseline="-25000" dirty="0" err="1"/>
              <a:t>b</a:t>
            </a:r>
            <a:r>
              <a:rPr lang="en-US" dirty="0"/>
              <a:t> sin(</a:t>
            </a:r>
            <a:r>
              <a:rPr lang="en-US" dirty="0">
                <a:latin typeface="Symbol" pitchFamily="18" charset="2"/>
              </a:rPr>
              <a:t>Y</a:t>
            </a:r>
            <a:r>
              <a:rPr lang="en-US" dirty="0"/>
              <a:t>)</a:t>
            </a:r>
          </a:p>
          <a:p>
            <a:pPr lvl="1" indent="-457200"/>
            <a:r>
              <a:rPr lang="en-US" dirty="0"/>
              <a:t>y</a:t>
            </a:r>
            <a:r>
              <a:rPr lang="en-US" baseline="-25000" dirty="0"/>
              <a:t>e</a:t>
            </a:r>
            <a:r>
              <a:rPr lang="en-US" dirty="0"/>
              <a:t> = </a:t>
            </a:r>
            <a:r>
              <a:rPr lang="en-US" dirty="0" err="1"/>
              <a:t>x</a:t>
            </a:r>
            <a:r>
              <a:rPr lang="en-US" baseline="-25000" dirty="0" err="1"/>
              <a:t>b</a:t>
            </a:r>
            <a:r>
              <a:rPr lang="en-US" dirty="0"/>
              <a:t> sin(</a:t>
            </a:r>
            <a:r>
              <a:rPr lang="en-US" dirty="0">
                <a:latin typeface="Symbol" pitchFamily="18" charset="2"/>
              </a:rPr>
              <a:t>Y</a:t>
            </a:r>
            <a:r>
              <a:rPr lang="en-US" dirty="0"/>
              <a:t>) + </a:t>
            </a:r>
            <a:r>
              <a:rPr lang="en-US" dirty="0" err="1"/>
              <a:t>y</a:t>
            </a:r>
            <a:r>
              <a:rPr lang="en-US" baseline="-25000" dirty="0" err="1"/>
              <a:t>b</a:t>
            </a:r>
            <a:r>
              <a:rPr lang="en-US" dirty="0"/>
              <a:t> </a:t>
            </a:r>
            <a:r>
              <a:rPr lang="en-US" dirty="0" err="1"/>
              <a:t>cos</a:t>
            </a:r>
            <a:r>
              <a:rPr lang="en-US" dirty="0"/>
              <a:t>(</a:t>
            </a:r>
            <a:r>
              <a:rPr lang="en-US" dirty="0">
                <a:latin typeface="Symbol" pitchFamily="18" charset="2"/>
              </a:rPr>
              <a:t>Y</a:t>
            </a:r>
            <a:r>
              <a:rPr lang="en-US" dirty="0"/>
              <a:t>) </a:t>
            </a:r>
          </a:p>
        </p:txBody>
      </p:sp>
      <p:graphicFrame>
        <p:nvGraphicFramePr>
          <p:cNvPr id="29" name="Table 28"/>
          <p:cNvGraphicFramePr>
            <a:graphicFrameLocks noGrp="1"/>
          </p:cNvGraphicFramePr>
          <p:nvPr/>
        </p:nvGraphicFramePr>
        <p:xfrm>
          <a:off x="6063333" y="2472854"/>
          <a:ext cx="1828800" cy="8229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03200">
                <a:tc>
                  <a:txBody>
                    <a:bodyPr/>
                    <a:lstStyle/>
                    <a:p>
                      <a:r>
                        <a:rPr lang="en-US" sz="1200" b="0" dirty="0" err="1">
                          <a:solidFill>
                            <a:schemeClr val="tx1"/>
                          </a:solidFill>
                        </a:rPr>
                        <a:t>cos</a:t>
                      </a:r>
                      <a:r>
                        <a:rPr lang="en-US" sz="1200" b="0" dirty="0" err="1">
                          <a:solidFill>
                            <a:schemeClr val="tx1"/>
                          </a:solidFill>
                          <a:latin typeface="Symbol" pitchFamily="18" charset="2"/>
                        </a:rPr>
                        <a:t>Y</a:t>
                      </a:r>
                      <a:endParaRPr lang="en-US" sz="1200" b="0" dirty="0">
                        <a:solidFill>
                          <a:schemeClr val="tx1"/>
                        </a:solidFill>
                      </a:endParaRPr>
                    </a:p>
                  </a:txBody>
                  <a:tcPr>
                    <a:solidFill>
                      <a:schemeClr val="bg1"/>
                    </a:solidFill>
                  </a:tcPr>
                </a:tc>
                <a:tc>
                  <a:txBody>
                    <a:bodyPr/>
                    <a:lstStyle/>
                    <a:p>
                      <a:r>
                        <a:rPr lang="en-US" sz="1200" b="0" dirty="0">
                          <a:solidFill>
                            <a:schemeClr val="tx1"/>
                          </a:solidFill>
                        </a:rPr>
                        <a:t>-</a:t>
                      </a:r>
                      <a:r>
                        <a:rPr lang="en-US" sz="1200" b="0" dirty="0" err="1">
                          <a:solidFill>
                            <a:schemeClr val="tx1"/>
                          </a:solidFill>
                        </a:rPr>
                        <a:t>sin</a:t>
                      </a:r>
                      <a:r>
                        <a:rPr lang="en-US" sz="1200" b="0" dirty="0" err="1">
                          <a:solidFill>
                            <a:schemeClr val="tx1"/>
                          </a:solidFill>
                          <a:latin typeface="Symbol" pitchFamily="18" charset="2"/>
                        </a:rPr>
                        <a:t>Y</a:t>
                      </a:r>
                      <a:endParaRPr lang="en-US" sz="1200" b="0" dirty="0">
                        <a:solidFill>
                          <a:schemeClr val="tx1"/>
                        </a:solidFill>
                      </a:endParaRPr>
                    </a:p>
                  </a:txBody>
                  <a:tcPr>
                    <a:solidFill>
                      <a:schemeClr val="bg1"/>
                    </a:solidFill>
                  </a:tcPr>
                </a:tc>
                <a:tc>
                  <a:txBody>
                    <a:bodyPr/>
                    <a:lstStyle/>
                    <a:p>
                      <a:r>
                        <a:rPr lang="en-US" sz="1200" b="0">
                          <a:solidFill>
                            <a:schemeClr val="tx1"/>
                          </a:solidFill>
                        </a:rPr>
                        <a:t>0</a:t>
                      </a:r>
                    </a:p>
                  </a:txBody>
                  <a:tcPr>
                    <a:solidFill>
                      <a:schemeClr val="bg1"/>
                    </a:solidFill>
                  </a:tcPr>
                </a:tc>
                <a:extLst>
                  <a:ext uri="{0D108BD9-81ED-4DB2-BD59-A6C34878D82A}">
                    <a16:rowId xmlns:a16="http://schemas.microsoft.com/office/drawing/2014/main" val="10000"/>
                  </a:ext>
                </a:extLst>
              </a:tr>
              <a:tr h="203200">
                <a:tc>
                  <a:txBody>
                    <a:bodyPr/>
                    <a:lstStyle/>
                    <a:p>
                      <a:r>
                        <a:rPr lang="en-US" sz="1200" b="0" dirty="0" err="1">
                          <a:solidFill>
                            <a:schemeClr val="tx1"/>
                          </a:solidFill>
                        </a:rPr>
                        <a:t>sin</a:t>
                      </a:r>
                      <a:r>
                        <a:rPr lang="en-US" sz="1200" b="0" dirty="0" err="1">
                          <a:solidFill>
                            <a:schemeClr val="tx1"/>
                          </a:solidFill>
                          <a:latin typeface="Symbol" pitchFamily="18" charset="2"/>
                        </a:rPr>
                        <a:t>Y</a:t>
                      </a:r>
                      <a:endParaRPr lang="en-US" sz="1200" b="0" dirty="0">
                        <a:solidFill>
                          <a:schemeClr val="tx1"/>
                        </a:solidFill>
                      </a:endParaRPr>
                    </a:p>
                  </a:txBody>
                  <a:tcPr>
                    <a:solidFill>
                      <a:schemeClr val="bg1"/>
                    </a:solidFill>
                  </a:tcPr>
                </a:tc>
                <a:tc>
                  <a:txBody>
                    <a:bodyPr/>
                    <a:lstStyle/>
                    <a:p>
                      <a:r>
                        <a:rPr lang="en-US" sz="1200" b="0">
                          <a:solidFill>
                            <a:schemeClr val="tx1"/>
                          </a:solidFill>
                        </a:rPr>
                        <a:t>cos</a:t>
                      </a:r>
                      <a:r>
                        <a:rPr lang="en-US" sz="1200" b="0">
                          <a:solidFill>
                            <a:schemeClr val="tx1"/>
                          </a:solidFill>
                          <a:latin typeface="Symbol" pitchFamily="18" charset="2"/>
                        </a:rPr>
                        <a:t>Y</a:t>
                      </a:r>
                      <a:endParaRPr lang="en-US" sz="1200" b="0">
                        <a:solidFill>
                          <a:schemeClr val="tx1"/>
                        </a:solidFill>
                      </a:endParaRPr>
                    </a:p>
                  </a:txBody>
                  <a:tcPr>
                    <a:solidFill>
                      <a:schemeClr val="bg1"/>
                    </a:solidFill>
                  </a:tcPr>
                </a:tc>
                <a:tc>
                  <a:txBody>
                    <a:bodyPr/>
                    <a:lstStyle/>
                    <a:p>
                      <a:r>
                        <a:rPr lang="en-US" sz="1200" b="0">
                          <a:solidFill>
                            <a:schemeClr val="tx1"/>
                          </a:solidFill>
                        </a:rPr>
                        <a:t>0</a:t>
                      </a:r>
                    </a:p>
                  </a:txBody>
                  <a:tcPr>
                    <a:solidFill>
                      <a:schemeClr val="bg1"/>
                    </a:solidFill>
                  </a:tcPr>
                </a:tc>
                <a:extLst>
                  <a:ext uri="{0D108BD9-81ED-4DB2-BD59-A6C34878D82A}">
                    <a16:rowId xmlns:a16="http://schemas.microsoft.com/office/drawing/2014/main" val="10001"/>
                  </a:ext>
                </a:extLst>
              </a:tr>
              <a:tr h="203200">
                <a:tc>
                  <a:txBody>
                    <a:bodyPr/>
                    <a:lstStyle/>
                    <a:p>
                      <a:r>
                        <a:rPr lang="en-US" sz="1200" b="0">
                          <a:solidFill>
                            <a:schemeClr val="tx1"/>
                          </a:solidFill>
                        </a:rPr>
                        <a:t>0</a:t>
                      </a:r>
                    </a:p>
                  </a:txBody>
                  <a:tcPr>
                    <a:solidFill>
                      <a:schemeClr val="bg1"/>
                    </a:solidFill>
                  </a:tcPr>
                </a:tc>
                <a:tc>
                  <a:txBody>
                    <a:bodyPr/>
                    <a:lstStyle/>
                    <a:p>
                      <a:r>
                        <a:rPr lang="en-US" sz="1200" b="0">
                          <a:solidFill>
                            <a:schemeClr val="tx1"/>
                          </a:solidFill>
                        </a:rPr>
                        <a:t>0</a:t>
                      </a:r>
                    </a:p>
                  </a:txBody>
                  <a:tcPr>
                    <a:solidFill>
                      <a:schemeClr val="bg1"/>
                    </a:solidFill>
                  </a:tcPr>
                </a:tc>
                <a:tc>
                  <a:txBody>
                    <a:bodyPr/>
                    <a:lstStyle/>
                    <a:p>
                      <a:r>
                        <a:rPr lang="en-US" sz="1200" b="0" dirty="0">
                          <a:solidFill>
                            <a:schemeClr val="tx1"/>
                          </a:solidFill>
                        </a:rPr>
                        <a:t>1</a:t>
                      </a:r>
                    </a:p>
                  </a:txBody>
                  <a:tcPr>
                    <a:solidFill>
                      <a:schemeClr val="bg1"/>
                    </a:solidFill>
                  </a:tcPr>
                </a:tc>
                <a:extLst>
                  <a:ext uri="{0D108BD9-81ED-4DB2-BD59-A6C34878D82A}">
                    <a16:rowId xmlns:a16="http://schemas.microsoft.com/office/drawing/2014/main" val="10002"/>
                  </a:ext>
                </a:extLst>
              </a:tr>
            </a:tbl>
          </a:graphicData>
        </a:graphic>
      </p:graphicFrame>
      <p:sp>
        <p:nvSpPr>
          <p:cNvPr id="31" name="Double Bracket 30"/>
          <p:cNvSpPr/>
          <p:nvPr/>
        </p:nvSpPr>
        <p:spPr>
          <a:xfrm>
            <a:off x="6063333" y="2427134"/>
            <a:ext cx="1600200" cy="914400"/>
          </a:xfrm>
          <a:prstGeom prst="bracketPair">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5139555" y="2699669"/>
            <a:ext cx="963725" cy="369332"/>
          </a:xfrm>
          <a:prstGeom prst="rect">
            <a:avLst/>
          </a:prstGeom>
          <a:noFill/>
        </p:spPr>
        <p:txBody>
          <a:bodyPr wrap="none" rtlCol="0">
            <a:spAutoFit/>
          </a:bodyPr>
          <a:lstStyle/>
          <a:p>
            <a:r>
              <a:rPr lang="en-US" b="1" dirty="0" err="1"/>
              <a:t>A</a:t>
            </a:r>
            <a:r>
              <a:rPr lang="en-US" baseline="-25000" dirty="0" err="1"/>
              <a:t>earth</a:t>
            </a:r>
            <a:r>
              <a:rPr lang="en-US" dirty="0"/>
              <a:t> = </a:t>
            </a:r>
          </a:p>
        </p:txBody>
      </p:sp>
      <p:sp>
        <p:nvSpPr>
          <p:cNvPr id="33" name="TextBox 32"/>
          <p:cNvSpPr txBox="1"/>
          <p:nvPr/>
        </p:nvSpPr>
        <p:spPr>
          <a:xfrm>
            <a:off x="7663533" y="2699668"/>
            <a:ext cx="683200" cy="369332"/>
          </a:xfrm>
          <a:prstGeom prst="rect">
            <a:avLst/>
          </a:prstGeom>
          <a:noFill/>
        </p:spPr>
        <p:txBody>
          <a:bodyPr wrap="none" rtlCol="0">
            <a:spAutoFit/>
          </a:bodyPr>
          <a:lstStyle/>
          <a:p>
            <a:r>
              <a:rPr lang="en-US" b="1" dirty="0" err="1"/>
              <a:t>A</a:t>
            </a:r>
            <a:r>
              <a:rPr lang="en-US" baseline="-25000" dirty="0" err="1"/>
              <a:t>body</a:t>
            </a:r>
            <a:endParaRPr lang="en-US" dirty="0"/>
          </a:p>
        </p:txBody>
      </p:sp>
      <p:sp>
        <p:nvSpPr>
          <p:cNvPr id="11284" name="TextBox 55"/>
          <p:cNvSpPr txBox="1">
            <a:spLocks noChangeArrowheads="1"/>
          </p:cNvSpPr>
          <p:nvPr/>
        </p:nvSpPr>
        <p:spPr bwMode="auto">
          <a:xfrm>
            <a:off x="892628" y="1284517"/>
            <a:ext cx="4154407" cy="1323439"/>
          </a:xfrm>
          <a:prstGeom prst="rect">
            <a:avLst/>
          </a:prstGeom>
          <a:noFill/>
          <a:ln w="9525">
            <a:noFill/>
            <a:miter lim="800000"/>
            <a:headEnd/>
            <a:tailEnd/>
          </a:ln>
        </p:spPr>
        <p:txBody>
          <a:bodyPr wrap="none">
            <a:spAutoFit/>
          </a:bodyPr>
          <a:lstStyle/>
          <a:p>
            <a:pPr marL="0" lvl="1"/>
            <a:r>
              <a:rPr lang="en-US" sz="2000" b="1" dirty="0" err="1"/>
              <a:t>A</a:t>
            </a:r>
            <a:r>
              <a:rPr lang="en-US" sz="2000" baseline="-25000" dirty="0" err="1"/>
              <a:t>body</a:t>
            </a:r>
            <a:r>
              <a:rPr lang="en-US" sz="2000" dirty="0"/>
              <a:t> = (</a:t>
            </a:r>
            <a:r>
              <a:rPr lang="en-US" sz="2000" dirty="0" err="1"/>
              <a:t>x</a:t>
            </a:r>
            <a:r>
              <a:rPr lang="en-US" sz="2000" baseline="-25000" dirty="0" err="1"/>
              <a:t>b</a:t>
            </a:r>
            <a:r>
              <a:rPr lang="en-US" sz="2000" dirty="0"/>
              <a:t> </a:t>
            </a:r>
            <a:r>
              <a:rPr lang="en-US" sz="2000" dirty="0" err="1"/>
              <a:t>y</a:t>
            </a:r>
            <a:r>
              <a:rPr lang="en-US" sz="2000" baseline="-25000" dirty="0" err="1"/>
              <a:t>b</a:t>
            </a:r>
            <a:r>
              <a:rPr lang="en-US" sz="2000" dirty="0"/>
              <a:t> </a:t>
            </a:r>
            <a:r>
              <a:rPr lang="en-US" sz="2000" dirty="0" err="1"/>
              <a:t>z</a:t>
            </a:r>
            <a:r>
              <a:rPr lang="en-US" sz="2000" baseline="-25000" dirty="0" err="1"/>
              <a:t>b</a:t>
            </a:r>
            <a:r>
              <a:rPr lang="en-US" sz="2000" dirty="0"/>
              <a:t>)</a:t>
            </a:r>
            <a:r>
              <a:rPr lang="en-US" sz="2000" baseline="30000" dirty="0"/>
              <a:t>T</a:t>
            </a:r>
          </a:p>
          <a:p>
            <a:pPr marL="0" lvl="1"/>
            <a:r>
              <a:rPr lang="en-US" sz="2000" b="1" dirty="0" err="1"/>
              <a:t>A</a:t>
            </a:r>
            <a:r>
              <a:rPr lang="en-US" sz="2000" baseline="-25000" dirty="0" err="1"/>
              <a:t>earth</a:t>
            </a:r>
            <a:r>
              <a:rPr lang="en-US" sz="2000" dirty="0"/>
              <a:t> = (</a:t>
            </a:r>
            <a:r>
              <a:rPr lang="en-US" sz="2000" dirty="0" err="1"/>
              <a:t>x</a:t>
            </a:r>
            <a:r>
              <a:rPr lang="en-US" sz="2000" baseline="-25000" dirty="0" err="1"/>
              <a:t>e</a:t>
            </a:r>
            <a:r>
              <a:rPr lang="en-US" sz="2000" dirty="0"/>
              <a:t> y</a:t>
            </a:r>
            <a:r>
              <a:rPr lang="en-US" sz="2000" baseline="-25000" dirty="0"/>
              <a:t>e</a:t>
            </a:r>
            <a:r>
              <a:rPr lang="en-US" sz="2000" dirty="0"/>
              <a:t> </a:t>
            </a:r>
            <a:r>
              <a:rPr lang="en-US" sz="2000" dirty="0" err="1"/>
              <a:t>z</a:t>
            </a:r>
            <a:r>
              <a:rPr lang="en-US" sz="2000" baseline="-25000" dirty="0" err="1"/>
              <a:t>e</a:t>
            </a:r>
            <a:r>
              <a:rPr lang="en-US" sz="2000" dirty="0"/>
              <a:t>)</a:t>
            </a:r>
            <a:r>
              <a:rPr lang="en-US" sz="2000" baseline="30000" dirty="0"/>
              <a:t>T</a:t>
            </a:r>
          </a:p>
          <a:p>
            <a:r>
              <a:rPr lang="en-US" sz="2000" dirty="0" err="1"/>
              <a:t>X</a:t>
            </a:r>
            <a:r>
              <a:rPr lang="en-US" sz="2000" baseline="-25000" dirty="0" err="1"/>
              <a:t>body</a:t>
            </a:r>
            <a:r>
              <a:rPr lang="en-US" sz="2000" dirty="0"/>
              <a:t> and </a:t>
            </a:r>
            <a:r>
              <a:rPr lang="en-US" sz="2000" dirty="0" err="1"/>
              <a:t>Y</a:t>
            </a:r>
            <a:r>
              <a:rPr lang="en-US" sz="2000" baseline="-25000" dirty="0" err="1"/>
              <a:t>body</a:t>
            </a:r>
            <a:r>
              <a:rPr lang="en-US" sz="2000" dirty="0"/>
              <a:t> are body axes</a:t>
            </a:r>
          </a:p>
          <a:p>
            <a:r>
              <a:rPr lang="en-US" sz="2000" dirty="0" err="1"/>
              <a:t>X</a:t>
            </a:r>
            <a:r>
              <a:rPr lang="en-US" sz="2000" baseline="-25000" dirty="0" err="1"/>
              <a:t>earth</a:t>
            </a:r>
            <a:r>
              <a:rPr lang="en-US" sz="2000" dirty="0"/>
              <a:t> and </a:t>
            </a:r>
            <a:r>
              <a:rPr lang="en-US" sz="2000" dirty="0" err="1"/>
              <a:t>Y</a:t>
            </a:r>
            <a:r>
              <a:rPr lang="en-US" sz="2000" baseline="-25000" dirty="0" err="1"/>
              <a:t>earth</a:t>
            </a:r>
            <a:r>
              <a:rPr lang="en-US" sz="2000" dirty="0"/>
              <a:t> are local earth axes</a:t>
            </a:r>
          </a:p>
        </p:txBody>
      </p:sp>
      <p:sp>
        <p:nvSpPr>
          <p:cNvPr id="44" name="Right Brace 43"/>
          <p:cNvSpPr/>
          <p:nvPr/>
        </p:nvSpPr>
        <p:spPr>
          <a:xfrm rot="5400000">
            <a:off x="6749133" y="2775868"/>
            <a:ext cx="228600" cy="1447800"/>
          </a:xfrm>
          <a:prstGeom prst="rightBrace">
            <a:avLst>
              <a:gd name="adj1" fmla="val 78261"/>
              <a:gd name="adj2" fmla="val 4945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6672933" y="3614068"/>
            <a:ext cx="497252" cy="369332"/>
          </a:xfrm>
          <a:prstGeom prst="rect">
            <a:avLst/>
          </a:prstGeom>
          <a:noFill/>
        </p:spPr>
        <p:txBody>
          <a:bodyPr wrap="none" rtlCol="0">
            <a:spAutoFit/>
          </a:bodyPr>
          <a:lstStyle/>
          <a:p>
            <a:r>
              <a:rPr lang="en-US" b="1" dirty="0"/>
              <a:t>R</a:t>
            </a:r>
            <a:r>
              <a:rPr lang="en-US" baseline="-25000" dirty="0"/>
              <a:t>-</a:t>
            </a:r>
            <a:r>
              <a:rPr lang="en-US" baseline="-25000" dirty="0">
                <a:latin typeface="Symbol" pitchFamily="18" charset="2"/>
              </a:rPr>
              <a:t>Z</a:t>
            </a:r>
            <a:endParaRPr lang="en-US" baseline="-25000" dirty="0"/>
          </a:p>
        </p:txBody>
      </p:sp>
      <p:graphicFrame>
        <p:nvGraphicFramePr>
          <p:cNvPr id="69" name="Table 68"/>
          <p:cNvGraphicFramePr>
            <a:graphicFrameLocks noGrp="1"/>
          </p:cNvGraphicFramePr>
          <p:nvPr/>
        </p:nvGraphicFramePr>
        <p:xfrm>
          <a:off x="6040055" y="4650388"/>
          <a:ext cx="1828800" cy="8229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03200">
                <a:tc>
                  <a:txBody>
                    <a:bodyPr/>
                    <a:lstStyle/>
                    <a:p>
                      <a:r>
                        <a:rPr lang="en-US" sz="1200" b="0" dirty="0" err="1">
                          <a:solidFill>
                            <a:schemeClr val="tx1"/>
                          </a:solidFill>
                        </a:rPr>
                        <a:t>cos</a:t>
                      </a:r>
                      <a:r>
                        <a:rPr lang="en-US" sz="1200" b="0" dirty="0" err="1">
                          <a:solidFill>
                            <a:schemeClr val="tx1"/>
                          </a:solidFill>
                          <a:latin typeface="Symbol" pitchFamily="18" charset="2"/>
                        </a:rPr>
                        <a:t>Y</a:t>
                      </a:r>
                      <a:endParaRPr lang="en-US" sz="1200" b="0" dirty="0">
                        <a:solidFill>
                          <a:schemeClr val="tx1"/>
                        </a:solidFill>
                      </a:endParaRPr>
                    </a:p>
                  </a:txBody>
                  <a:tcPr>
                    <a:solidFill>
                      <a:schemeClr val="bg1"/>
                    </a:solidFill>
                  </a:tcPr>
                </a:tc>
                <a:tc>
                  <a:txBody>
                    <a:bodyPr/>
                    <a:lstStyle/>
                    <a:p>
                      <a:r>
                        <a:rPr lang="en-US" sz="1200" b="0" dirty="0" err="1">
                          <a:solidFill>
                            <a:schemeClr val="tx1"/>
                          </a:solidFill>
                        </a:rPr>
                        <a:t>sin</a:t>
                      </a:r>
                      <a:r>
                        <a:rPr lang="en-US" sz="1200" b="0" dirty="0" err="1">
                          <a:solidFill>
                            <a:schemeClr val="tx1"/>
                          </a:solidFill>
                          <a:latin typeface="Symbol" pitchFamily="18" charset="2"/>
                        </a:rPr>
                        <a:t>Y</a:t>
                      </a:r>
                      <a:endParaRPr lang="en-US" sz="1200" b="0" dirty="0">
                        <a:solidFill>
                          <a:schemeClr val="tx1"/>
                        </a:solidFill>
                      </a:endParaRPr>
                    </a:p>
                  </a:txBody>
                  <a:tcPr>
                    <a:solidFill>
                      <a:schemeClr val="bg1"/>
                    </a:solidFill>
                  </a:tcPr>
                </a:tc>
                <a:tc>
                  <a:txBody>
                    <a:bodyPr/>
                    <a:lstStyle/>
                    <a:p>
                      <a:r>
                        <a:rPr lang="en-US" sz="1200" b="0">
                          <a:solidFill>
                            <a:schemeClr val="tx1"/>
                          </a:solidFill>
                        </a:rPr>
                        <a:t>0</a:t>
                      </a:r>
                    </a:p>
                  </a:txBody>
                  <a:tcPr>
                    <a:solidFill>
                      <a:schemeClr val="bg1"/>
                    </a:solidFill>
                  </a:tcPr>
                </a:tc>
                <a:extLst>
                  <a:ext uri="{0D108BD9-81ED-4DB2-BD59-A6C34878D82A}">
                    <a16:rowId xmlns:a16="http://schemas.microsoft.com/office/drawing/2014/main" val="10000"/>
                  </a:ext>
                </a:extLst>
              </a:tr>
              <a:tr h="203200">
                <a:tc>
                  <a:txBody>
                    <a:bodyPr/>
                    <a:lstStyle/>
                    <a:p>
                      <a:r>
                        <a:rPr lang="en-US" sz="1200" b="0" dirty="0">
                          <a:solidFill>
                            <a:schemeClr val="tx1"/>
                          </a:solidFill>
                        </a:rPr>
                        <a:t>-</a:t>
                      </a:r>
                      <a:r>
                        <a:rPr lang="en-US" sz="1200" b="0" dirty="0" err="1">
                          <a:solidFill>
                            <a:schemeClr val="tx1"/>
                          </a:solidFill>
                        </a:rPr>
                        <a:t>sin</a:t>
                      </a:r>
                      <a:r>
                        <a:rPr lang="en-US" sz="1200" b="0" dirty="0" err="1">
                          <a:solidFill>
                            <a:schemeClr val="tx1"/>
                          </a:solidFill>
                          <a:latin typeface="Symbol" pitchFamily="18" charset="2"/>
                        </a:rPr>
                        <a:t>Y</a:t>
                      </a:r>
                      <a:endParaRPr lang="en-US" sz="1200" b="0" dirty="0">
                        <a:solidFill>
                          <a:schemeClr val="tx1"/>
                        </a:solidFill>
                      </a:endParaRPr>
                    </a:p>
                  </a:txBody>
                  <a:tcPr>
                    <a:solidFill>
                      <a:schemeClr val="bg1"/>
                    </a:solidFill>
                  </a:tcPr>
                </a:tc>
                <a:tc>
                  <a:txBody>
                    <a:bodyPr/>
                    <a:lstStyle/>
                    <a:p>
                      <a:r>
                        <a:rPr lang="en-US" sz="1200" b="0">
                          <a:solidFill>
                            <a:schemeClr val="tx1"/>
                          </a:solidFill>
                        </a:rPr>
                        <a:t>cos</a:t>
                      </a:r>
                      <a:r>
                        <a:rPr lang="en-US" sz="1200" b="0">
                          <a:solidFill>
                            <a:schemeClr val="tx1"/>
                          </a:solidFill>
                          <a:latin typeface="Symbol" pitchFamily="18" charset="2"/>
                        </a:rPr>
                        <a:t>Y</a:t>
                      </a:r>
                      <a:endParaRPr lang="en-US" sz="1200" b="0">
                        <a:solidFill>
                          <a:schemeClr val="tx1"/>
                        </a:solidFill>
                      </a:endParaRPr>
                    </a:p>
                  </a:txBody>
                  <a:tcPr>
                    <a:solidFill>
                      <a:schemeClr val="bg1"/>
                    </a:solidFill>
                  </a:tcPr>
                </a:tc>
                <a:tc>
                  <a:txBody>
                    <a:bodyPr/>
                    <a:lstStyle/>
                    <a:p>
                      <a:r>
                        <a:rPr lang="en-US" sz="1200" b="0">
                          <a:solidFill>
                            <a:schemeClr val="tx1"/>
                          </a:solidFill>
                        </a:rPr>
                        <a:t>0</a:t>
                      </a:r>
                    </a:p>
                  </a:txBody>
                  <a:tcPr>
                    <a:solidFill>
                      <a:schemeClr val="bg1"/>
                    </a:solidFill>
                  </a:tcPr>
                </a:tc>
                <a:extLst>
                  <a:ext uri="{0D108BD9-81ED-4DB2-BD59-A6C34878D82A}">
                    <a16:rowId xmlns:a16="http://schemas.microsoft.com/office/drawing/2014/main" val="10001"/>
                  </a:ext>
                </a:extLst>
              </a:tr>
              <a:tr h="203200">
                <a:tc>
                  <a:txBody>
                    <a:bodyPr/>
                    <a:lstStyle/>
                    <a:p>
                      <a:r>
                        <a:rPr lang="en-US" sz="1200" b="0">
                          <a:solidFill>
                            <a:schemeClr val="tx1"/>
                          </a:solidFill>
                        </a:rPr>
                        <a:t>0</a:t>
                      </a:r>
                    </a:p>
                  </a:txBody>
                  <a:tcPr>
                    <a:solidFill>
                      <a:schemeClr val="bg1"/>
                    </a:solidFill>
                  </a:tcPr>
                </a:tc>
                <a:tc>
                  <a:txBody>
                    <a:bodyPr/>
                    <a:lstStyle/>
                    <a:p>
                      <a:r>
                        <a:rPr lang="en-US" sz="1200" b="0">
                          <a:solidFill>
                            <a:schemeClr val="tx1"/>
                          </a:solidFill>
                        </a:rPr>
                        <a:t>0</a:t>
                      </a:r>
                    </a:p>
                  </a:txBody>
                  <a:tcPr>
                    <a:solidFill>
                      <a:schemeClr val="bg1"/>
                    </a:solidFill>
                  </a:tcPr>
                </a:tc>
                <a:tc>
                  <a:txBody>
                    <a:bodyPr/>
                    <a:lstStyle/>
                    <a:p>
                      <a:r>
                        <a:rPr lang="en-US" sz="1200" b="0">
                          <a:solidFill>
                            <a:schemeClr val="tx1"/>
                          </a:solidFill>
                        </a:rPr>
                        <a:t>1</a:t>
                      </a:r>
                    </a:p>
                  </a:txBody>
                  <a:tcPr>
                    <a:solidFill>
                      <a:schemeClr val="bg1"/>
                    </a:solidFill>
                  </a:tcPr>
                </a:tc>
                <a:extLst>
                  <a:ext uri="{0D108BD9-81ED-4DB2-BD59-A6C34878D82A}">
                    <a16:rowId xmlns:a16="http://schemas.microsoft.com/office/drawing/2014/main" val="10002"/>
                  </a:ext>
                </a:extLst>
              </a:tr>
            </a:tbl>
          </a:graphicData>
        </a:graphic>
      </p:graphicFrame>
      <p:sp>
        <p:nvSpPr>
          <p:cNvPr id="70" name="Double Bracket 69"/>
          <p:cNvSpPr/>
          <p:nvPr/>
        </p:nvSpPr>
        <p:spPr>
          <a:xfrm>
            <a:off x="6040055" y="4604668"/>
            <a:ext cx="1600200" cy="914400"/>
          </a:xfrm>
          <a:prstGeom prst="bracketPair">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5138047" y="4942516"/>
            <a:ext cx="946093" cy="369332"/>
          </a:xfrm>
          <a:prstGeom prst="rect">
            <a:avLst/>
          </a:prstGeom>
          <a:noFill/>
        </p:spPr>
        <p:txBody>
          <a:bodyPr wrap="none" rtlCol="0">
            <a:spAutoFit/>
          </a:bodyPr>
          <a:lstStyle/>
          <a:p>
            <a:r>
              <a:rPr lang="en-US" b="1" dirty="0" err="1"/>
              <a:t>A</a:t>
            </a:r>
            <a:r>
              <a:rPr lang="en-US" baseline="-25000" dirty="0" err="1"/>
              <a:t>body</a:t>
            </a:r>
            <a:r>
              <a:rPr lang="en-US" dirty="0"/>
              <a:t> = </a:t>
            </a:r>
          </a:p>
        </p:txBody>
      </p:sp>
      <p:sp>
        <p:nvSpPr>
          <p:cNvPr id="72" name="TextBox 71"/>
          <p:cNvSpPr txBox="1"/>
          <p:nvPr/>
        </p:nvSpPr>
        <p:spPr>
          <a:xfrm>
            <a:off x="7640255" y="4877202"/>
            <a:ext cx="700833" cy="369332"/>
          </a:xfrm>
          <a:prstGeom prst="rect">
            <a:avLst/>
          </a:prstGeom>
          <a:noFill/>
        </p:spPr>
        <p:txBody>
          <a:bodyPr wrap="none" rtlCol="0">
            <a:spAutoFit/>
          </a:bodyPr>
          <a:lstStyle/>
          <a:p>
            <a:r>
              <a:rPr lang="en-US" b="1" dirty="0" err="1"/>
              <a:t>A</a:t>
            </a:r>
            <a:r>
              <a:rPr lang="en-US" baseline="-25000" dirty="0" err="1"/>
              <a:t>earth</a:t>
            </a:r>
            <a:endParaRPr lang="en-US" dirty="0"/>
          </a:p>
        </p:txBody>
      </p:sp>
      <p:sp>
        <p:nvSpPr>
          <p:cNvPr id="73" name="Right Brace 72"/>
          <p:cNvSpPr/>
          <p:nvPr/>
        </p:nvSpPr>
        <p:spPr>
          <a:xfrm rot="5400000">
            <a:off x="6725855" y="4953402"/>
            <a:ext cx="228600" cy="1447800"/>
          </a:xfrm>
          <a:prstGeom prst="rightBrace">
            <a:avLst>
              <a:gd name="adj1" fmla="val 78261"/>
              <a:gd name="adj2" fmla="val 4945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p:cNvSpPr txBox="1"/>
          <p:nvPr/>
        </p:nvSpPr>
        <p:spPr>
          <a:xfrm>
            <a:off x="6649655" y="5791602"/>
            <a:ext cx="445956" cy="369332"/>
          </a:xfrm>
          <a:prstGeom prst="rect">
            <a:avLst/>
          </a:prstGeom>
          <a:noFill/>
        </p:spPr>
        <p:txBody>
          <a:bodyPr wrap="none" rtlCol="0">
            <a:spAutoFit/>
          </a:bodyPr>
          <a:lstStyle/>
          <a:p>
            <a:r>
              <a:rPr lang="en-US" b="1" dirty="0"/>
              <a:t>R</a:t>
            </a:r>
            <a:r>
              <a:rPr lang="en-US" baseline="-25000" dirty="0">
                <a:latin typeface="Symbol" pitchFamily="18" charset="2"/>
              </a:rPr>
              <a:t>Z</a:t>
            </a:r>
            <a:endParaRPr lang="en-US" baseline="-25000" dirty="0"/>
          </a:p>
        </p:txBody>
      </p:sp>
      <p:grpSp>
        <p:nvGrpSpPr>
          <p:cNvPr id="2" name="Group 63"/>
          <p:cNvGrpSpPr/>
          <p:nvPr/>
        </p:nvGrpSpPr>
        <p:grpSpPr>
          <a:xfrm>
            <a:off x="522514" y="2874782"/>
            <a:ext cx="4724400" cy="3599497"/>
            <a:chOff x="685800" y="2134553"/>
            <a:chExt cx="4724400" cy="3599497"/>
          </a:xfrm>
        </p:grpSpPr>
        <p:sp>
          <p:nvSpPr>
            <p:cNvPr id="65" name="Right Triangle 64"/>
            <p:cNvSpPr/>
            <p:nvPr/>
          </p:nvSpPr>
          <p:spPr>
            <a:xfrm flipH="1">
              <a:off x="1752600" y="3368040"/>
              <a:ext cx="1501140" cy="594360"/>
            </a:xfrm>
            <a:prstGeom prst="rtTriangle">
              <a:avLst/>
            </a:prstGeom>
            <a:solidFill>
              <a:srgbClr val="FFC000"/>
            </a:solidFill>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6" name="Right Triangle 155"/>
            <p:cNvSpPr/>
            <p:nvPr/>
          </p:nvSpPr>
          <p:spPr>
            <a:xfrm rot="-60000" flipH="1" flipV="1">
              <a:off x="1761604" y="3947883"/>
              <a:ext cx="380072" cy="1035105"/>
            </a:xfrm>
            <a:prstGeom prst="rtTriangle">
              <a:avLst/>
            </a:prstGeom>
            <a:solidFill>
              <a:srgbClr val="FFFF00"/>
            </a:solidFill>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4" name="Right Triangle 153"/>
            <p:cNvSpPr/>
            <p:nvPr/>
          </p:nvSpPr>
          <p:spPr>
            <a:xfrm flipH="1">
              <a:off x="2133600" y="4381500"/>
              <a:ext cx="1501140" cy="601980"/>
            </a:xfrm>
            <a:prstGeom prst="rtTriangle">
              <a:avLst/>
            </a:prstGeom>
            <a:solidFill>
              <a:srgbClr val="FFFF00"/>
            </a:solidFill>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3" name="Right Triangle 152"/>
            <p:cNvSpPr/>
            <p:nvPr/>
          </p:nvSpPr>
          <p:spPr>
            <a:xfrm>
              <a:off x="3246120" y="3368040"/>
              <a:ext cx="381000" cy="1013460"/>
            </a:xfrm>
            <a:prstGeom prst="rtTriangle">
              <a:avLst/>
            </a:prstGeom>
            <a:solidFill>
              <a:srgbClr val="FFFF00"/>
            </a:solidFill>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2133600" y="3375660"/>
              <a:ext cx="1113930" cy="1609090"/>
            </a:xfrm>
            <a:prstGeom prst="rect">
              <a:avLst/>
            </a:prstGeom>
            <a:no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 name="Rectangle 123"/>
            <p:cNvSpPr/>
            <p:nvPr/>
          </p:nvSpPr>
          <p:spPr>
            <a:xfrm>
              <a:off x="3250705" y="4381500"/>
              <a:ext cx="381000" cy="1028700"/>
            </a:xfrm>
            <a:prstGeom prst="rect">
              <a:avLst/>
            </a:prstGeom>
            <a:ln w="12700">
              <a:solidFill>
                <a:srgbClr val="00B05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820618" y="4244975"/>
              <a:ext cx="385762" cy="1489075"/>
            </a:xfrm>
            <a:prstGeom prst="arc">
              <a:avLst>
                <a:gd name="adj1" fmla="val 16200004"/>
                <a:gd name="adj2" fmla="val 0"/>
              </a:avLst>
            </a:prstGeom>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46" name="Straight Arrow Connector 45"/>
            <p:cNvCxnSpPr/>
            <p:nvPr/>
          </p:nvCxnSpPr>
          <p:spPr>
            <a:xfrm flipH="1" flipV="1">
              <a:off x="2144219" y="2476500"/>
              <a:ext cx="9206" cy="297180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152155" y="4032250"/>
              <a:ext cx="2349500" cy="952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20460000" flipV="1">
              <a:off x="1910855" y="3595688"/>
              <a:ext cx="1579563" cy="11795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1315225" y="2834640"/>
              <a:ext cx="861060" cy="217932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rot="20280000">
              <a:off x="1910855" y="3625850"/>
              <a:ext cx="1584325" cy="1096963"/>
            </a:xfrm>
            <a:prstGeom prst="rect">
              <a:avLst/>
            </a:prstGeom>
            <a:noFill/>
            <a:ln w="12700">
              <a:solidFill>
                <a:srgbClr val="D00C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77" name="TextBox 74"/>
            <p:cNvSpPr txBox="1">
              <a:spLocks noChangeArrowheads="1"/>
            </p:cNvSpPr>
            <p:nvPr/>
          </p:nvSpPr>
          <p:spPr bwMode="auto">
            <a:xfrm>
              <a:off x="2917330" y="4924425"/>
              <a:ext cx="364202" cy="369332"/>
            </a:xfrm>
            <a:prstGeom prst="rect">
              <a:avLst/>
            </a:prstGeom>
            <a:noFill/>
            <a:ln w="9525">
              <a:noFill/>
              <a:miter lim="800000"/>
              <a:headEnd/>
              <a:tailEnd/>
            </a:ln>
          </p:spPr>
          <p:txBody>
            <a:bodyPr wrap="none">
              <a:spAutoFit/>
            </a:bodyPr>
            <a:lstStyle/>
            <a:p>
              <a:r>
                <a:rPr lang="en-US" dirty="0" err="1"/>
                <a:t>x</a:t>
              </a:r>
              <a:r>
                <a:rPr lang="en-US" baseline="-25000" dirty="0" err="1"/>
                <a:t>e</a:t>
              </a:r>
              <a:endParaRPr lang="en-US" baseline="-25000" dirty="0"/>
            </a:p>
          </p:txBody>
        </p:sp>
        <p:sp>
          <p:nvSpPr>
            <p:cNvPr id="11278" name="TextBox 75"/>
            <p:cNvSpPr txBox="1">
              <a:spLocks noChangeArrowheads="1"/>
            </p:cNvSpPr>
            <p:nvPr/>
          </p:nvSpPr>
          <p:spPr bwMode="auto">
            <a:xfrm>
              <a:off x="3657600" y="4343400"/>
              <a:ext cx="522287" cy="369332"/>
            </a:xfrm>
            <a:prstGeom prst="rect">
              <a:avLst/>
            </a:prstGeom>
            <a:noFill/>
            <a:ln w="9525">
              <a:noFill/>
              <a:miter lim="800000"/>
              <a:headEnd/>
              <a:tailEnd/>
            </a:ln>
          </p:spPr>
          <p:txBody>
            <a:bodyPr wrap="square">
              <a:spAutoFit/>
            </a:bodyPr>
            <a:lstStyle/>
            <a:p>
              <a:r>
                <a:rPr lang="en-US" dirty="0" err="1"/>
                <a:t>x</a:t>
              </a:r>
              <a:r>
                <a:rPr lang="en-US" baseline="-25000" dirty="0" err="1"/>
                <a:t>b</a:t>
              </a:r>
              <a:endParaRPr lang="en-US" baseline="-25000" dirty="0"/>
            </a:p>
          </p:txBody>
        </p:sp>
        <p:sp>
          <p:nvSpPr>
            <p:cNvPr id="11279" name="TextBox 76"/>
            <p:cNvSpPr txBox="1">
              <a:spLocks noChangeArrowheads="1"/>
            </p:cNvSpPr>
            <p:nvPr/>
          </p:nvSpPr>
          <p:spPr bwMode="auto">
            <a:xfrm>
              <a:off x="1726705" y="3276600"/>
              <a:ext cx="369012" cy="369332"/>
            </a:xfrm>
            <a:prstGeom prst="rect">
              <a:avLst/>
            </a:prstGeom>
            <a:noFill/>
            <a:ln w="9525">
              <a:noFill/>
              <a:miter lim="800000"/>
              <a:headEnd/>
              <a:tailEnd/>
            </a:ln>
          </p:spPr>
          <p:txBody>
            <a:bodyPr wrap="none">
              <a:spAutoFit/>
            </a:bodyPr>
            <a:lstStyle/>
            <a:p>
              <a:r>
                <a:rPr lang="en-US" dirty="0"/>
                <a:t>y</a:t>
              </a:r>
              <a:r>
                <a:rPr lang="en-US" baseline="-25000" dirty="0"/>
                <a:t>e</a:t>
              </a:r>
            </a:p>
          </p:txBody>
        </p:sp>
        <p:sp>
          <p:nvSpPr>
            <p:cNvPr id="11280" name="TextBox 77"/>
            <p:cNvSpPr txBox="1">
              <a:spLocks noChangeArrowheads="1"/>
            </p:cNvSpPr>
            <p:nvPr/>
          </p:nvSpPr>
          <p:spPr bwMode="auto">
            <a:xfrm>
              <a:off x="1219200" y="3962400"/>
              <a:ext cx="369012" cy="369332"/>
            </a:xfrm>
            <a:prstGeom prst="rect">
              <a:avLst/>
            </a:prstGeom>
            <a:noFill/>
            <a:ln w="9525">
              <a:noFill/>
              <a:miter lim="800000"/>
              <a:headEnd/>
              <a:tailEnd/>
            </a:ln>
          </p:spPr>
          <p:txBody>
            <a:bodyPr wrap="none">
              <a:spAutoFit/>
            </a:bodyPr>
            <a:lstStyle/>
            <a:p>
              <a:r>
                <a:rPr lang="en-US" dirty="0" err="1"/>
                <a:t>y</a:t>
              </a:r>
              <a:r>
                <a:rPr lang="en-US" baseline="-25000" dirty="0" err="1"/>
                <a:t>b</a:t>
              </a:r>
              <a:endParaRPr lang="en-US" baseline="-25000" dirty="0"/>
            </a:p>
          </p:txBody>
        </p:sp>
        <p:sp>
          <p:nvSpPr>
            <p:cNvPr id="85" name="Oval 84"/>
            <p:cNvSpPr/>
            <p:nvPr/>
          </p:nvSpPr>
          <p:spPr>
            <a:xfrm>
              <a:off x="3217368" y="3340100"/>
              <a:ext cx="60325" cy="603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82" name="TextBox 85"/>
            <p:cNvSpPr txBox="1">
              <a:spLocks noChangeArrowheads="1"/>
            </p:cNvSpPr>
            <p:nvPr/>
          </p:nvSpPr>
          <p:spPr bwMode="auto">
            <a:xfrm>
              <a:off x="3247530" y="3119438"/>
              <a:ext cx="317716" cy="369332"/>
            </a:xfrm>
            <a:prstGeom prst="rect">
              <a:avLst/>
            </a:prstGeom>
            <a:noFill/>
            <a:ln w="9525">
              <a:noFill/>
              <a:miter lim="800000"/>
              <a:headEnd/>
              <a:tailEnd/>
            </a:ln>
          </p:spPr>
          <p:txBody>
            <a:bodyPr wrap="none">
              <a:spAutoFit/>
            </a:bodyPr>
            <a:lstStyle/>
            <a:p>
              <a:r>
                <a:rPr lang="en-US" dirty="0"/>
                <a:t>A</a:t>
              </a:r>
            </a:p>
          </p:txBody>
        </p:sp>
        <p:sp>
          <p:nvSpPr>
            <p:cNvPr id="11283" name="TextBox 86"/>
            <p:cNvSpPr txBox="1">
              <a:spLocks noChangeArrowheads="1"/>
            </p:cNvSpPr>
            <p:nvPr/>
          </p:nvSpPr>
          <p:spPr bwMode="auto">
            <a:xfrm>
              <a:off x="1879105" y="4992688"/>
              <a:ext cx="304800" cy="276225"/>
            </a:xfrm>
            <a:prstGeom prst="rect">
              <a:avLst/>
            </a:prstGeom>
            <a:noFill/>
            <a:ln w="9525">
              <a:noFill/>
              <a:miter lim="800000"/>
              <a:headEnd/>
              <a:tailEnd/>
            </a:ln>
          </p:spPr>
          <p:txBody>
            <a:bodyPr wrap="none">
              <a:spAutoFit/>
            </a:bodyPr>
            <a:lstStyle/>
            <a:p>
              <a:r>
                <a:rPr lang="en-US" dirty="0"/>
                <a:t>O</a:t>
              </a:r>
            </a:p>
          </p:txBody>
        </p:sp>
        <p:sp>
          <p:nvSpPr>
            <p:cNvPr id="11287" name="TextBox 35"/>
            <p:cNvSpPr txBox="1">
              <a:spLocks noChangeArrowheads="1"/>
            </p:cNvSpPr>
            <p:nvPr/>
          </p:nvSpPr>
          <p:spPr bwMode="auto">
            <a:xfrm>
              <a:off x="4622305" y="4812268"/>
              <a:ext cx="635495" cy="369332"/>
            </a:xfrm>
            <a:prstGeom prst="rect">
              <a:avLst/>
            </a:prstGeom>
            <a:noFill/>
            <a:ln w="9525">
              <a:noFill/>
              <a:miter lim="800000"/>
              <a:headEnd/>
              <a:tailEnd/>
            </a:ln>
          </p:spPr>
          <p:txBody>
            <a:bodyPr wrap="none">
              <a:spAutoFit/>
            </a:bodyPr>
            <a:lstStyle/>
            <a:p>
              <a:r>
                <a:rPr lang="en-US" dirty="0" err="1"/>
                <a:t>X</a:t>
              </a:r>
              <a:r>
                <a:rPr lang="en-US" baseline="-25000" dirty="0" err="1"/>
                <a:t>earth</a:t>
              </a:r>
              <a:endParaRPr lang="en-US" baseline="-25000" dirty="0"/>
            </a:p>
          </p:txBody>
        </p:sp>
        <p:sp>
          <p:nvSpPr>
            <p:cNvPr id="11288" name="TextBox 36"/>
            <p:cNvSpPr txBox="1">
              <a:spLocks noChangeArrowheads="1"/>
            </p:cNvSpPr>
            <p:nvPr/>
          </p:nvSpPr>
          <p:spPr bwMode="auto">
            <a:xfrm>
              <a:off x="4469905" y="3810000"/>
              <a:ext cx="615874" cy="369332"/>
            </a:xfrm>
            <a:prstGeom prst="rect">
              <a:avLst/>
            </a:prstGeom>
            <a:noFill/>
            <a:ln w="9525">
              <a:noFill/>
              <a:miter lim="800000"/>
              <a:headEnd/>
              <a:tailEnd/>
            </a:ln>
          </p:spPr>
          <p:txBody>
            <a:bodyPr wrap="none">
              <a:spAutoFit/>
            </a:bodyPr>
            <a:lstStyle/>
            <a:p>
              <a:r>
                <a:rPr lang="en-US" dirty="0" err="1"/>
                <a:t>X</a:t>
              </a:r>
              <a:r>
                <a:rPr lang="en-US" baseline="-25000" dirty="0" err="1"/>
                <a:t>body</a:t>
              </a:r>
              <a:endParaRPr lang="en-US" baseline="-25000" dirty="0"/>
            </a:p>
          </p:txBody>
        </p:sp>
        <p:sp>
          <p:nvSpPr>
            <p:cNvPr id="11289" name="TextBox 37"/>
            <p:cNvSpPr txBox="1">
              <a:spLocks noChangeArrowheads="1"/>
            </p:cNvSpPr>
            <p:nvPr/>
          </p:nvSpPr>
          <p:spPr bwMode="auto">
            <a:xfrm>
              <a:off x="1979118" y="2134553"/>
              <a:ext cx="615361" cy="369332"/>
            </a:xfrm>
            <a:prstGeom prst="rect">
              <a:avLst/>
            </a:prstGeom>
            <a:noFill/>
            <a:ln w="9525">
              <a:noFill/>
              <a:miter lim="800000"/>
              <a:headEnd/>
              <a:tailEnd/>
            </a:ln>
          </p:spPr>
          <p:txBody>
            <a:bodyPr wrap="none">
              <a:spAutoFit/>
            </a:bodyPr>
            <a:lstStyle/>
            <a:p>
              <a:r>
                <a:rPr lang="en-US" dirty="0" err="1"/>
                <a:t>Y</a:t>
              </a:r>
              <a:r>
                <a:rPr lang="en-US" baseline="-25000" dirty="0" err="1"/>
                <a:t>earth</a:t>
              </a:r>
              <a:endParaRPr lang="en-US" baseline="-25000" dirty="0"/>
            </a:p>
          </p:txBody>
        </p:sp>
        <p:sp>
          <p:nvSpPr>
            <p:cNvPr id="11290" name="TextBox 39"/>
            <p:cNvSpPr txBox="1">
              <a:spLocks noChangeArrowheads="1"/>
            </p:cNvSpPr>
            <p:nvPr/>
          </p:nvSpPr>
          <p:spPr bwMode="auto">
            <a:xfrm>
              <a:off x="964705" y="2438400"/>
              <a:ext cx="607859" cy="369332"/>
            </a:xfrm>
            <a:prstGeom prst="rect">
              <a:avLst/>
            </a:prstGeom>
            <a:noFill/>
            <a:ln w="9525">
              <a:noFill/>
              <a:miter lim="800000"/>
              <a:headEnd/>
              <a:tailEnd/>
            </a:ln>
          </p:spPr>
          <p:txBody>
            <a:bodyPr wrap="none">
              <a:spAutoFit/>
            </a:bodyPr>
            <a:lstStyle/>
            <a:p>
              <a:r>
                <a:rPr lang="en-US" dirty="0" err="1"/>
                <a:t>Y</a:t>
              </a:r>
              <a:r>
                <a:rPr lang="en-US" baseline="-25000" dirty="0" err="1"/>
                <a:t>body</a:t>
              </a:r>
              <a:endParaRPr lang="en-US" baseline="-25000" dirty="0"/>
            </a:p>
          </p:txBody>
        </p:sp>
        <p:sp>
          <p:nvSpPr>
            <p:cNvPr id="36" name="TextBox 35"/>
            <p:cNvSpPr txBox="1">
              <a:spLocks noChangeArrowheads="1"/>
            </p:cNvSpPr>
            <p:nvPr/>
          </p:nvSpPr>
          <p:spPr bwMode="auto">
            <a:xfrm>
              <a:off x="3936505" y="4572000"/>
              <a:ext cx="287258" cy="246221"/>
            </a:xfrm>
            <a:prstGeom prst="rect">
              <a:avLst/>
            </a:prstGeom>
            <a:noFill/>
            <a:ln w="9525">
              <a:noFill/>
              <a:miter lim="800000"/>
              <a:headEnd/>
              <a:tailEnd/>
            </a:ln>
          </p:spPr>
          <p:txBody>
            <a:bodyPr wrap="none">
              <a:spAutoFit/>
            </a:bodyPr>
            <a:lstStyle/>
            <a:p>
              <a:r>
                <a:rPr lang="en-US" sz="1000" b="1" dirty="0">
                  <a:latin typeface="Symbol" pitchFamily="18" charset="2"/>
                </a:rPr>
                <a:t>Y</a:t>
              </a:r>
              <a:endParaRPr lang="en-US" sz="1000" baseline="30000" dirty="0"/>
            </a:p>
          </p:txBody>
        </p:sp>
        <p:sp>
          <p:nvSpPr>
            <p:cNvPr id="38" name="TextBox 35"/>
            <p:cNvSpPr txBox="1">
              <a:spLocks noChangeArrowheads="1"/>
            </p:cNvSpPr>
            <p:nvPr/>
          </p:nvSpPr>
          <p:spPr bwMode="auto">
            <a:xfrm>
              <a:off x="1726705" y="3048000"/>
              <a:ext cx="287258" cy="246221"/>
            </a:xfrm>
            <a:prstGeom prst="rect">
              <a:avLst/>
            </a:prstGeom>
            <a:noFill/>
            <a:ln w="9525">
              <a:noFill/>
              <a:miter lim="800000"/>
              <a:headEnd/>
              <a:tailEnd/>
            </a:ln>
          </p:spPr>
          <p:txBody>
            <a:bodyPr wrap="none">
              <a:spAutoFit/>
            </a:bodyPr>
            <a:lstStyle/>
            <a:p>
              <a:r>
                <a:rPr lang="en-US" sz="1000" b="1" dirty="0">
                  <a:latin typeface="Symbol" pitchFamily="18" charset="2"/>
                </a:rPr>
                <a:t>Y</a:t>
              </a:r>
              <a:endParaRPr lang="en-US" sz="1000" baseline="30000" dirty="0"/>
            </a:p>
          </p:txBody>
        </p:sp>
        <p:sp>
          <p:nvSpPr>
            <p:cNvPr id="41" name="Arc 40"/>
            <p:cNvSpPr/>
            <p:nvPr/>
          </p:nvSpPr>
          <p:spPr>
            <a:xfrm rot="16200000">
              <a:off x="1925938" y="2620170"/>
              <a:ext cx="439738" cy="1295400"/>
            </a:xfrm>
            <a:prstGeom prst="arc">
              <a:avLst>
                <a:gd name="adj1" fmla="val 16200007"/>
                <a:gd name="adj2" fmla="val 0"/>
              </a:avLst>
            </a:prstGeom>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94" name="Straight Arrow Connector 93"/>
            <p:cNvCxnSpPr/>
            <p:nvPr/>
          </p:nvCxnSpPr>
          <p:spPr>
            <a:xfrm>
              <a:off x="2183905" y="5410200"/>
              <a:ext cx="14478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75"/>
            <p:cNvSpPr txBox="1">
              <a:spLocks noChangeArrowheads="1"/>
            </p:cNvSpPr>
            <p:nvPr/>
          </p:nvSpPr>
          <p:spPr bwMode="auto">
            <a:xfrm>
              <a:off x="2412505" y="5345668"/>
              <a:ext cx="1143000" cy="276999"/>
            </a:xfrm>
            <a:prstGeom prst="rect">
              <a:avLst/>
            </a:prstGeom>
            <a:noFill/>
            <a:ln w="9525">
              <a:noFill/>
              <a:miter lim="800000"/>
              <a:headEnd/>
              <a:tailEnd/>
            </a:ln>
          </p:spPr>
          <p:txBody>
            <a:bodyPr wrap="square">
              <a:spAutoFit/>
            </a:bodyPr>
            <a:lstStyle/>
            <a:p>
              <a:r>
                <a:rPr lang="en-US" sz="1200" b="1" dirty="0" err="1">
                  <a:solidFill>
                    <a:srgbClr val="7030A0"/>
                  </a:solidFill>
                </a:rPr>
                <a:t>x</a:t>
              </a:r>
              <a:r>
                <a:rPr lang="en-US" sz="1200" b="1" baseline="-25000" dirty="0" err="1">
                  <a:solidFill>
                    <a:srgbClr val="7030A0"/>
                  </a:solidFill>
                </a:rPr>
                <a:t>b</a:t>
              </a:r>
              <a:r>
                <a:rPr lang="en-US" sz="1200" b="1" dirty="0" err="1">
                  <a:solidFill>
                    <a:srgbClr val="7030A0"/>
                  </a:solidFill>
                </a:rPr>
                <a:t>cos</a:t>
              </a:r>
              <a:r>
                <a:rPr lang="en-US" sz="1200" b="1" dirty="0" err="1">
                  <a:solidFill>
                    <a:srgbClr val="7030A0"/>
                  </a:solidFill>
                  <a:latin typeface="Symbol" pitchFamily="18" charset="2"/>
                </a:rPr>
                <a:t>Y</a:t>
              </a:r>
              <a:endParaRPr lang="en-US" sz="1200" b="1" dirty="0">
                <a:solidFill>
                  <a:srgbClr val="7030A0"/>
                </a:solidFill>
              </a:endParaRPr>
            </a:p>
          </p:txBody>
        </p:sp>
        <p:sp>
          <p:nvSpPr>
            <p:cNvPr id="103" name="TextBox 35"/>
            <p:cNvSpPr txBox="1">
              <a:spLocks noChangeArrowheads="1"/>
            </p:cNvSpPr>
            <p:nvPr/>
          </p:nvSpPr>
          <p:spPr bwMode="auto">
            <a:xfrm>
              <a:off x="3174505" y="3733800"/>
              <a:ext cx="287258" cy="246221"/>
            </a:xfrm>
            <a:prstGeom prst="rect">
              <a:avLst/>
            </a:prstGeom>
            <a:noFill/>
            <a:ln w="9525">
              <a:noFill/>
              <a:miter lim="800000"/>
              <a:headEnd/>
              <a:tailEnd/>
            </a:ln>
          </p:spPr>
          <p:txBody>
            <a:bodyPr wrap="none">
              <a:spAutoFit/>
            </a:bodyPr>
            <a:lstStyle/>
            <a:p>
              <a:r>
                <a:rPr lang="en-US" sz="1000" b="1" dirty="0">
                  <a:latin typeface="Symbol" pitchFamily="18" charset="2"/>
                </a:rPr>
                <a:t>Y</a:t>
              </a:r>
              <a:endParaRPr lang="en-US" sz="1000" baseline="30000" dirty="0"/>
            </a:p>
          </p:txBody>
        </p:sp>
        <p:sp>
          <p:nvSpPr>
            <p:cNvPr id="108" name="TextBox 75"/>
            <p:cNvSpPr txBox="1">
              <a:spLocks noChangeArrowheads="1"/>
            </p:cNvSpPr>
            <p:nvPr/>
          </p:nvSpPr>
          <p:spPr bwMode="auto">
            <a:xfrm>
              <a:off x="3707905" y="5410200"/>
              <a:ext cx="1143000" cy="276999"/>
            </a:xfrm>
            <a:prstGeom prst="rect">
              <a:avLst/>
            </a:prstGeom>
            <a:noFill/>
            <a:ln w="9525">
              <a:noFill/>
              <a:miter lim="800000"/>
              <a:headEnd/>
              <a:tailEnd/>
            </a:ln>
          </p:spPr>
          <p:txBody>
            <a:bodyPr wrap="square">
              <a:spAutoFit/>
            </a:bodyPr>
            <a:lstStyle/>
            <a:p>
              <a:r>
                <a:rPr lang="en-US" sz="1200" b="1" dirty="0" err="1">
                  <a:solidFill>
                    <a:srgbClr val="7030A0"/>
                  </a:solidFill>
                </a:rPr>
                <a:t>Y</a:t>
              </a:r>
              <a:r>
                <a:rPr lang="en-US" sz="1200" b="1" baseline="-25000" dirty="0" err="1">
                  <a:solidFill>
                    <a:srgbClr val="7030A0"/>
                  </a:solidFill>
                </a:rPr>
                <a:t>b</a:t>
              </a:r>
              <a:r>
                <a:rPr lang="en-US" sz="1200" b="1" dirty="0" err="1">
                  <a:solidFill>
                    <a:srgbClr val="7030A0"/>
                  </a:solidFill>
                </a:rPr>
                <a:t>sin</a:t>
              </a:r>
              <a:r>
                <a:rPr lang="en-US" sz="1200" b="1" dirty="0" err="1">
                  <a:solidFill>
                    <a:srgbClr val="7030A0"/>
                  </a:solidFill>
                  <a:latin typeface="Symbol" pitchFamily="18" charset="2"/>
                </a:rPr>
                <a:t>Y</a:t>
              </a:r>
              <a:endParaRPr lang="en-US" sz="1200" b="1" dirty="0">
                <a:solidFill>
                  <a:srgbClr val="7030A0"/>
                </a:solidFill>
              </a:endParaRPr>
            </a:p>
          </p:txBody>
        </p:sp>
        <p:cxnSp>
          <p:nvCxnSpPr>
            <p:cNvPr id="110" name="Straight Connector 109"/>
            <p:cNvCxnSpPr/>
            <p:nvPr/>
          </p:nvCxnSpPr>
          <p:spPr>
            <a:xfrm flipV="1">
              <a:off x="3243085" y="4975860"/>
              <a:ext cx="0" cy="22860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flipV="1">
              <a:off x="3635694" y="4366330"/>
              <a:ext cx="82866" cy="24377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flipV="1">
              <a:off x="2023885" y="3253740"/>
              <a:ext cx="0" cy="22860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1524000" y="3962400"/>
              <a:ext cx="214856" cy="124505"/>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124" idx="0"/>
            </p:cNvCxnSpPr>
            <p:nvPr/>
          </p:nvCxnSpPr>
          <p:spPr>
            <a:xfrm flipH="1" flipV="1">
              <a:off x="3441205" y="4381500"/>
              <a:ext cx="381000" cy="106680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77"/>
            <p:cNvSpPr txBox="1">
              <a:spLocks noChangeArrowheads="1"/>
            </p:cNvSpPr>
            <p:nvPr/>
          </p:nvSpPr>
          <p:spPr bwMode="auto">
            <a:xfrm>
              <a:off x="3784105" y="3581400"/>
              <a:ext cx="1626095" cy="276999"/>
            </a:xfrm>
            <a:prstGeom prst="rect">
              <a:avLst/>
            </a:prstGeom>
            <a:noFill/>
            <a:ln w="9525">
              <a:noFill/>
              <a:miter lim="800000"/>
              <a:headEnd/>
              <a:tailEnd/>
            </a:ln>
          </p:spPr>
          <p:txBody>
            <a:bodyPr wrap="square">
              <a:spAutoFit/>
            </a:bodyPr>
            <a:lstStyle/>
            <a:p>
              <a:r>
                <a:rPr lang="en-US" sz="1200" b="1" dirty="0">
                  <a:solidFill>
                    <a:srgbClr val="7030A0"/>
                  </a:solidFill>
                </a:rPr>
                <a:t>|</a:t>
              </a:r>
              <a:r>
                <a:rPr lang="en-US" sz="1200" b="1" dirty="0" err="1">
                  <a:solidFill>
                    <a:srgbClr val="7030A0"/>
                  </a:solidFill>
                </a:rPr>
                <a:t>y</a:t>
              </a:r>
              <a:r>
                <a:rPr lang="en-US" sz="1200" b="1" baseline="-25000" dirty="0" err="1">
                  <a:solidFill>
                    <a:srgbClr val="7030A0"/>
                  </a:solidFill>
                </a:rPr>
                <a:t>b</a:t>
              </a:r>
              <a:r>
                <a:rPr lang="en-US" sz="1200" b="1" dirty="0">
                  <a:solidFill>
                    <a:srgbClr val="7030A0"/>
                  </a:solidFill>
                </a:rPr>
                <a:t>|</a:t>
              </a:r>
            </a:p>
          </p:txBody>
        </p:sp>
        <p:cxnSp>
          <p:nvCxnSpPr>
            <p:cNvPr id="121" name="Straight Arrow Connector 120"/>
            <p:cNvCxnSpPr>
              <a:endCxn id="61" idx="3"/>
            </p:cNvCxnSpPr>
            <p:nvPr/>
          </p:nvCxnSpPr>
          <p:spPr>
            <a:xfrm flipH="1">
              <a:off x="3437498" y="3733800"/>
              <a:ext cx="422807" cy="143783"/>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6" name="TextBox 35"/>
            <p:cNvSpPr txBox="1">
              <a:spLocks noChangeArrowheads="1"/>
            </p:cNvSpPr>
            <p:nvPr/>
          </p:nvSpPr>
          <p:spPr bwMode="auto">
            <a:xfrm>
              <a:off x="2641105" y="3352800"/>
              <a:ext cx="287258" cy="246221"/>
            </a:xfrm>
            <a:prstGeom prst="rect">
              <a:avLst/>
            </a:prstGeom>
            <a:noFill/>
            <a:ln w="9525">
              <a:noFill/>
              <a:miter lim="800000"/>
              <a:headEnd/>
              <a:tailEnd/>
            </a:ln>
          </p:spPr>
          <p:txBody>
            <a:bodyPr wrap="none">
              <a:spAutoFit/>
            </a:bodyPr>
            <a:lstStyle/>
            <a:p>
              <a:r>
                <a:rPr lang="en-US" sz="1000" b="1" dirty="0">
                  <a:latin typeface="Symbol" pitchFamily="18" charset="2"/>
                </a:rPr>
                <a:t>Y</a:t>
              </a:r>
              <a:endParaRPr lang="en-US" sz="1000" baseline="30000" dirty="0"/>
            </a:p>
          </p:txBody>
        </p:sp>
        <p:cxnSp>
          <p:nvCxnSpPr>
            <p:cNvPr id="39" name="Straight Arrow Connector 38"/>
            <p:cNvCxnSpPr/>
            <p:nvPr/>
          </p:nvCxnSpPr>
          <p:spPr>
            <a:xfrm>
              <a:off x="914400" y="4975860"/>
              <a:ext cx="3753943" cy="24765"/>
            </a:xfrm>
            <a:prstGeom prst="straightConnector1">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130" name="TextBox 75"/>
            <p:cNvSpPr txBox="1">
              <a:spLocks noChangeArrowheads="1"/>
            </p:cNvSpPr>
            <p:nvPr/>
          </p:nvSpPr>
          <p:spPr bwMode="auto">
            <a:xfrm>
              <a:off x="925286" y="4495800"/>
              <a:ext cx="751114" cy="276999"/>
            </a:xfrm>
            <a:prstGeom prst="rect">
              <a:avLst/>
            </a:prstGeom>
            <a:noFill/>
            <a:ln w="9525">
              <a:noFill/>
              <a:miter lim="800000"/>
              <a:headEnd/>
              <a:tailEnd/>
            </a:ln>
          </p:spPr>
          <p:txBody>
            <a:bodyPr wrap="square">
              <a:spAutoFit/>
            </a:bodyPr>
            <a:lstStyle/>
            <a:p>
              <a:pPr algn="r"/>
              <a:r>
                <a:rPr lang="en-US" sz="1200" b="1" dirty="0" err="1">
                  <a:solidFill>
                    <a:srgbClr val="7030A0"/>
                  </a:solidFill>
                </a:rPr>
                <a:t>y</a:t>
              </a:r>
              <a:r>
                <a:rPr lang="en-US" sz="1200" b="1" baseline="-25000" dirty="0" err="1">
                  <a:solidFill>
                    <a:srgbClr val="7030A0"/>
                  </a:solidFill>
                </a:rPr>
                <a:t>b</a:t>
              </a:r>
              <a:r>
                <a:rPr lang="en-US" sz="1200" b="1" dirty="0" err="1">
                  <a:solidFill>
                    <a:srgbClr val="7030A0"/>
                  </a:solidFill>
                </a:rPr>
                <a:t>cos</a:t>
              </a:r>
              <a:r>
                <a:rPr lang="en-US" sz="1200" b="1" dirty="0" err="1">
                  <a:solidFill>
                    <a:srgbClr val="7030A0"/>
                  </a:solidFill>
                  <a:latin typeface="Symbol" pitchFamily="18" charset="2"/>
                </a:rPr>
                <a:t>Y</a:t>
              </a:r>
              <a:endParaRPr lang="en-US" sz="1200" b="1" dirty="0">
                <a:solidFill>
                  <a:srgbClr val="7030A0"/>
                </a:solidFill>
              </a:endParaRPr>
            </a:p>
          </p:txBody>
        </p:sp>
        <p:cxnSp>
          <p:nvCxnSpPr>
            <p:cNvPr id="133" name="Straight Connector 132"/>
            <p:cNvCxnSpPr/>
            <p:nvPr/>
          </p:nvCxnSpPr>
          <p:spPr>
            <a:xfrm flipV="1">
              <a:off x="914400" y="3962398"/>
              <a:ext cx="2869705" cy="2"/>
            </a:xfrm>
            <a:prstGeom prst="line">
              <a:avLst/>
            </a:prstGeom>
            <a:ln w="12700">
              <a:solidFill>
                <a:srgbClr val="00B050"/>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44" name="TextBox 75"/>
            <p:cNvSpPr txBox="1">
              <a:spLocks noChangeArrowheads="1"/>
            </p:cNvSpPr>
            <p:nvPr/>
          </p:nvSpPr>
          <p:spPr bwMode="auto">
            <a:xfrm>
              <a:off x="685800" y="3505200"/>
              <a:ext cx="685800" cy="276999"/>
            </a:xfrm>
            <a:prstGeom prst="rect">
              <a:avLst/>
            </a:prstGeom>
            <a:noFill/>
            <a:ln w="9525">
              <a:noFill/>
              <a:miter lim="800000"/>
              <a:headEnd/>
              <a:tailEnd/>
            </a:ln>
          </p:spPr>
          <p:txBody>
            <a:bodyPr wrap="square">
              <a:spAutoFit/>
            </a:bodyPr>
            <a:lstStyle/>
            <a:p>
              <a:pPr algn="r"/>
              <a:r>
                <a:rPr lang="en-US" sz="1200" b="1" dirty="0" err="1">
                  <a:solidFill>
                    <a:srgbClr val="7030A0"/>
                  </a:solidFill>
                </a:rPr>
                <a:t>x</a:t>
              </a:r>
              <a:r>
                <a:rPr lang="en-US" sz="1200" b="1" baseline="-25000" dirty="0" err="1">
                  <a:solidFill>
                    <a:srgbClr val="7030A0"/>
                  </a:solidFill>
                </a:rPr>
                <a:t>b</a:t>
              </a:r>
              <a:r>
                <a:rPr lang="en-US" sz="1200" b="1" dirty="0" err="1">
                  <a:solidFill>
                    <a:srgbClr val="7030A0"/>
                  </a:solidFill>
                </a:rPr>
                <a:t>sin</a:t>
              </a:r>
              <a:r>
                <a:rPr lang="en-US" sz="1200" b="1" dirty="0" err="1">
                  <a:solidFill>
                    <a:srgbClr val="7030A0"/>
                  </a:solidFill>
                  <a:latin typeface="Symbol" pitchFamily="18" charset="2"/>
                </a:rPr>
                <a:t>Y</a:t>
              </a:r>
              <a:endParaRPr lang="en-US" sz="1200" b="1" dirty="0">
                <a:solidFill>
                  <a:srgbClr val="7030A0"/>
                </a:solidFill>
              </a:endParaRPr>
            </a:p>
          </p:txBody>
        </p:sp>
        <p:cxnSp>
          <p:nvCxnSpPr>
            <p:cNvPr id="145" name="Straight Connector 144"/>
            <p:cNvCxnSpPr/>
            <p:nvPr/>
          </p:nvCxnSpPr>
          <p:spPr>
            <a:xfrm flipV="1">
              <a:off x="914400" y="3383280"/>
              <a:ext cx="2895598" cy="3"/>
            </a:xfrm>
            <a:prstGeom prst="line">
              <a:avLst/>
            </a:prstGeom>
            <a:ln w="12700">
              <a:solidFill>
                <a:srgbClr val="00B05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1371600" y="3352800"/>
              <a:ext cx="0" cy="60960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30" idx="3"/>
            </p:cNvCxnSpPr>
            <p:nvPr/>
          </p:nvCxnSpPr>
          <p:spPr>
            <a:xfrm flipV="1">
              <a:off x="1676400" y="4267200"/>
              <a:ext cx="457200" cy="36710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35"/>
            <p:cNvSpPr txBox="1">
              <a:spLocks noChangeArrowheads="1"/>
            </p:cNvSpPr>
            <p:nvPr/>
          </p:nvSpPr>
          <p:spPr bwMode="auto">
            <a:xfrm>
              <a:off x="1905000" y="3792379"/>
              <a:ext cx="287258" cy="246221"/>
            </a:xfrm>
            <a:prstGeom prst="rect">
              <a:avLst/>
            </a:prstGeom>
            <a:noFill/>
            <a:ln w="9525">
              <a:noFill/>
              <a:miter lim="800000"/>
              <a:headEnd/>
              <a:tailEnd/>
            </a:ln>
          </p:spPr>
          <p:txBody>
            <a:bodyPr wrap="square">
              <a:spAutoFit/>
            </a:bodyPr>
            <a:lstStyle/>
            <a:p>
              <a:r>
                <a:rPr lang="en-US" sz="1000" b="1" dirty="0">
                  <a:latin typeface="Symbol" pitchFamily="18" charset="2"/>
                </a:rPr>
                <a:t>Y</a:t>
              </a:r>
              <a:endParaRPr lang="en-US" sz="1000" baseline="30000" dirty="0"/>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10400" y="6356350"/>
            <a:ext cx="2133600" cy="365125"/>
          </a:xfrm>
          <a:prstGeom prst="rect">
            <a:avLst/>
          </a:prstGeom>
        </p:spPr>
        <p:txBody>
          <a:bodyPr/>
          <a:lstStyle/>
          <a:p>
            <a:fld id="{9EE1DAFC-DC43-4C74-A592-708C76DD8A3A}" type="slidenum">
              <a:rPr lang="en-US" smtClean="0"/>
              <a:pPr/>
              <a:t>30</a:t>
            </a:fld>
            <a:endParaRPr lang="en-US"/>
          </a:p>
        </p:txBody>
      </p:sp>
      <p:sp>
        <p:nvSpPr>
          <p:cNvPr id="501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79" name="Rectangle 3"/>
          <p:cNvSpPr>
            <a:spLocks noChangeArrowheads="1"/>
          </p:cNvSpPr>
          <p:nvPr/>
        </p:nvSpPr>
        <p:spPr bwMode="auto">
          <a:xfrm>
            <a:off x="0" y="968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18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82" name="Rectangle 6"/>
          <p:cNvSpPr>
            <a:spLocks noChangeArrowheads="1"/>
          </p:cNvSpPr>
          <p:nvPr/>
        </p:nvSpPr>
        <p:spPr bwMode="auto">
          <a:xfrm>
            <a:off x="0" y="968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1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 name="Title 18"/>
          <p:cNvSpPr>
            <a:spLocks noGrp="1"/>
          </p:cNvSpPr>
          <p:nvPr>
            <p:ph type="title"/>
          </p:nvPr>
        </p:nvSpPr>
        <p:spPr/>
        <p:txBody>
          <a:bodyPr/>
          <a:lstStyle/>
          <a:p>
            <a:r>
              <a:rPr lang="en-US" sz="3600" dirty="0">
                <a:solidFill>
                  <a:schemeClr val="tx1"/>
                </a:solidFill>
              </a:rPr>
              <a:t>In a similar fashion…</a:t>
            </a:r>
          </a:p>
        </p:txBody>
      </p:sp>
      <p:pic>
        <p:nvPicPr>
          <p:cNvPr id="50187" name="Picture 11"/>
          <p:cNvPicPr>
            <a:picLocks noChangeAspect="1" noChangeArrowheads="1"/>
          </p:cNvPicPr>
          <p:nvPr/>
        </p:nvPicPr>
        <p:blipFill>
          <a:blip r:embed="rId2" cstate="print"/>
          <a:srcRect/>
          <a:stretch>
            <a:fillRect/>
          </a:stretch>
        </p:blipFill>
        <p:spPr bwMode="auto">
          <a:xfrm>
            <a:off x="1985963" y="1071563"/>
            <a:ext cx="5172075" cy="4714875"/>
          </a:xfrm>
          <a:prstGeom prst="rect">
            <a:avLst/>
          </a:prstGeom>
          <a:noFill/>
          <a:ln w="9525">
            <a:noFill/>
            <a:miter lim="800000"/>
            <a:headEnd/>
            <a:tailEnd/>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Stringing these together…</a:t>
            </a:r>
            <a:br>
              <a:rPr lang="en-US" dirty="0">
                <a:solidFill>
                  <a:schemeClr val="tx1"/>
                </a:solidFill>
              </a:rPr>
            </a:br>
            <a:r>
              <a:rPr lang="en-US" dirty="0">
                <a:solidFill>
                  <a:schemeClr val="tx1"/>
                </a:solidFill>
              </a:rPr>
              <a:t>and assuming standard NED sequence…</a:t>
            </a:r>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47" name="Picture 3"/>
          <p:cNvPicPr>
            <a:picLocks noChangeAspect="1" noChangeArrowheads="1"/>
          </p:cNvPicPr>
          <p:nvPr/>
        </p:nvPicPr>
        <p:blipFill>
          <a:blip r:embed="rId2" cstate="print"/>
          <a:srcRect/>
          <a:stretch>
            <a:fillRect/>
          </a:stretch>
        </p:blipFill>
        <p:spPr bwMode="auto">
          <a:xfrm>
            <a:off x="317500" y="2381250"/>
            <a:ext cx="8318500" cy="2552700"/>
          </a:xfrm>
          <a:prstGeom prst="rect">
            <a:avLst/>
          </a:prstGeom>
          <a:noFill/>
          <a:ln w="9525">
            <a:noFill/>
            <a:miter lim="800000"/>
            <a:headEnd/>
            <a:tailEnd/>
          </a:ln>
        </p:spPr>
      </p:pic>
      <p:sp>
        <p:nvSpPr>
          <p:cNvPr id="7" name="TextBox 6"/>
          <p:cNvSpPr txBox="1"/>
          <p:nvPr/>
        </p:nvSpPr>
        <p:spPr>
          <a:xfrm>
            <a:off x="676275" y="1428750"/>
            <a:ext cx="2933700" cy="914400"/>
          </a:xfrm>
          <a:prstGeom prst="rect">
            <a:avLst/>
          </a:prstGeom>
          <a:noFill/>
        </p:spPr>
        <p:txBody>
          <a:bodyPr wrap="none" lIns="91440" tIns="45720" rIns="91440" rtlCol="0" anchor="t">
            <a:noAutofit/>
          </a:bodyPr>
          <a:lstStyle/>
          <a:p>
            <a:r>
              <a:rPr lang="en-US" sz="2200" dirty="0" err="1">
                <a:solidFill>
                  <a:schemeClr val="tx1"/>
                </a:solidFill>
              </a:rPr>
              <a:t>A</a:t>
            </a:r>
            <a:r>
              <a:rPr lang="en-US" sz="2200" baseline="-25000" dirty="0" err="1">
                <a:solidFill>
                  <a:schemeClr val="tx1"/>
                </a:solidFill>
              </a:rPr>
              <a:t>body</a:t>
            </a:r>
            <a:r>
              <a:rPr lang="en-US" sz="2200" dirty="0">
                <a:solidFill>
                  <a:schemeClr val="tx1"/>
                </a:solidFill>
              </a:rPr>
              <a:t> = R</a:t>
            </a:r>
            <a:r>
              <a:rPr lang="en-US" sz="2200" baseline="-25000" dirty="0">
                <a:solidFill>
                  <a:schemeClr val="tx1"/>
                </a:solidFill>
              </a:rPr>
              <a:t>NED</a:t>
            </a:r>
            <a:r>
              <a:rPr lang="en-US" sz="2200" dirty="0">
                <a:solidFill>
                  <a:schemeClr val="tx1"/>
                </a:solidFill>
              </a:rPr>
              <a:t> * </a:t>
            </a:r>
            <a:r>
              <a:rPr lang="en-US" sz="2200" dirty="0" err="1">
                <a:solidFill>
                  <a:schemeClr val="tx1"/>
                </a:solidFill>
              </a:rPr>
              <a:t>A</a:t>
            </a:r>
            <a:r>
              <a:rPr lang="en-US" sz="2200" baseline="-25000" dirty="0" err="1">
                <a:solidFill>
                  <a:schemeClr val="tx1"/>
                </a:solidFill>
              </a:rPr>
              <a:t>earth</a:t>
            </a:r>
            <a:endParaRPr lang="en-US" sz="2200" baseline="-25000" dirty="0">
              <a:solidFill>
                <a:schemeClr val="tx1"/>
              </a:solidFill>
            </a:endParaRPr>
          </a:p>
        </p:txBody>
      </p:sp>
      <p:sp>
        <p:nvSpPr>
          <p:cNvPr id="8" name="TextBox 7"/>
          <p:cNvSpPr txBox="1"/>
          <p:nvPr/>
        </p:nvSpPr>
        <p:spPr>
          <a:xfrm>
            <a:off x="523875" y="5200650"/>
            <a:ext cx="8134350" cy="914400"/>
          </a:xfrm>
          <a:prstGeom prst="rect">
            <a:avLst/>
          </a:prstGeom>
          <a:noFill/>
        </p:spPr>
        <p:txBody>
          <a:bodyPr wrap="none" lIns="91440" tIns="45720" rIns="91440" rtlCol="0" anchor="t">
            <a:noAutofit/>
          </a:bodyPr>
          <a:lstStyle/>
          <a:p>
            <a:r>
              <a:rPr lang="en-US" sz="2200" dirty="0">
                <a:solidFill>
                  <a:schemeClr val="tx1"/>
                </a:solidFill>
              </a:rPr>
              <a:t>To translate from body to earth frame, take the inverse of R</a:t>
            </a:r>
            <a:r>
              <a:rPr lang="en-US" sz="2200" baseline="-25000" dirty="0">
                <a:solidFill>
                  <a:schemeClr val="tx1"/>
                </a:solidFill>
              </a:rPr>
              <a:t>NED</a:t>
            </a:r>
            <a:r>
              <a:rPr lang="en-US" sz="2200" dirty="0">
                <a:solidFill>
                  <a:schemeClr val="tx1"/>
                </a:solidFill>
              </a:rPr>
              <a:t>.</a:t>
            </a:r>
          </a:p>
          <a:p>
            <a:r>
              <a:rPr lang="en-US" sz="2200" dirty="0"/>
              <a:t>The inverse of a rotation matrix is simply it’s transpose.</a:t>
            </a:r>
            <a:endParaRPr lang="en-US" sz="2200" dirty="0" err="1">
              <a:solidFill>
                <a:schemeClr val="tx1"/>
              </a:solidFill>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399" y="518840"/>
            <a:ext cx="7695559" cy="1071835"/>
          </a:xfrm>
        </p:spPr>
        <p:txBody>
          <a:bodyPr/>
          <a:lstStyle/>
          <a:p>
            <a:r>
              <a:rPr lang="en-US" sz="3200" dirty="0">
                <a:solidFill>
                  <a:schemeClr val="tx1"/>
                </a:solidFill>
              </a:rPr>
              <a:t>For small signals…</a:t>
            </a:r>
            <a:br>
              <a:rPr lang="en-US" sz="3200" dirty="0">
                <a:solidFill>
                  <a:schemeClr val="tx1"/>
                </a:solidFill>
              </a:rPr>
            </a:br>
            <a:r>
              <a:rPr lang="en-US" sz="3200" dirty="0">
                <a:solidFill>
                  <a:schemeClr val="tx1"/>
                </a:solidFill>
              </a:rPr>
              <a:t>	</a:t>
            </a:r>
            <a:r>
              <a:rPr lang="en-US" b="0" dirty="0">
                <a:solidFill>
                  <a:schemeClr val="tx1"/>
                </a:solidFill>
              </a:rPr>
              <a:t>sin(x)=&gt;x and </a:t>
            </a:r>
            <a:r>
              <a:rPr lang="en-US" b="0" dirty="0" err="1">
                <a:solidFill>
                  <a:schemeClr val="tx1"/>
                </a:solidFill>
              </a:rPr>
              <a:t>cos</a:t>
            </a:r>
            <a:r>
              <a:rPr lang="en-US" b="0" dirty="0">
                <a:solidFill>
                  <a:schemeClr val="tx1"/>
                </a:solidFill>
              </a:rPr>
              <a:t>(x)=&gt;1</a:t>
            </a:r>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8370" name="Picture 2"/>
          <p:cNvPicPr>
            <a:picLocks noChangeAspect="1" noChangeArrowheads="1"/>
          </p:cNvPicPr>
          <p:nvPr/>
        </p:nvPicPr>
        <p:blipFill>
          <a:blip r:embed="rId2" cstate="print"/>
          <a:srcRect/>
          <a:stretch>
            <a:fillRect/>
          </a:stretch>
        </p:blipFill>
        <p:spPr bwMode="auto">
          <a:xfrm>
            <a:off x="814388" y="2100263"/>
            <a:ext cx="7762875" cy="1362075"/>
          </a:xfrm>
          <a:prstGeom prst="rect">
            <a:avLst/>
          </a:prstGeom>
          <a:noFill/>
          <a:ln w="9525">
            <a:noFill/>
            <a:miter lim="800000"/>
            <a:headEnd/>
            <a:tailEnd/>
          </a:ln>
        </p:spPr>
      </p:pic>
      <p:graphicFrame>
        <p:nvGraphicFramePr>
          <p:cNvPr id="9" name="Table 8"/>
          <p:cNvGraphicFramePr>
            <a:graphicFrameLocks noGrp="1"/>
          </p:cNvGraphicFramePr>
          <p:nvPr/>
        </p:nvGraphicFramePr>
        <p:xfrm>
          <a:off x="1571625" y="3663950"/>
          <a:ext cx="6096000" cy="1188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180599">
                <a:tc>
                  <a:txBody>
                    <a:bodyPr/>
                    <a:lstStyle/>
                    <a:p>
                      <a:pPr algn="ctr"/>
                      <a:r>
                        <a:rPr lang="en-US" sz="2000" b="1"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sym typeface="Symbol"/>
                        </a:rPr>
                        <a:t></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rPr>
                        <a:t>-</a:t>
                      </a:r>
                      <a:r>
                        <a:rPr lang="en-US" sz="2000" b="1" baseline="0" dirty="0">
                          <a:solidFill>
                            <a:schemeClr val="tx1"/>
                          </a:solidFill>
                          <a:latin typeface="+mj-lt"/>
                          <a:sym typeface="Symbol"/>
                        </a:rPr>
                        <a:t></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19522">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mj-lt"/>
                        </a:rPr>
                        <a:t>-</a:t>
                      </a:r>
                      <a:r>
                        <a:rPr lang="en-US" sz="2000" b="1" dirty="0">
                          <a:solidFill>
                            <a:schemeClr val="tx1"/>
                          </a:solidFill>
                          <a:latin typeface="+mj-lt"/>
                          <a:sym typeface="Symbol"/>
                        </a:rPr>
                        <a:t></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sym typeface="Symbol"/>
                        </a:rPr>
                        <a:t></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80599">
                <a:tc>
                  <a:txBody>
                    <a:bodyPr/>
                    <a:lstStyle/>
                    <a:p>
                      <a:pPr algn="ctr"/>
                      <a:r>
                        <a:rPr lang="en-US" sz="2000" b="1" dirty="0">
                          <a:solidFill>
                            <a:schemeClr val="tx1"/>
                          </a:solidFill>
                          <a:latin typeface="+mj-lt"/>
                          <a:sym typeface="Symbol"/>
                        </a:rPr>
                        <a:t></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rPr>
                        <a:t>-</a:t>
                      </a:r>
                      <a:r>
                        <a:rPr lang="en-US" sz="2000" b="1" dirty="0">
                          <a:solidFill>
                            <a:schemeClr val="tx1"/>
                          </a:solidFill>
                          <a:latin typeface="+mj-lt"/>
                          <a:sym typeface="Symbol"/>
                        </a:rPr>
                        <a:t></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0" name="Double Bracket 9"/>
          <p:cNvSpPr/>
          <p:nvPr/>
        </p:nvSpPr>
        <p:spPr>
          <a:xfrm>
            <a:off x="1200150" y="3524250"/>
            <a:ext cx="6915150" cy="1552575"/>
          </a:xfrm>
          <a:prstGeom prst="bracketPair">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800100" y="4095750"/>
            <a:ext cx="914400" cy="914400"/>
          </a:xfrm>
          <a:prstGeom prst="rect">
            <a:avLst/>
          </a:prstGeom>
          <a:noFill/>
        </p:spPr>
        <p:txBody>
          <a:bodyPr wrap="none" lIns="91440" tIns="45720" rIns="91440" rtlCol="0" anchor="t">
            <a:noAutofit/>
          </a:bodyPr>
          <a:lstStyle/>
          <a:p>
            <a:r>
              <a:rPr lang="en-US" sz="2200" dirty="0">
                <a:solidFill>
                  <a:schemeClr val="tx1"/>
                </a:solidFill>
              </a:rPr>
              <a:t>=</a:t>
            </a:r>
          </a:p>
        </p:txBody>
      </p:sp>
      <p:sp>
        <p:nvSpPr>
          <p:cNvPr id="8" name="TextBox 7"/>
          <p:cNvSpPr txBox="1"/>
          <p:nvPr/>
        </p:nvSpPr>
        <p:spPr>
          <a:xfrm>
            <a:off x="1206500" y="5486400"/>
            <a:ext cx="6083300" cy="914400"/>
          </a:xfrm>
          <a:prstGeom prst="rect">
            <a:avLst/>
          </a:prstGeom>
          <a:noFill/>
        </p:spPr>
        <p:txBody>
          <a:bodyPr wrap="none" lIns="91440" tIns="45720" rIns="91440" rtlCol="0" anchor="t">
            <a:noAutofit/>
          </a:bodyPr>
          <a:lstStyle/>
          <a:p>
            <a:r>
              <a:rPr lang="en-US" sz="2200" dirty="0"/>
              <a:t>Very s</a:t>
            </a:r>
            <a:r>
              <a:rPr lang="en-US" sz="2200" dirty="0">
                <a:solidFill>
                  <a:schemeClr val="tx1"/>
                </a:solidFill>
              </a:rPr>
              <a:t>mall angle rotations are linear!</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399" y="518840"/>
            <a:ext cx="7695559" cy="1071835"/>
          </a:xfrm>
        </p:spPr>
        <p:txBody>
          <a:bodyPr/>
          <a:lstStyle/>
          <a:p>
            <a:r>
              <a:rPr lang="en-US" sz="3200" dirty="0">
                <a:solidFill>
                  <a:schemeClr val="tx1"/>
                </a:solidFill>
              </a:rPr>
              <a:t>Take the time derivative</a:t>
            </a:r>
            <a:endParaRPr lang="en-US" dirty="0">
              <a:solidFill>
                <a:schemeClr val="tx1"/>
              </a:solidFill>
            </a:endParaRPr>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p:cNvGraphicFramePr>
            <a:graphicFrameLocks noGrp="1"/>
          </p:cNvGraphicFramePr>
          <p:nvPr/>
        </p:nvGraphicFramePr>
        <p:xfrm>
          <a:off x="2047875" y="1847850"/>
          <a:ext cx="6096000" cy="1188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180599">
                <a:tc>
                  <a:txBody>
                    <a:bodyPr/>
                    <a:lstStyle/>
                    <a:p>
                      <a:pPr algn="ctr"/>
                      <a:r>
                        <a:rPr lang="en-US" sz="2000" b="1"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sym typeface="Symbol"/>
                        </a:rPr>
                        <a:t></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rPr>
                        <a:t>-</a:t>
                      </a:r>
                      <a:r>
                        <a:rPr lang="en-US" sz="2000" b="1" baseline="0" dirty="0">
                          <a:solidFill>
                            <a:schemeClr val="tx1"/>
                          </a:solidFill>
                          <a:latin typeface="+mj-lt"/>
                          <a:sym typeface="Symbol"/>
                        </a:rPr>
                        <a:t></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19522">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mj-lt"/>
                        </a:rPr>
                        <a:t>-</a:t>
                      </a:r>
                      <a:r>
                        <a:rPr lang="en-US" sz="2000" b="1" dirty="0">
                          <a:solidFill>
                            <a:schemeClr val="tx1"/>
                          </a:solidFill>
                          <a:latin typeface="+mj-lt"/>
                          <a:sym typeface="Symbol"/>
                        </a:rPr>
                        <a:t></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sym typeface="Symbol"/>
                        </a:rPr>
                        <a:t></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80599">
                <a:tc>
                  <a:txBody>
                    <a:bodyPr/>
                    <a:lstStyle/>
                    <a:p>
                      <a:pPr algn="ctr"/>
                      <a:r>
                        <a:rPr lang="en-US" sz="2000" b="1" dirty="0">
                          <a:solidFill>
                            <a:schemeClr val="tx1"/>
                          </a:solidFill>
                          <a:latin typeface="+mj-lt"/>
                          <a:sym typeface="Symbol"/>
                        </a:rPr>
                        <a:t></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rPr>
                        <a:t>-</a:t>
                      </a:r>
                      <a:r>
                        <a:rPr lang="en-US" sz="2000" b="1" dirty="0">
                          <a:solidFill>
                            <a:schemeClr val="tx1"/>
                          </a:solidFill>
                          <a:latin typeface="+mj-lt"/>
                          <a:sym typeface="Symbol"/>
                        </a:rPr>
                        <a:t></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0" name="Double Bracket 9"/>
          <p:cNvSpPr/>
          <p:nvPr/>
        </p:nvSpPr>
        <p:spPr>
          <a:xfrm>
            <a:off x="1676400" y="1708150"/>
            <a:ext cx="6915150" cy="1552575"/>
          </a:xfrm>
          <a:prstGeom prst="bracketPair">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81025" y="2174875"/>
            <a:ext cx="914400" cy="533400"/>
          </a:xfrm>
          <a:prstGeom prst="rect">
            <a:avLst/>
          </a:prstGeom>
          <a:noFill/>
        </p:spPr>
        <p:txBody>
          <a:bodyPr wrap="none" lIns="91440" tIns="45720" rIns="91440" rtlCol="0" anchor="t">
            <a:noAutofit/>
          </a:bodyPr>
          <a:lstStyle/>
          <a:p>
            <a:r>
              <a:rPr lang="en-US" sz="2200" dirty="0">
                <a:solidFill>
                  <a:schemeClr val="tx1"/>
                </a:solidFill>
              </a:rPr>
              <a:t>R</a:t>
            </a:r>
            <a:r>
              <a:rPr lang="en-US" sz="2200" baseline="-25000" dirty="0">
                <a:solidFill>
                  <a:schemeClr val="tx1"/>
                </a:solidFill>
              </a:rPr>
              <a:t>NED</a:t>
            </a:r>
            <a:r>
              <a:rPr lang="en-US" sz="2200" dirty="0">
                <a:solidFill>
                  <a:schemeClr val="tx1"/>
                </a:solidFill>
              </a:rPr>
              <a:t> =</a:t>
            </a:r>
          </a:p>
        </p:txBody>
      </p:sp>
      <p:graphicFrame>
        <p:nvGraphicFramePr>
          <p:cNvPr id="8" name="Table 7"/>
          <p:cNvGraphicFramePr>
            <a:graphicFrameLocks noGrp="1"/>
          </p:cNvGraphicFramePr>
          <p:nvPr/>
        </p:nvGraphicFramePr>
        <p:xfrm>
          <a:off x="2495550" y="3600450"/>
          <a:ext cx="6096000" cy="1188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180599">
                <a:tc>
                  <a:txBody>
                    <a:bodyPr/>
                    <a:lstStyle/>
                    <a:p>
                      <a:pPr algn="ctr"/>
                      <a:r>
                        <a:rPr lang="en-US" sz="2000" b="1"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sym typeface="Symbol"/>
                        </a:rPr>
                        <a:t></a:t>
                      </a:r>
                      <a:r>
                        <a:rPr lang="en-US" sz="2000" b="1" baseline="-25000" dirty="0">
                          <a:solidFill>
                            <a:schemeClr val="tx1"/>
                          </a:solidFill>
                          <a:latin typeface="+mj-lt"/>
                          <a:sym typeface="Symbol"/>
                        </a:rPr>
                        <a:t>z</a:t>
                      </a:r>
                      <a:endParaRPr lang="en-US" sz="2000" b="1" baseline="-25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rPr>
                        <a:t>-</a:t>
                      </a:r>
                      <a:r>
                        <a:rPr lang="en-US" sz="2000" b="1" kern="1200" dirty="0">
                          <a:solidFill>
                            <a:schemeClr val="tx1"/>
                          </a:solidFill>
                          <a:latin typeface="+mn-lt"/>
                          <a:ea typeface="+mn-ea"/>
                          <a:cs typeface="+mn-cs"/>
                          <a:sym typeface="Symbol"/>
                        </a:rPr>
                        <a:t></a:t>
                      </a:r>
                      <a:r>
                        <a:rPr lang="en-US" sz="2000" b="1" kern="1200" baseline="-25000" dirty="0">
                          <a:solidFill>
                            <a:schemeClr val="tx1"/>
                          </a:solidFill>
                          <a:latin typeface="+mn-lt"/>
                          <a:ea typeface="+mn-ea"/>
                          <a:cs typeface="+mn-cs"/>
                          <a:sym typeface="Symbol"/>
                        </a:rPr>
                        <a:t>y</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19522">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mj-lt"/>
                        </a:rPr>
                        <a:t>-</a:t>
                      </a:r>
                      <a:r>
                        <a:rPr lang="en-US" sz="2000" b="1" kern="1200" dirty="0">
                          <a:solidFill>
                            <a:schemeClr val="tx1"/>
                          </a:solidFill>
                          <a:latin typeface="+mn-lt"/>
                          <a:ea typeface="+mn-ea"/>
                          <a:cs typeface="+mn-cs"/>
                          <a:sym typeface="Symbol"/>
                        </a:rPr>
                        <a:t></a:t>
                      </a:r>
                      <a:r>
                        <a:rPr lang="en-US" sz="2000" b="1" kern="1200" baseline="-25000" dirty="0">
                          <a:solidFill>
                            <a:schemeClr val="tx1"/>
                          </a:solidFill>
                          <a:latin typeface="+mn-lt"/>
                          <a:ea typeface="+mn-ea"/>
                          <a:cs typeface="+mn-cs"/>
                          <a:sym typeface="Symbol"/>
                        </a:rPr>
                        <a:t>z</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kern="1200" dirty="0">
                          <a:solidFill>
                            <a:schemeClr val="tx1"/>
                          </a:solidFill>
                          <a:latin typeface="+mn-lt"/>
                          <a:ea typeface="+mn-ea"/>
                          <a:cs typeface="+mn-cs"/>
                          <a:sym typeface="Symbol"/>
                        </a:rPr>
                        <a:t></a:t>
                      </a:r>
                      <a:r>
                        <a:rPr lang="en-US" sz="2000" b="1" kern="1200" baseline="-25000" dirty="0">
                          <a:solidFill>
                            <a:schemeClr val="tx1"/>
                          </a:solidFill>
                          <a:latin typeface="+mn-lt"/>
                          <a:ea typeface="+mn-ea"/>
                          <a:cs typeface="+mn-cs"/>
                          <a:sym typeface="Symbol"/>
                        </a:rPr>
                        <a:t>x</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80599">
                <a:tc>
                  <a:txBody>
                    <a:bodyPr/>
                    <a:lstStyle/>
                    <a:p>
                      <a:pPr algn="ctr"/>
                      <a:r>
                        <a:rPr lang="en-US" sz="2000" b="1" kern="1200" dirty="0">
                          <a:solidFill>
                            <a:schemeClr val="tx1"/>
                          </a:solidFill>
                          <a:latin typeface="+mn-lt"/>
                          <a:ea typeface="+mn-ea"/>
                          <a:cs typeface="+mn-cs"/>
                          <a:sym typeface="Symbol"/>
                        </a:rPr>
                        <a:t></a:t>
                      </a:r>
                      <a:r>
                        <a:rPr lang="en-US" sz="2000" b="1" kern="1200" baseline="-25000" dirty="0">
                          <a:solidFill>
                            <a:schemeClr val="tx1"/>
                          </a:solidFill>
                          <a:latin typeface="+mn-lt"/>
                          <a:ea typeface="+mn-ea"/>
                          <a:cs typeface="+mn-cs"/>
                          <a:sym typeface="Symbol"/>
                        </a:rPr>
                        <a:t>y</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rPr>
                        <a:t>-</a:t>
                      </a:r>
                      <a:r>
                        <a:rPr lang="en-US" sz="2000" b="1" kern="1200" dirty="0">
                          <a:solidFill>
                            <a:schemeClr val="tx1"/>
                          </a:solidFill>
                          <a:latin typeface="+mn-lt"/>
                          <a:ea typeface="+mn-ea"/>
                          <a:cs typeface="+mn-cs"/>
                          <a:sym typeface="Symbol"/>
                        </a:rPr>
                        <a:t></a:t>
                      </a:r>
                      <a:r>
                        <a:rPr lang="en-US" sz="2000" b="1" kern="1200" baseline="-25000" dirty="0">
                          <a:solidFill>
                            <a:schemeClr val="tx1"/>
                          </a:solidFill>
                          <a:latin typeface="+mn-lt"/>
                          <a:ea typeface="+mn-ea"/>
                          <a:cs typeface="+mn-cs"/>
                          <a:sym typeface="Symbol"/>
                        </a:rPr>
                        <a:t>x</a:t>
                      </a:r>
                      <a:endParaRPr lang="en-US" sz="2000" b="1"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2" name="Double Bracket 11"/>
          <p:cNvSpPr/>
          <p:nvPr/>
        </p:nvSpPr>
        <p:spPr>
          <a:xfrm>
            <a:off x="2238375" y="3432175"/>
            <a:ext cx="6486525" cy="1552575"/>
          </a:xfrm>
          <a:prstGeom prst="bracketPair">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200025" y="3879850"/>
            <a:ext cx="914400" cy="533400"/>
          </a:xfrm>
          <a:prstGeom prst="rect">
            <a:avLst/>
          </a:prstGeom>
          <a:noFill/>
        </p:spPr>
        <p:txBody>
          <a:bodyPr wrap="none" lIns="91440" tIns="45720" rIns="91440" rtlCol="0" anchor="t">
            <a:noAutofit/>
          </a:bodyPr>
          <a:lstStyle/>
          <a:p>
            <a:r>
              <a:rPr lang="en-US" sz="2200" i="1" dirty="0" err="1">
                <a:solidFill>
                  <a:schemeClr val="tx1"/>
                </a:solidFill>
              </a:rPr>
              <a:t>dD</a:t>
            </a:r>
            <a:r>
              <a:rPr lang="en-US" sz="2200" i="1" dirty="0">
                <a:solidFill>
                  <a:schemeClr val="tx1"/>
                </a:solidFill>
              </a:rPr>
              <a:t>(</a:t>
            </a:r>
            <a:r>
              <a:rPr lang="en-US" sz="2200" dirty="0">
                <a:solidFill>
                  <a:schemeClr val="tx1"/>
                </a:solidFill>
              </a:rPr>
              <a:t>R</a:t>
            </a:r>
            <a:r>
              <a:rPr lang="en-US" sz="2200" baseline="-25000" dirty="0">
                <a:solidFill>
                  <a:schemeClr val="tx1"/>
                </a:solidFill>
              </a:rPr>
              <a:t>NED)</a:t>
            </a:r>
            <a:r>
              <a:rPr lang="en-US" sz="2200" dirty="0">
                <a:solidFill>
                  <a:schemeClr val="tx1"/>
                </a:solidFill>
              </a:rPr>
              <a:t>/</a:t>
            </a:r>
            <a:r>
              <a:rPr lang="en-US" sz="2200" i="1" dirty="0" err="1">
                <a:solidFill>
                  <a:schemeClr val="tx1"/>
                </a:solidFill>
              </a:rPr>
              <a:t>dx</a:t>
            </a:r>
            <a:r>
              <a:rPr lang="en-US" sz="2200" dirty="0">
                <a:solidFill>
                  <a:schemeClr val="tx1"/>
                </a:solidFill>
              </a:rPr>
              <a:t> =</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Application Insight…</a:t>
            </a:r>
          </a:p>
        </p:txBody>
      </p:sp>
      <p:sp>
        <p:nvSpPr>
          <p:cNvPr id="3" name="TextBox 2"/>
          <p:cNvSpPr txBox="1"/>
          <p:nvPr/>
        </p:nvSpPr>
        <p:spPr>
          <a:xfrm>
            <a:off x="828674" y="2190750"/>
            <a:ext cx="2933700" cy="914400"/>
          </a:xfrm>
          <a:prstGeom prst="rect">
            <a:avLst/>
          </a:prstGeom>
          <a:noFill/>
        </p:spPr>
        <p:txBody>
          <a:bodyPr wrap="none" lIns="91440" tIns="45720" rIns="91440" rtlCol="0" anchor="t">
            <a:noAutofit/>
          </a:bodyPr>
          <a:lstStyle/>
          <a:p>
            <a:r>
              <a:rPr lang="en-US" sz="2400" dirty="0">
                <a:solidFill>
                  <a:schemeClr val="bg1"/>
                </a:solidFill>
              </a:rPr>
              <a:t>Recall:</a:t>
            </a:r>
          </a:p>
          <a:p>
            <a:r>
              <a:rPr lang="en-US" sz="2400" dirty="0">
                <a:solidFill>
                  <a:schemeClr val="bg1"/>
                </a:solidFill>
              </a:rPr>
              <a:t>	</a:t>
            </a:r>
            <a:r>
              <a:rPr lang="en-US" sz="2400" dirty="0" err="1">
                <a:solidFill>
                  <a:schemeClr val="bg1"/>
                </a:solidFill>
              </a:rPr>
              <a:t>A</a:t>
            </a:r>
            <a:r>
              <a:rPr lang="en-US" sz="2400" baseline="-25000" dirty="0" err="1">
                <a:solidFill>
                  <a:schemeClr val="bg1"/>
                </a:solidFill>
              </a:rPr>
              <a:t>body</a:t>
            </a:r>
            <a:r>
              <a:rPr lang="en-US" sz="2400" dirty="0">
                <a:solidFill>
                  <a:schemeClr val="bg1"/>
                </a:solidFill>
              </a:rPr>
              <a:t> = R</a:t>
            </a:r>
            <a:r>
              <a:rPr lang="en-US" sz="2400" baseline="-25000" dirty="0">
                <a:solidFill>
                  <a:schemeClr val="bg1"/>
                </a:solidFill>
              </a:rPr>
              <a:t>NED</a:t>
            </a:r>
            <a:r>
              <a:rPr lang="en-US" sz="2400" dirty="0">
                <a:solidFill>
                  <a:schemeClr val="bg1"/>
                </a:solidFill>
              </a:rPr>
              <a:t> * </a:t>
            </a:r>
            <a:r>
              <a:rPr lang="en-US" sz="2400" dirty="0" err="1">
                <a:solidFill>
                  <a:schemeClr val="bg1"/>
                </a:solidFill>
              </a:rPr>
              <a:t>A</a:t>
            </a:r>
            <a:r>
              <a:rPr lang="en-US" sz="2400" baseline="-25000" dirty="0" err="1">
                <a:solidFill>
                  <a:schemeClr val="bg1"/>
                </a:solidFill>
              </a:rPr>
              <a:t>earth</a:t>
            </a:r>
            <a:endParaRPr lang="en-US" sz="2400" baseline="-25000" dirty="0">
              <a:solidFill>
                <a:schemeClr val="bg1"/>
              </a:solidFill>
            </a:endParaRPr>
          </a:p>
        </p:txBody>
      </p:sp>
      <p:sp>
        <p:nvSpPr>
          <p:cNvPr id="4" name="TextBox 3"/>
          <p:cNvSpPr txBox="1"/>
          <p:nvPr/>
        </p:nvSpPr>
        <p:spPr>
          <a:xfrm>
            <a:off x="828674" y="3286125"/>
            <a:ext cx="7629526" cy="2152650"/>
          </a:xfrm>
          <a:prstGeom prst="rect">
            <a:avLst/>
          </a:prstGeom>
          <a:noFill/>
        </p:spPr>
        <p:txBody>
          <a:bodyPr wrap="square" lIns="91440" tIns="45720" rIns="91440" rtlCol="0" anchor="t">
            <a:noAutofit/>
          </a:bodyPr>
          <a:lstStyle/>
          <a:p>
            <a:pPr>
              <a:spcAft>
                <a:spcPts val="1200"/>
              </a:spcAft>
            </a:pPr>
            <a:r>
              <a:rPr lang="en-US" sz="2400" dirty="0">
                <a:solidFill>
                  <a:schemeClr val="bg1"/>
                </a:solidFill>
              </a:rPr>
              <a:t>If </a:t>
            </a:r>
            <a:r>
              <a:rPr lang="en-US" sz="2400" dirty="0" err="1">
                <a:solidFill>
                  <a:schemeClr val="bg1"/>
                </a:solidFill>
              </a:rPr>
              <a:t>A</a:t>
            </a:r>
            <a:r>
              <a:rPr lang="en-US" sz="2400" baseline="-25000" dirty="0" err="1">
                <a:solidFill>
                  <a:schemeClr val="bg1"/>
                </a:solidFill>
              </a:rPr>
              <a:t>earth</a:t>
            </a:r>
            <a:r>
              <a:rPr lang="en-US" sz="2400" dirty="0">
                <a:solidFill>
                  <a:schemeClr val="bg1"/>
                </a:solidFill>
              </a:rPr>
              <a:t> = [0 0 g]</a:t>
            </a:r>
            <a:r>
              <a:rPr lang="en-US" sz="2400" baseline="30000" dirty="0">
                <a:solidFill>
                  <a:schemeClr val="bg1"/>
                </a:solidFill>
              </a:rPr>
              <a:t>T </a:t>
            </a:r>
            <a:r>
              <a:rPr lang="en-US" sz="2400" dirty="0">
                <a:solidFill>
                  <a:schemeClr val="bg1"/>
                </a:solidFill>
              </a:rPr>
              <a:t>and/or B[</a:t>
            </a:r>
            <a:r>
              <a:rPr lang="en-US" sz="2400" dirty="0" err="1">
                <a:solidFill>
                  <a:schemeClr val="bg1"/>
                </a:solidFill>
              </a:rPr>
              <a:t>cos</a:t>
            </a:r>
            <a:r>
              <a:rPr lang="en-US" sz="2400" dirty="0">
                <a:solidFill>
                  <a:schemeClr val="bg1"/>
                </a:solidFill>
                <a:sym typeface="Symbol"/>
              </a:rPr>
              <a:t></a:t>
            </a:r>
            <a:r>
              <a:rPr lang="en-US" sz="2400" dirty="0">
                <a:solidFill>
                  <a:schemeClr val="bg1"/>
                </a:solidFill>
              </a:rPr>
              <a:t> b sin</a:t>
            </a:r>
            <a:r>
              <a:rPr lang="en-US" sz="2400" dirty="0">
                <a:solidFill>
                  <a:schemeClr val="bg1"/>
                </a:solidFill>
                <a:sym typeface="Symbol"/>
              </a:rPr>
              <a:t></a:t>
            </a:r>
            <a:r>
              <a:rPr lang="en-US" sz="2400" dirty="0">
                <a:solidFill>
                  <a:schemeClr val="bg1"/>
                </a:solidFill>
              </a:rPr>
              <a:t>]</a:t>
            </a:r>
            <a:r>
              <a:rPr lang="en-US" sz="2400" baseline="30000" dirty="0">
                <a:solidFill>
                  <a:schemeClr val="bg1"/>
                </a:solidFill>
              </a:rPr>
              <a:t>T </a:t>
            </a:r>
          </a:p>
          <a:p>
            <a:pPr>
              <a:spcAft>
                <a:spcPts val="1200"/>
              </a:spcAft>
            </a:pPr>
            <a:r>
              <a:rPr lang="en-US" sz="2400" dirty="0">
                <a:solidFill>
                  <a:schemeClr val="bg1"/>
                </a:solidFill>
              </a:rPr>
              <a:t>where </a:t>
            </a:r>
          </a:p>
          <a:p>
            <a:pPr lvl="1">
              <a:spcAft>
                <a:spcPts val="1200"/>
              </a:spcAft>
            </a:pPr>
            <a:r>
              <a:rPr lang="en-US" sz="2400" dirty="0">
                <a:solidFill>
                  <a:schemeClr val="bg1"/>
                </a:solidFill>
                <a:sym typeface="Symbol"/>
              </a:rPr>
              <a:t> is the inclination angle of the magnetic field relative to the horizontal plane</a:t>
            </a:r>
            <a:endParaRPr lang="en-US" sz="2400" dirty="0">
              <a:solidFill>
                <a:schemeClr val="bg1"/>
              </a:solidFill>
            </a:endParaRPr>
          </a:p>
          <a:p>
            <a:r>
              <a:rPr lang="en-US" sz="2400" dirty="0">
                <a:solidFill>
                  <a:schemeClr val="bg1"/>
                </a:solidFill>
              </a:rPr>
              <a:t>Then you can immediately see the basis for “virtual gyros”</a:t>
            </a:r>
          </a:p>
        </p:txBody>
      </p:sp>
      <p:sp>
        <p:nvSpPr>
          <p:cNvPr id="5" name="TextBox 4"/>
          <p:cNvSpPr txBox="1"/>
          <p:nvPr/>
        </p:nvSpPr>
        <p:spPr>
          <a:xfrm>
            <a:off x="828674" y="1297306"/>
            <a:ext cx="7743825" cy="741044"/>
          </a:xfrm>
          <a:prstGeom prst="rect">
            <a:avLst/>
          </a:prstGeom>
          <a:noFill/>
        </p:spPr>
        <p:txBody>
          <a:bodyPr wrap="square" lIns="91440" tIns="45720" rIns="91440" rtlCol="0" anchor="t">
            <a:noAutofit/>
          </a:bodyPr>
          <a:lstStyle/>
          <a:p>
            <a:r>
              <a:rPr lang="en-US" sz="2400" dirty="0">
                <a:solidFill>
                  <a:schemeClr val="bg1"/>
                </a:solidFill>
              </a:rPr>
              <a:t>Matrix entries in the derivative relate directly to gyro values</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1" algn="ctr">
              <a:lnSpc>
                <a:spcPct val="100000"/>
              </a:lnSpc>
            </a:pPr>
            <a:r>
              <a:rPr lang="en-US" sz="6600" dirty="0">
                <a:solidFill>
                  <a:schemeClr val="bg1"/>
                </a:solidFill>
              </a:rPr>
              <a:t>Quaternions</a:t>
            </a:r>
            <a:br>
              <a:rPr lang="en-US" sz="6600" dirty="0">
                <a:solidFill>
                  <a:schemeClr val="bg1"/>
                </a:solidFill>
              </a:rPr>
            </a:br>
            <a:br>
              <a:rPr lang="en-US" sz="6600" dirty="0">
                <a:solidFill>
                  <a:schemeClr val="bg1"/>
                </a:solidFill>
              </a:rPr>
            </a:br>
            <a:r>
              <a:rPr lang="en-US" sz="6600" dirty="0">
                <a:solidFill>
                  <a:schemeClr val="bg1"/>
                </a:solidFill>
              </a:rPr>
              <a:t>i</a:t>
            </a:r>
            <a:r>
              <a:rPr lang="en-US" sz="6600" baseline="30000" dirty="0">
                <a:solidFill>
                  <a:schemeClr val="bg1"/>
                </a:solidFill>
              </a:rPr>
              <a:t>2</a:t>
            </a:r>
            <a:r>
              <a:rPr lang="en-US" sz="6600" dirty="0">
                <a:solidFill>
                  <a:schemeClr val="bg1"/>
                </a:solidFill>
              </a:rPr>
              <a:t> = j</a:t>
            </a:r>
            <a:r>
              <a:rPr lang="en-US" sz="6600" baseline="30000" dirty="0">
                <a:solidFill>
                  <a:schemeClr val="bg1"/>
                </a:solidFill>
              </a:rPr>
              <a:t>2</a:t>
            </a:r>
            <a:r>
              <a:rPr lang="en-US" sz="6600" dirty="0">
                <a:solidFill>
                  <a:schemeClr val="bg1"/>
                </a:solidFill>
              </a:rPr>
              <a:t> = k</a:t>
            </a:r>
            <a:r>
              <a:rPr lang="en-US" sz="6600" baseline="30000" dirty="0">
                <a:solidFill>
                  <a:schemeClr val="bg1"/>
                </a:solidFill>
              </a:rPr>
              <a:t>2</a:t>
            </a:r>
            <a:r>
              <a:rPr lang="en-US" sz="6600" dirty="0">
                <a:solidFill>
                  <a:schemeClr val="bg1"/>
                </a:solidFill>
              </a:rPr>
              <a:t> = </a:t>
            </a:r>
            <a:r>
              <a:rPr lang="en-US" sz="6600" dirty="0" err="1">
                <a:solidFill>
                  <a:schemeClr val="bg1"/>
                </a:solidFill>
              </a:rPr>
              <a:t>ijk</a:t>
            </a:r>
            <a:r>
              <a:rPr lang="en-US" sz="6600" dirty="0">
                <a:solidFill>
                  <a:schemeClr val="bg1"/>
                </a:solidFill>
              </a:rPr>
              <a:t> = -1</a:t>
            </a:r>
            <a:br>
              <a:rPr lang="en-US" sz="6600" dirty="0">
                <a:solidFill>
                  <a:schemeClr val="bg1"/>
                </a:solidFill>
              </a:rPr>
            </a:br>
            <a:endParaRPr lang="en-US" sz="6600" dirty="0">
              <a:solidFill>
                <a:schemeClr val="bg1"/>
              </a:solidFill>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sz="2800" dirty="0">
                <a:solidFill>
                  <a:srgbClr val="FFC000"/>
                </a:solidFill>
              </a:rPr>
              <a:t>Quaternions are Hyper-Complex Numbers</a:t>
            </a:r>
          </a:p>
        </p:txBody>
      </p:sp>
      <p:sp>
        <p:nvSpPr>
          <p:cNvPr id="6149" name="Rectangle 3"/>
          <p:cNvSpPr>
            <a:spLocks noGrp="1" noChangeArrowheads="1"/>
          </p:cNvSpPr>
          <p:nvPr>
            <p:ph type="body" idx="1"/>
          </p:nvPr>
        </p:nvSpPr>
        <p:spPr/>
        <p:txBody>
          <a:bodyPr>
            <a:normAutofit/>
          </a:bodyPr>
          <a:lstStyle/>
          <a:p>
            <a:pPr>
              <a:buClr>
                <a:schemeClr val="bg1"/>
              </a:buClr>
            </a:pPr>
            <a:r>
              <a:rPr lang="en-US" sz="2000" dirty="0">
                <a:solidFill>
                  <a:schemeClr val="bg1"/>
                </a:solidFill>
              </a:rPr>
              <a:t>Invented by Hamilton in 1843</a:t>
            </a:r>
          </a:p>
          <a:p>
            <a:pPr>
              <a:buClr>
                <a:schemeClr val="bg1"/>
              </a:buClr>
            </a:pPr>
            <a:r>
              <a:rPr lang="en-US" sz="2000" dirty="0">
                <a:solidFill>
                  <a:schemeClr val="bg1"/>
                </a:solidFill>
              </a:rPr>
              <a:t>Quaternions are a 4-dimensional extension to complex numbers</a:t>
            </a:r>
          </a:p>
          <a:p>
            <a:pPr>
              <a:buClr>
                <a:schemeClr val="bg1"/>
              </a:buClr>
            </a:pPr>
            <a:r>
              <a:rPr lang="en-US" sz="2000" dirty="0">
                <a:solidFill>
                  <a:schemeClr val="bg1"/>
                </a:solidFill>
              </a:rPr>
              <a:t>The first coefficient is a ‘real’ scalar number</a:t>
            </a:r>
          </a:p>
          <a:p>
            <a:pPr>
              <a:buClr>
                <a:schemeClr val="bg1"/>
              </a:buClr>
            </a:pPr>
            <a:r>
              <a:rPr lang="en-US" sz="2000" dirty="0">
                <a:solidFill>
                  <a:schemeClr val="bg1"/>
                </a:solidFill>
              </a:rPr>
              <a:t>The other 3 coefficients form a vector</a:t>
            </a:r>
          </a:p>
        </p:txBody>
      </p:sp>
      <p:graphicFrame>
        <p:nvGraphicFramePr>
          <p:cNvPr id="6146" name="Object 5"/>
          <p:cNvGraphicFramePr>
            <a:graphicFrameLocks noChangeAspect="1"/>
          </p:cNvGraphicFramePr>
          <p:nvPr/>
        </p:nvGraphicFramePr>
        <p:xfrm>
          <a:off x="2400300" y="2844800"/>
          <a:ext cx="3457575" cy="571500"/>
        </p:xfrm>
        <a:graphic>
          <a:graphicData uri="http://schemas.openxmlformats.org/presentationml/2006/ole">
            <mc:AlternateContent xmlns:mc="http://schemas.openxmlformats.org/markup-compatibility/2006">
              <mc:Choice xmlns:v="urn:schemas-microsoft-com:vml" Requires="v">
                <p:oleObj spid="_x0000_s1030" name="Equation" r:id="rId3" imgW="1384200" imgH="228600" progId="Equation.3">
                  <p:embed/>
                </p:oleObj>
              </mc:Choice>
              <mc:Fallback>
                <p:oleObj name="Equation" r:id="rId3" imgW="13842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 y="2844800"/>
                        <a:ext cx="3457575" cy="571500"/>
                      </a:xfrm>
                      <a:prstGeom prst="rect">
                        <a:avLst/>
                      </a:prstGeom>
                      <a:solidFill>
                        <a:srgbClr val="FF9900"/>
                      </a:solidFill>
                    </p:spPr>
                  </p:pic>
                </p:oleObj>
              </mc:Fallback>
            </mc:AlternateContent>
          </a:graphicData>
        </a:graphic>
      </p:graphicFrame>
      <p:graphicFrame>
        <p:nvGraphicFramePr>
          <p:cNvPr id="6147" name="Object 6"/>
          <p:cNvGraphicFramePr>
            <a:graphicFrameLocks noChangeAspect="1"/>
          </p:cNvGraphicFramePr>
          <p:nvPr>
            <p:extLst>
              <p:ext uri="{D42A27DB-BD31-4B8C-83A1-F6EECF244321}">
                <p14:modId xmlns:p14="http://schemas.microsoft.com/office/powerpoint/2010/main" val="1474259750"/>
              </p:ext>
            </p:extLst>
          </p:nvPr>
        </p:nvGraphicFramePr>
        <p:xfrm>
          <a:off x="2400300" y="3417455"/>
          <a:ext cx="3425825" cy="2286000"/>
        </p:xfrm>
        <a:graphic>
          <a:graphicData uri="http://schemas.openxmlformats.org/presentationml/2006/ole">
            <mc:AlternateContent xmlns:mc="http://schemas.openxmlformats.org/markup-compatibility/2006">
              <mc:Choice xmlns:v="urn:schemas-microsoft-com:vml" Requires="v">
                <p:oleObj spid="_x0000_s1031" name="Equation" r:id="rId5" imgW="1371600" imgH="914400" progId="Equation.3">
                  <p:embed/>
                </p:oleObj>
              </mc:Choice>
              <mc:Fallback>
                <p:oleObj name="Equation" r:id="rId5" imgW="1371600" imgH="914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300" y="3417455"/>
                        <a:ext cx="3425825" cy="2286000"/>
                      </a:xfrm>
                      <a:prstGeom prst="rect">
                        <a:avLst/>
                      </a:prstGeom>
                      <a:solidFill>
                        <a:srgbClr val="FF9900"/>
                      </a:solidFill>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Why should we care?</a:t>
            </a:r>
          </a:p>
        </p:txBody>
      </p:sp>
      <p:sp>
        <p:nvSpPr>
          <p:cNvPr id="3" name="Content Placeholder 2"/>
          <p:cNvSpPr>
            <a:spLocks noGrp="1"/>
          </p:cNvSpPr>
          <p:nvPr>
            <p:ph idx="1"/>
          </p:nvPr>
        </p:nvSpPr>
        <p:spPr>
          <a:xfrm>
            <a:off x="447675" y="1228726"/>
            <a:ext cx="8229600" cy="2895600"/>
          </a:xfrm>
        </p:spPr>
        <p:txBody>
          <a:bodyPr>
            <a:normAutofit/>
          </a:bodyPr>
          <a:lstStyle/>
          <a:p>
            <a:pPr>
              <a:buClr>
                <a:schemeClr val="bg1"/>
              </a:buClr>
            </a:pPr>
            <a:r>
              <a:rPr lang="en-US" sz="2400" dirty="0">
                <a:solidFill>
                  <a:schemeClr val="bg1"/>
                </a:solidFill>
              </a:rPr>
              <a:t>Quaternions provide alternate representation to Euler angles and rotation matrices.</a:t>
            </a:r>
          </a:p>
          <a:p>
            <a:pPr>
              <a:buClr>
                <a:schemeClr val="bg1"/>
              </a:buClr>
            </a:pPr>
            <a:r>
              <a:rPr lang="en-US" sz="2400" dirty="0">
                <a:solidFill>
                  <a:schemeClr val="bg1"/>
                </a:solidFill>
              </a:rPr>
              <a:t>Quaternions are more efficient:</a:t>
            </a:r>
          </a:p>
          <a:p>
            <a:pPr lvl="1">
              <a:buClr>
                <a:schemeClr val="bg1"/>
              </a:buClr>
            </a:pPr>
            <a:r>
              <a:rPr lang="en-US" sz="2400" dirty="0">
                <a:solidFill>
                  <a:schemeClr val="bg1"/>
                </a:solidFill>
              </a:rPr>
              <a:t>require less storage</a:t>
            </a:r>
          </a:p>
          <a:p>
            <a:pPr lvl="1">
              <a:buClr>
                <a:schemeClr val="bg1"/>
              </a:buClr>
            </a:pPr>
            <a:r>
              <a:rPr lang="en-US" sz="2400" dirty="0">
                <a:solidFill>
                  <a:schemeClr val="bg1"/>
                </a:solidFill>
              </a:rPr>
              <a:t>require fewer math operations</a:t>
            </a:r>
          </a:p>
          <a:p>
            <a:pPr lvl="1">
              <a:buClr>
                <a:schemeClr val="bg1"/>
              </a:buClr>
            </a:pPr>
            <a:r>
              <a:rPr lang="en-US" sz="2400" dirty="0">
                <a:solidFill>
                  <a:schemeClr val="bg1"/>
                </a:solidFill>
              </a:rPr>
              <a:t>are not subject to "</a:t>
            </a:r>
            <a:r>
              <a:rPr lang="en-US" sz="2400" dirty="0" err="1">
                <a:solidFill>
                  <a:schemeClr val="bg1"/>
                </a:solidFill>
              </a:rPr>
              <a:t>gimbal</a:t>
            </a:r>
            <a:r>
              <a:rPr lang="en-US" sz="2400" dirty="0">
                <a:solidFill>
                  <a:schemeClr val="bg1"/>
                </a:solidFill>
              </a:rPr>
              <a:t>-lock"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467" y="241300"/>
            <a:ext cx="8735291" cy="6111875"/>
          </a:xfrm>
        </p:spPr>
        <p:txBody>
          <a:bodyPr>
            <a:noAutofit/>
          </a:bodyPr>
          <a:lstStyle/>
          <a:p>
            <a:pPr>
              <a:buNone/>
            </a:pPr>
            <a:r>
              <a:rPr lang="en-US" sz="3600" dirty="0">
                <a:solidFill>
                  <a:srgbClr val="FFC000"/>
                </a:solidFill>
              </a:rPr>
              <a:t>Insights:</a:t>
            </a:r>
          </a:p>
          <a:p>
            <a:pPr>
              <a:buClr>
                <a:schemeClr val="bg1"/>
              </a:buClr>
            </a:pPr>
            <a:r>
              <a:rPr lang="en-US" sz="2800" dirty="0">
                <a:solidFill>
                  <a:schemeClr val="bg1"/>
                </a:solidFill>
              </a:rPr>
              <a:t>The quaternion product is not commutative</a:t>
            </a:r>
          </a:p>
          <a:p>
            <a:pPr>
              <a:buClr>
                <a:schemeClr val="bg1"/>
              </a:buClr>
            </a:pPr>
            <a:r>
              <a:rPr lang="en-US" sz="2800" dirty="0">
                <a:solidFill>
                  <a:schemeClr val="bg1"/>
                </a:solidFill>
              </a:rPr>
              <a:t>A multiplicative inverse exists for every non-zero quaternion</a:t>
            </a:r>
          </a:p>
          <a:p>
            <a:pPr>
              <a:buClr>
                <a:schemeClr val="bg1"/>
              </a:buClr>
            </a:pPr>
            <a:r>
              <a:rPr lang="en-US" sz="2800" dirty="0">
                <a:solidFill>
                  <a:schemeClr val="bg1"/>
                </a:solidFill>
              </a:rPr>
              <a:t>We concern ourselves only with quaternions of unit length (i.e. unit quaternions)</a:t>
            </a:r>
          </a:p>
          <a:p>
            <a:pPr>
              <a:buClr>
                <a:schemeClr val="bg1"/>
              </a:buClr>
            </a:pPr>
            <a:r>
              <a:rPr lang="en-US" sz="2800" dirty="0">
                <a:solidFill>
                  <a:schemeClr val="bg1"/>
                </a:solidFill>
              </a:rPr>
              <a:t>Unit quaternions can be used to model rotations</a:t>
            </a:r>
          </a:p>
          <a:p>
            <a:pPr>
              <a:buNone/>
            </a:pPr>
            <a:endParaRPr lang="en-US" sz="2800" dirty="0">
              <a:solidFill>
                <a:schemeClr val="bg1"/>
              </a:solidFill>
            </a:endParaRPr>
          </a:p>
          <a:p>
            <a:pPr>
              <a:buNone/>
            </a:pPr>
            <a:r>
              <a:rPr lang="en-US" sz="3600" dirty="0">
                <a:solidFill>
                  <a:srgbClr val="FFC000"/>
                </a:solidFill>
              </a:rPr>
              <a:t>Conventions:</a:t>
            </a:r>
          </a:p>
          <a:p>
            <a:pPr>
              <a:spcBef>
                <a:spcPts val="0"/>
              </a:spcBef>
              <a:spcAft>
                <a:spcPts val="1200"/>
              </a:spcAft>
              <a:buClr>
                <a:schemeClr val="bg1"/>
              </a:buClr>
            </a:pPr>
            <a:r>
              <a:rPr lang="en-US" sz="2800" dirty="0">
                <a:solidFill>
                  <a:schemeClr val="bg1"/>
                </a:solidFill>
              </a:rPr>
              <a:t>Quaternion denoted by lower case letter: </a:t>
            </a:r>
          </a:p>
          <a:p>
            <a:pPr algn="ctr">
              <a:spcBef>
                <a:spcPts val="0"/>
              </a:spcBef>
              <a:spcAft>
                <a:spcPts val="1200"/>
              </a:spcAft>
              <a:buNone/>
            </a:pPr>
            <a:r>
              <a:rPr lang="en-US" sz="2800" dirty="0">
                <a:solidFill>
                  <a:schemeClr val="bg1"/>
                </a:solidFill>
              </a:rPr>
              <a:t>ex: p or q or r</a:t>
            </a:r>
          </a:p>
          <a:p>
            <a:pPr>
              <a:buClr>
                <a:schemeClr val="bg1"/>
              </a:buClr>
            </a:pPr>
            <a:r>
              <a:rPr lang="en-US" sz="2800" dirty="0">
                <a:solidFill>
                  <a:schemeClr val="bg1"/>
                </a:solidFill>
              </a:rPr>
              <a:t>Bold face letters denote ordinary vectors in R</a:t>
            </a:r>
            <a:r>
              <a:rPr lang="en-US" sz="2800" baseline="30000" dirty="0">
                <a:solidFill>
                  <a:schemeClr val="bg1"/>
                </a:solidFill>
              </a:rPr>
              <a:t>3</a:t>
            </a:r>
            <a:endParaRPr lang="en-US" sz="2800" dirty="0">
              <a:solidFill>
                <a:schemeClr val="bg1"/>
              </a:solidFill>
            </a:endParaRPr>
          </a:p>
          <a:p>
            <a:pPr>
              <a:buNone/>
            </a:pPr>
            <a:endParaRPr lang="en-US" sz="28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24643" y="276225"/>
            <a:ext cx="8747266" cy="654050"/>
          </a:xfrm>
        </p:spPr>
        <p:txBody>
          <a:bodyPr/>
          <a:lstStyle/>
          <a:p>
            <a:r>
              <a:rPr lang="en-US" sz="3600" dirty="0">
                <a:solidFill>
                  <a:schemeClr val="tx1"/>
                </a:solidFill>
              </a:rPr>
              <a:t>Movement in Space</a:t>
            </a:r>
          </a:p>
        </p:txBody>
      </p:sp>
      <p:sp>
        <p:nvSpPr>
          <p:cNvPr id="7" name="Text Placeholder 4"/>
          <p:cNvSpPr>
            <a:spLocks noGrp="1"/>
          </p:cNvSpPr>
          <p:nvPr>
            <p:ph type="body" sz="quarter" idx="10"/>
          </p:nvPr>
        </p:nvSpPr>
        <p:spPr>
          <a:xfrm>
            <a:off x="224642" y="1074189"/>
            <a:ext cx="8747266" cy="4667249"/>
          </a:xfrm>
        </p:spPr>
        <p:txBody>
          <a:bodyPr>
            <a:noAutofit/>
          </a:bodyPr>
          <a:lstStyle/>
          <a:p>
            <a:pPr marL="0" indent="0">
              <a:buNone/>
              <a:tabLst>
                <a:tab pos="0" algn="l"/>
              </a:tabLst>
            </a:pPr>
            <a:r>
              <a:rPr lang="en-US" sz="2000" dirty="0">
                <a:solidFill>
                  <a:schemeClr val="tx1"/>
                </a:solidFill>
              </a:rPr>
              <a:t>Any movement from point A to point B can be decomposed into a </a:t>
            </a:r>
            <a:r>
              <a:rPr lang="en-US" sz="2000" u="sng" dirty="0">
                <a:solidFill>
                  <a:schemeClr val="tx1"/>
                </a:solidFill>
              </a:rPr>
              <a:t>translation</a:t>
            </a:r>
            <a:r>
              <a:rPr lang="en-US" sz="2000" dirty="0">
                <a:solidFill>
                  <a:schemeClr val="tx1"/>
                </a:solidFill>
              </a:rPr>
              <a:t> plus optional </a:t>
            </a:r>
            <a:r>
              <a:rPr lang="en-US" sz="2000" u="sng" dirty="0">
                <a:solidFill>
                  <a:schemeClr val="tx1"/>
                </a:solidFill>
              </a:rPr>
              <a:t>rotation</a:t>
            </a:r>
          </a:p>
          <a:p>
            <a:pPr marL="0" lvl="1" indent="0">
              <a:buNone/>
              <a:tabLst>
                <a:tab pos="0" algn="l"/>
              </a:tabLst>
            </a:pPr>
            <a:endParaRPr lang="en-US" sz="2400" b="1" dirty="0"/>
          </a:p>
        </p:txBody>
      </p:sp>
      <p:sp>
        <p:nvSpPr>
          <p:cNvPr id="23" name="TextBox 22"/>
          <p:cNvSpPr txBox="1"/>
          <p:nvPr/>
        </p:nvSpPr>
        <p:spPr>
          <a:xfrm>
            <a:off x="982302" y="4932810"/>
            <a:ext cx="7242853" cy="707886"/>
          </a:xfrm>
          <a:prstGeom prst="rect">
            <a:avLst/>
          </a:prstGeom>
          <a:noFill/>
        </p:spPr>
        <p:txBody>
          <a:bodyPr wrap="square" rtlCol="0">
            <a:spAutoFit/>
          </a:bodyPr>
          <a:lstStyle/>
          <a:p>
            <a:r>
              <a:rPr lang="en-US" sz="2000" b="1" dirty="0"/>
              <a:t>We need </a:t>
            </a:r>
            <a:r>
              <a:rPr lang="en-US" sz="2000" b="1" u="sng" dirty="0"/>
              <a:t>at least</a:t>
            </a:r>
            <a:r>
              <a:rPr lang="en-US" sz="2000" b="1" dirty="0"/>
              <a:t> 6 degrees of freedom (DOF) to describe a movement in 3 dimensions: </a:t>
            </a:r>
            <a:r>
              <a:rPr lang="el-GR" sz="2000" b="1" dirty="0"/>
              <a:t>Δ</a:t>
            </a:r>
            <a:r>
              <a:rPr lang="en-US" sz="2000" b="1" dirty="0"/>
              <a:t>X, </a:t>
            </a:r>
            <a:r>
              <a:rPr lang="el-GR" sz="2000" b="1" dirty="0"/>
              <a:t>Δ</a:t>
            </a:r>
            <a:r>
              <a:rPr lang="en-US" sz="2000" b="1" dirty="0"/>
              <a:t>Y, </a:t>
            </a:r>
            <a:r>
              <a:rPr lang="el-GR" sz="2000" b="1" dirty="0"/>
              <a:t>Δ</a:t>
            </a:r>
            <a:r>
              <a:rPr lang="en-US" sz="2000" b="1" dirty="0"/>
              <a:t>Z, </a:t>
            </a:r>
            <a:r>
              <a:rPr lang="en-US" sz="2000" b="1" dirty="0">
                <a:sym typeface="Symbol"/>
              </a:rPr>
              <a:t>, </a:t>
            </a:r>
            <a:r>
              <a:rPr lang="el-GR" sz="2000" b="1" dirty="0"/>
              <a:t>θ</a:t>
            </a:r>
            <a:r>
              <a:rPr lang="en-US" sz="2000" b="1" dirty="0"/>
              <a:t>, </a:t>
            </a:r>
            <a:r>
              <a:rPr lang="el-GR" sz="2000" b="1" dirty="0"/>
              <a:t>Ψ</a:t>
            </a:r>
            <a:r>
              <a:rPr lang="en-US" sz="2000" b="1" dirty="0"/>
              <a:t> </a:t>
            </a:r>
          </a:p>
        </p:txBody>
      </p:sp>
      <p:grpSp>
        <p:nvGrpSpPr>
          <p:cNvPr id="38" name="Group 37"/>
          <p:cNvGrpSpPr/>
          <p:nvPr/>
        </p:nvGrpSpPr>
        <p:grpSpPr>
          <a:xfrm>
            <a:off x="1097778" y="2449860"/>
            <a:ext cx="2951975" cy="1754429"/>
            <a:chOff x="835227" y="2667143"/>
            <a:chExt cx="2951975" cy="1754429"/>
          </a:xfrm>
        </p:grpSpPr>
        <p:grpSp>
          <p:nvGrpSpPr>
            <p:cNvPr id="8" name="Group 15"/>
            <p:cNvGrpSpPr/>
            <p:nvPr/>
          </p:nvGrpSpPr>
          <p:grpSpPr>
            <a:xfrm>
              <a:off x="835227" y="3719313"/>
              <a:ext cx="716890" cy="702259"/>
              <a:chOff x="2926080" y="2787091"/>
              <a:chExt cx="716890" cy="702259"/>
            </a:xfrm>
            <a:solidFill>
              <a:srgbClr val="FFFF00"/>
            </a:solidFill>
          </p:grpSpPr>
          <p:sp>
            <p:nvSpPr>
              <p:cNvPr id="9" name="Rectangle 8"/>
              <p:cNvSpPr/>
              <p:nvPr/>
            </p:nvSpPr>
            <p:spPr>
              <a:xfrm>
                <a:off x="2933395" y="2787091"/>
                <a:ext cx="702259" cy="69494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933395" y="2787091"/>
                <a:ext cx="709575" cy="702259"/>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926080" y="2787092"/>
                <a:ext cx="716890" cy="70225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6"/>
            <p:cNvGrpSpPr/>
            <p:nvPr/>
          </p:nvGrpSpPr>
          <p:grpSpPr>
            <a:xfrm rot="2700000">
              <a:off x="2589657" y="2993888"/>
              <a:ext cx="716890" cy="702259"/>
              <a:chOff x="2926080" y="2787091"/>
              <a:chExt cx="716890" cy="702259"/>
            </a:xfrm>
            <a:solidFill>
              <a:srgbClr val="FFFF00"/>
            </a:solidFill>
          </p:grpSpPr>
          <p:sp>
            <p:nvSpPr>
              <p:cNvPr id="13" name="Rectangle 12"/>
              <p:cNvSpPr/>
              <p:nvPr/>
            </p:nvSpPr>
            <p:spPr>
              <a:xfrm>
                <a:off x="2933395" y="2787091"/>
                <a:ext cx="702259" cy="69494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933395" y="2787091"/>
                <a:ext cx="709575" cy="702259"/>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926080" y="2787092"/>
                <a:ext cx="716890" cy="70225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p:cNvCxnSpPr/>
            <p:nvPr/>
          </p:nvCxnSpPr>
          <p:spPr>
            <a:xfrm flipV="1">
              <a:off x="1200988" y="3346238"/>
              <a:ext cx="1755648" cy="7315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186357" y="4070444"/>
              <a:ext cx="1755648" cy="14629"/>
            </a:xfrm>
            <a:prstGeom prst="straightConnector1">
              <a:avLst/>
            </a:prstGeom>
            <a:ln w="1905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49321" y="3338923"/>
              <a:ext cx="7315" cy="753465"/>
            </a:xfrm>
            <a:prstGeom prst="straightConnector1">
              <a:avLst/>
            </a:prstGeom>
            <a:ln w="1905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19" name="Group 30"/>
            <p:cNvGrpSpPr/>
            <p:nvPr/>
          </p:nvGrpSpPr>
          <p:grpSpPr>
            <a:xfrm rot="-900000">
              <a:off x="2283637" y="2667143"/>
              <a:ext cx="1360628" cy="1322832"/>
              <a:chOff x="2362200" y="5562600"/>
              <a:chExt cx="2057400" cy="1828800"/>
            </a:xfrm>
          </p:grpSpPr>
          <p:sp>
            <p:nvSpPr>
              <p:cNvPr id="20" name="Arc 19"/>
              <p:cNvSpPr/>
              <p:nvPr/>
            </p:nvSpPr>
            <p:spPr>
              <a:xfrm rot="5400000">
                <a:off x="2476500" y="5524500"/>
                <a:ext cx="1828800" cy="1905000"/>
              </a:xfrm>
              <a:prstGeom prst="arc">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a:off x="2438400" y="5562600"/>
                <a:ext cx="1905000" cy="1828800"/>
              </a:xfrm>
              <a:prstGeom prst="arc">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Arc 21"/>
              <p:cNvSpPr/>
              <p:nvPr/>
            </p:nvSpPr>
            <p:spPr>
              <a:xfrm flipH="1">
                <a:off x="2362200" y="5562600"/>
                <a:ext cx="2057400" cy="1828800"/>
              </a:xfrm>
              <a:prstGeom prst="arc">
                <a:avLst>
                  <a:gd name="adj1" fmla="val 16247417"/>
                  <a:gd name="adj2" fmla="val 0"/>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4" name="TextBox 23"/>
            <p:cNvSpPr txBox="1"/>
            <p:nvPr/>
          </p:nvSpPr>
          <p:spPr>
            <a:xfrm>
              <a:off x="3410176" y="2739076"/>
              <a:ext cx="377026" cy="369332"/>
            </a:xfrm>
            <a:prstGeom prst="rect">
              <a:avLst/>
            </a:prstGeom>
            <a:noFill/>
          </p:spPr>
          <p:txBody>
            <a:bodyPr wrap="none" rtlCol="0">
              <a:spAutoFit/>
            </a:bodyPr>
            <a:lstStyle/>
            <a:p>
              <a:r>
                <a:rPr lang="el-GR" dirty="0"/>
                <a:t>Ψ</a:t>
              </a:r>
              <a:endParaRPr lang="en-US" dirty="0"/>
            </a:p>
          </p:txBody>
        </p:sp>
        <p:sp>
          <p:nvSpPr>
            <p:cNvPr id="25" name="TextBox 24"/>
            <p:cNvSpPr txBox="1"/>
            <p:nvPr/>
          </p:nvSpPr>
          <p:spPr>
            <a:xfrm>
              <a:off x="1947136" y="4048497"/>
              <a:ext cx="492443" cy="369332"/>
            </a:xfrm>
            <a:prstGeom prst="rect">
              <a:avLst/>
            </a:prstGeom>
            <a:noFill/>
          </p:spPr>
          <p:txBody>
            <a:bodyPr wrap="none" rtlCol="0">
              <a:spAutoFit/>
            </a:bodyPr>
            <a:lstStyle/>
            <a:p>
              <a:r>
                <a:rPr lang="el-GR" dirty="0"/>
                <a:t>Δ</a:t>
              </a:r>
              <a:r>
                <a:rPr lang="en-US" dirty="0"/>
                <a:t>X</a:t>
              </a:r>
            </a:p>
          </p:txBody>
        </p:sp>
        <p:sp>
          <p:nvSpPr>
            <p:cNvPr id="26" name="TextBox 25"/>
            <p:cNvSpPr txBox="1"/>
            <p:nvPr/>
          </p:nvSpPr>
          <p:spPr>
            <a:xfrm>
              <a:off x="2510406" y="3668106"/>
              <a:ext cx="492443" cy="369332"/>
            </a:xfrm>
            <a:prstGeom prst="rect">
              <a:avLst/>
            </a:prstGeom>
            <a:noFill/>
          </p:spPr>
          <p:txBody>
            <a:bodyPr wrap="none" rtlCol="0">
              <a:spAutoFit/>
            </a:bodyPr>
            <a:lstStyle/>
            <a:p>
              <a:r>
                <a:rPr lang="el-GR" dirty="0"/>
                <a:t>Δ</a:t>
              </a:r>
              <a:r>
                <a:rPr lang="en-US" dirty="0"/>
                <a:t>Y</a:t>
              </a:r>
            </a:p>
          </p:txBody>
        </p:sp>
      </p:grpSp>
      <p:pic>
        <p:nvPicPr>
          <p:cNvPr id="27" name="Picture 2"/>
          <p:cNvPicPr>
            <a:picLocks noChangeAspect="1" noChangeArrowheads="1"/>
          </p:cNvPicPr>
          <p:nvPr/>
        </p:nvPicPr>
        <p:blipFill>
          <a:blip r:embed="rId2" cstate="print"/>
          <a:srcRect/>
          <a:stretch>
            <a:fillRect/>
          </a:stretch>
        </p:blipFill>
        <p:spPr bwMode="auto">
          <a:xfrm>
            <a:off x="4386408" y="1659174"/>
            <a:ext cx="3811324" cy="3119606"/>
          </a:xfrm>
          <a:prstGeom prst="rect">
            <a:avLst/>
          </a:prstGeom>
          <a:noFill/>
          <a:ln w="9525">
            <a:noFill/>
            <a:miter lim="800000"/>
            <a:headEnd/>
            <a:tailEnd/>
          </a:ln>
          <a:effectLst/>
        </p:spPr>
      </p:pic>
      <p:sp>
        <p:nvSpPr>
          <p:cNvPr id="28" name="TextBox 27"/>
          <p:cNvSpPr txBox="1"/>
          <p:nvPr/>
        </p:nvSpPr>
        <p:spPr>
          <a:xfrm>
            <a:off x="5377758" y="5902859"/>
            <a:ext cx="2055137" cy="452673"/>
          </a:xfrm>
          <a:prstGeom prst="rect">
            <a:avLst/>
          </a:prstGeom>
          <a:noFill/>
        </p:spPr>
        <p:txBody>
          <a:bodyPr wrap="none" lIns="91440" tIns="45720" rIns="91440" rtlCol="0" anchor="t">
            <a:noAutofit/>
          </a:bodyPr>
          <a:lstStyle/>
          <a:p>
            <a:r>
              <a:rPr lang="en-US" sz="1600" dirty="0">
                <a:solidFill>
                  <a:schemeClr val="tx1"/>
                </a:solidFill>
              </a:rPr>
              <a:t>Roll     Pitch     Yaw</a:t>
            </a:r>
          </a:p>
        </p:txBody>
      </p:sp>
      <p:cxnSp>
        <p:nvCxnSpPr>
          <p:cNvPr id="30" name="Straight Arrow Connector 29"/>
          <p:cNvCxnSpPr/>
          <p:nvPr/>
        </p:nvCxnSpPr>
        <p:spPr>
          <a:xfrm flipV="1">
            <a:off x="5694630" y="5576935"/>
            <a:ext cx="244443" cy="37119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8" idx="0"/>
          </p:cNvCxnSpPr>
          <p:nvPr/>
        </p:nvCxnSpPr>
        <p:spPr>
          <a:xfrm flipH="1" flipV="1">
            <a:off x="6328372" y="5540721"/>
            <a:ext cx="76955" cy="3621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6663350" y="5540721"/>
            <a:ext cx="253498" cy="3892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Different ways to write the same quaternion</a:t>
            </a:r>
          </a:p>
        </p:txBody>
      </p:sp>
      <p:sp>
        <p:nvSpPr>
          <p:cNvPr id="3" name="Content Placeholder 2"/>
          <p:cNvSpPr>
            <a:spLocks noGrp="1"/>
          </p:cNvSpPr>
          <p:nvPr>
            <p:ph idx="1"/>
          </p:nvPr>
        </p:nvSpPr>
        <p:spPr>
          <a:xfrm>
            <a:off x="224642" y="1540616"/>
            <a:ext cx="8735291" cy="4666008"/>
          </a:xfrm>
        </p:spPr>
        <p:txBody>
          <a:bodyPr>
            <a:normAutofit lnSpcReduction="10000"/>
          </a:bodyPr>
          <a:lstStyle/>
          <a:p>
            <a:pPr>
              <a:buNone/>
            </a:pPr>
            <a:r>
              <a:rPr lang="en-US" sz="2400" dirty="0">
                <a:solidFill>
                  <a:schemeClr val="bg1"/>
                </a:solidFill>
              </a:rPr>
              <a:t>We can write quaternions as elements of R</a:t>
            </a:r>
            <a:r>
              <a:rPr lang="en-US" sz="2400" baseline="30000" dirty="0">
                <a:solidFill>
                  <a:schemeClr val="bg1"/>
                </a:solidFill>
              </a:rPr>
              <a:t>4</a:t>
            </a:r>
            <a:r>
              <a:rPr lang="en-US" sz="2400" dirty="0">
                <a:solidFill>
                  <a:schemeClr val="bg1"/>
                </a:solidFill>
              </a:rPr>
              <a:t>:</a:t>
            </a:r>
          </a:p>
          <a:p>
            <a:pPr lvl="1" algn="ctr">
              <a:buNone/>
            </a:pPr>
            <a:r>
              <a:rPr lang="en-US" sz="2400" dirty="0">
                <a:solidFill>
                  <a:schemeClr val="bg1"/>
                </a:solidFill>
              </a:rPr>
              <a:t>q = (q</a:t>
            </a:r>
            <a:r>
              <a:rPr lang="en-US" sz="2400" baseline="-25000" dirty="0">
                <a:solidFill>
                  <a:schemeClr val="bg1"/>
                </a:solidFill>
              </a:rPr>
              <a:t>0</a:t>
            </a:r>
            <a:r>
              <a:rPr lang="en-US" sz="2400" dirty="0">
                <a:solidFill>
                  <a:schemeClr val="bg1"/>
                </a:solidFill>
              </a:rPr>
              <a:t>, q</a:t>
            </a:r>
            <a:r>
              <a:rPr lang="en-US" sz="2400" baseline="-25000" dirty="0">
                <a:solidFill>
                  <a:schemeClr val="bg1"/>
                </a:solidFill>
              </a:rPr>
              <a:t>1</a:t>
            </a:r>
            <a:r>
              <a:rPr lang="en-US" sz="2400" dirty="0">
                <a:solidFill>
                  <a:schemeClr val="bg1"/>
                </a:solidFill>
              </a:rPr>
              <a:t>, q</a:t>
            </a:r>
            <a:r>
              <a:rPr lang="en-US" sz="2400" baseline="-25000" dirty="0">
                <a:solidFill>
                  <a:schemeClr val="bg1"/>
                </a:solidFill>
              </a:rPr>
              <a:t>2</a:t>
            </a:r>
            <a:r>
              <a:rPr lang="en-US" sz="2400" dirty="0">
                <a:solidFill>
                  <a:schemeClr val="bg1"/>
                </a:solidFill>
              </a:rPr>
              <a:t>, q</a:t>
            </a:r>
            <a:r>
              <a:rPr lang="en-US" sz="2400" baseline="-25000" dirty="0">
                <a:solidFill>
                  <a:schemeClr val="bg1"/>
                </a:solidFill>
              </a:rPr>
              <a:t>3</a:t>
            </a:r>
            <a:r>
              <a:rPr lang="en-US" sz="2400" dirty="0">
                <a:solidFill>
                  <a:schemeClr val="bg1"/>
                </a:solidFill>
              </a:rPr>
              <a:t>)</a:t>
            </a:r>
          </a:p>
          <a:p>
            <a:pPr>
              <a:buNone/>
            </a:pPr>
            <a:r>
              <a:rPr lang="en-US" sz="2400" dirty="0">
                <a:solidFill>
                  <a:schemeClr val="bg1"/>
                </a:solidFill>
              </a:rPr>
              <a:t>We can also write:</a:t>
            </a:r>
          </a:p>
          <a:p>
            <a:pPr lvl="1" algn="ctr">
              <a:buNone/>
            </a:pPr>
            <a:r>
              <a:rPr lang="en-US" sz="2400" dirty="0">
                <a:solidFill>
                  <a:schemeClr val="bg1"/>
                </a:solidFill>
              </a:rPr>
              <a:t>q = q</a:t>
            </a:r>
            <a:r>
              <a:rPr lang="en-US" sz="2400" baseline="-25000" dirty="0">
                <a:solidFill>
                  <a:schemeClr val="bg1"/>
                </a:solidFill>
              </a:rPr>
              <a:t>0</a:t>
            </a:r>
            <a:r>
              <a:rPr lang="en-US" sz="2400" dirty="0">
                <a:solidFill>
                  <a:schemeClr val="bg1"/>
                </a:solidFill>
              </a:rPr>
              <a:t> + </a:t>
            </a:r>
            <a:r>
              <a:rPr lang="en-US" sz="2400" b="1" dirty="0">
                <a:solidFill>
                  <a:schemeClr val="bg1"/>
                </a:solidFill>
              </a:rPr>
              <a:t>q</a:t>
            </a:r>
            <a:r>
              <a:rPr lang="en-US" sz="2400" dirty="0">
                <a:solidFill>
                  <a:schemeClr val="bg1"/>
                </a:solidFill>
              </a:rPr>
              <a:t>, where </a:t>
            </a:r>
            <a:r>
              <a:rPr lang="en-US" sz="2400" b="1" dirty="0">
                <a:solidFill>
                  <a:schemeClr val="bg1"/>
                </a:solidFill>
              </a:rPr>
              <a:t>q</a:t>
            </a:r>
            <a:r>
              <a:rPr lang="en-US" sz="2400" dirty="0">
                <a:solidFill>
                  <a:schemeClr val="bg1"/>
                </a:solidFill>
              </a:rPr>
              <a:t> = </a:t>
            </a:r>
            <a:r>
              <a:rPr lang="en-US" sz="2400" b="1" dirty="0">
                <a:solidFill>
                  <a:schemeClr val="bg1"/>
                </a:solidFill>
              </a:rPr>
              <a:t>i</a:t>
            </a:r>
            <a:r>
              <a:rPr lang="en-US" sz="2400" dirty="0">
                <a:solidFill>
                  <a:schemeClr val="bg1"/>
                </a:solidFill>
              </a:rPr>
              <a:t>q</a:t>
            </a:r>
            <a:r>
              <a:rPr lang="en-US" sz="2400" baseline="-25000" dirty="0">
                <a:solidFill>
                  <a:schemeClr val="bg1"/>
                </a:solidFill>
              </a:rPr>
              <a:t>1</a:t>
            </a:r>
            <a:r>
              <a:rPr lang="en-US" sz="2400" dirty="0">
                <a:solidFill>
                  <a:schemeClr val="bg1"/>
                </a:solidFill>
              </a:rPr>
              <a:t> + </a:t>
            </a:r>
            <a:r>
              <a:rPr lang="en-US" sz="2400" b="1" dirty="0">
                <a:solidFill>
                  <a:schemeClr val="bg1"/>
                </a:solidFill>
              </a:rPr>
              <a:t>j</a:t>
            </a:r>
            <a:r>
              <a:rPr lang="en-US" sz="2400" dirty="0">
                <a:solidFill>
                  <a:schemeClr val="bg1"/>
                </a:solidFill>
              </a:rPr>
              <a:t>q</a:t>
            </a:r>
            <a:r>
              <a:rPr lang="en-US" sz="2400" baseline="-25000" dirty="0">
                <a:solidFill>
                  <a:schemeClr val="bg1"/>
                </a:solidFill>
              </a:rPr>
              <a:t>2</a:t>
            </a:r>
            <a:r>
              <a:rPr lang="en-US" sz="2400" dirty="0">
                <a:solidFill>
                  <a:schemeClr val="bg1"/>
                </a:solidFill>
              </a:rPr>
              <a:t> + </a:t>
            </a:r>
            <a:r>
              <a:rPr lang="en-US" sz="2400" b="1" dirty="0">
                <a:solidFill>
                  <a:schemeClr val="bg1"/>
                </a:solidFill>
              </a:rPr>
              <a:t>k</a:t>
            </a:r>
            <a:r>
              <a:rPr lang="en-US" sz="2400" dirty="0">
                <a:solidFill>
                  <a:schemeClr val="bg1"/>
                </a:solidFill>
              </a:rPr>
              <a:t>q</a:t>
            </a:r>
            <a:r>
              <a:rPr lang="en-US" sz="2400" baseline="-25000" dirty="0">
                <a:solidFill>
                  <a:schemeClr val="bg1"/>
                </a:solidFill>
              </a:rPr>
              <a:t>3</a:t>
            </a:r>
          </a:p>
          <a:p>
            <a:pPr lvl="1">
              <a:buNone/>
            </a:pPr>
            <a:endParaRPr lang="en-US" sz="2400" dirty="0">
              <a:solidFill>
                <a:schemeClr val="bg1"/>
              </a:solidFill>
            </a:endParaRPr>
          </a:p>
          <a:p>
            <a:pPr algn="ctr">
              <a:spcBef>
                <a:spcPts val="0"/>
              </a:spcBef>
              <a:spcAft>
                <a:spcPts val="1200"/>
              </a:spcAft>
              <a:buNone/>
            </a:pPr>
            <a:r>
              <a:rPr lang="en-US" sz="2400" dirty="0">
                <a:solidFill>
                  <a:schemeClr val="bg1"/>
                </a:solidFill>
              </a:rPr>
              <a:t>OR</a:t>
            </a:r>
          </a:p>
          <a:p>
            <a:pPr algn="ctr">
              <a:spcBef>
                <a:spcPts val="0"/>
              </a:spcBef>
              <a:spcAft>
                <a:spcPts val="1200"/>
              </a:spcAft>
              <a:buNone/>
            </a:pPr>
            <a:r>
              <a:rPr lang="en-US" sz="2400" dirty="0">
                <a:solidFill>
                  <a:schemeClr val="bg1"/>
                </a:solidFill>
              </a:rPr>
              <a:t>q = </a:t>
            </a:r>
            <a:r>
              <a:rPr lang="en-US" sz="2400" dirty="0" err="1">
                <a:solidFill>
                  <a:schemeClr val="bg1"/>
                </a:solidFill>
              </a:rPr>
              <a:t>cos</a:t>
            </a:r>
            <a:r>
              <a:rPr lang="en-US" sz="2400" dirty="0">
                <a:solidFill>
                  <a:schemeClr val="bg1"/>
                </a:solidFill>
              </a:rPr>
              <a:t> </a:t>
            </a:r>
            <a:r>
              <a:rPr lang="en-US" sz="2400" dirty="0">
                <a:solidFill>
                  <a:schemeClr val="bg1"/>
                </a:solidFill>
                <a:latin typeface="Symbol" pitchFamily="18" charset="2"/>
              </a:rPr>
              <a:t>q</a:t>
            </a:r>
            <a:r>
              <a:rPr lang="en-US" sz="2400" dirty="0">
                <a:solidFill>
                  <a:schemeClr val="bg1"/>
                </a:solidFill>
              </a:rPr>
              <a:t> + </a:t>
            </a:r>
            <a:r>
              <a:rPr lang="en-US" sz="2400" b="1" dirty="0">
                <a:solidFill>
                  <a:schemeClr val="bg1"/>
                </a:solidFill>
              </a:rPr>
              <a:t>u</a:t>
            </a:r>
            <a:r>
              <a:rPr lang="en-US" sz="2400" dirty="0">
                <a:solidFill>
                  <a:schemeClr val="bg1"/>
                </a:solidFill>
              </a:rPr>
              <a:t> sin </a:t>
            </a:r>
            <a:r>
              <a:rPr lang="en-US" sz="2400" dirty="0">
                <a:solidFill>
                  <a:schemeClr val="bg1"/>
                </a:solidFill>
                <a:latin typeface="Symbol" pitchFamily="18" charset="2"/>
              </a:rPr>
              <a:t>q</a:t>
            </a:r>
          </a:p>
          <a:p>
            <a:pPr>
              <a:spcBef>
                <a:spcPts val="0"/>
              </a:spcBef>
              <a:spcAft>
                <a:spcPts val="1200"/>
              </a:spcAft>
              <a:buNone/>
            </a:pPr>
            <a:r>
              <a:rPr lang="en-US" sz="2400" dirty="0">
                <a:solidFill>
                  <a:schemeClr val="bg1"/>
                </a:solidFill>
                <a:latin typeface="Arial" pitchFamily="34" charset="0"/>
                <a:cs typeface="Arial" pitchFamily="34" charset="0"/>
              </a:rPr>
              <a:t>where :</a:t>
            </a:r>
          </a:p>
          <a:p>
            <a:pPr lvl="1">
              <a:buNone/>
            </a:pPr>
            <a:r>
              <a:rPr lang="en-US" sz="2400" b="1" dirty="0">
                <a:solidFill>
                  <a:schemeClr val="bg1"/>
                </a:solidFill>
                <a:latin typeface="Arial" pitchFamily="34" charset="0"/>
                <a:cs typeface="Arial" pitchFamily="34" charset="0"/>
              </a:rPr>
              <a:t>u</a:t>
            </a:r>
            <a:r>
              <a:rPr lang="en-US" sz="2400" dirty="0">
                <a:solidFill>
                  <a:schemeClr val="bg1"/>
                </a:solidFill>
                <a:latin typeface="Arial" pitchFamily="34" charset="0"/>
                <a:cs typeface="Arial" pitchFamily="34" charset="0"/>
              </a:rPr>
              <a:t> = q</a:t>
            </a:r>
            <a:r>
              <a:rPr lang="en-US" sz="2400" baseline="-25000" dirty="0">
                <a:solidFill>
                  <a:schemeClr val="bg1"/>
                </a:solidFill>
                <a:latin typeface="Arial" pitchFamily="34" charset="0"/>
                <a:cs typeface="Arial" pitchFamily="34" charset="0"/>
              </a:rPr>
              <a:t>1</a:t>
            </a:r>
            <a:r>
              <a:rPr lang="en-US" sz="2400" dirty="0">
                <a:solidFill>
                  <a:schemeClr val="bg1"/>
                </a:solidFill>
                <a:latin typeface="Arial" pitchFamily="34" charset="0"/>
                <a:cs typeface="Arial" pitchFamily="34" charset="0"/>
              </a:rPr>
              <a:t>i + q</a:t>
            </a:r>
            <a:r>
              <a:rPr lang="en-US" sz="2400" baseline="-25000" dirty="0">
                <a:solidFill>
                  <a:schemeClr val="bg1"/>
                </a:solidFill>
                <a:latin typeface="Arial" pitchFamily="34" charset="0"/>
                <a:cs typeface="Arial" pitchFamily="34" charset="0"/>
              </a:rPr>
              <a:t>2</a:t>
            </a:r>
            <a:r>
              <a:rPr lang="en-US" sz="2400" dirty="0">
                <a:solidFill>
                  <a:schemeClr val="bg1"/>
                </a:solidFill>
                <a:latin typeface="Arial" pitchFamily="34" charset="0"/>
                <a:cs typeface="Arial" pitchFamily="34" charset="0"/>
              </a:rPr>
              <a:t>j + q</a:t>
            </a:r>
            <a:r>
              <a:rPr lang="en-US" sz="2400" baseline="-25000" dirty="0">
                <a:solidFill>
                  <a:schemeClr val="bg1"/>
                </a:solidFill>
                <a:latin typeface="Arial" pitchFamily="34" charset="0"/>
                <a:cs typeface="Arial" pitchFamily="34" charset="0"/>
              </a:rPr>
              <a:t>3</a:t>
            </a:r>
            <a:r>
              <a:rPr lang="en-US" sz="2400" dirty="0">
                <a:solidFill>
                  <a:schemeClr val="bg1"/>
                </a:solidFill>
                <a:latin typeface="Arial" pitchFamily="34" charset="0"/>
                <a:cs typeface="Arial" pitchFamily="34" charset="0"/>
              </a:rPr>
              <a:t>k</a:t>
            </a:r>
          </a:p>
          <a:p>
            <a:pPr lvl="1">
              <a:buNone/>
            </a:pPr>
            <a:r>
              <a:rPr lang="en-US" sz="2400" b="1" dirty="0">
                <a:solidFill>
                  <a:schemeClr val="bg1"/>
                </a:solidFill>
                <a:latin typeface="Arial" pitchFamily="34" charset="0"/>
                <a:cs typeface="Arial" pitchFamily="34" charset="0"/>
              </a:rPr>
              <a:t>u</a:t>
            </a:r>
            <a:r>
              <a:rPr lang="en-US" sz="2400" dirty="0">
                <a:solidFill>
                  <a:schemeClr val="bg1"/>
                </a:solidFill>
                <a:latin typeface="Arial" pitchFamily="34" charset="0"/>
                <a:cs typeface="Arial" pitchFamily="34" charset="0"/>
              </a:rPr>
              <a:t> = the axis of rotation</a:t>
            </a:r>
          </a:p>
          <a:p>
            <a:pPr lvl="1">
              <a:buNone/>
            </a:pPr>
            <a:r>
              <a:rPr lang="en-US" sz="2400" dirty="0">
                <a:solidFill>
                  <a:schemeClr val="bg1"/>
                </a:solidFill>
                <a:latin typeface="Symbol" pitchFamily="18" charset="2"/>
              </a:rPr>
              <a:t>2q</a:t>
            </a:r>
            <a:r>
              <a:rPr lang="en-US" sz="2400" dirty="0">
                <a:solidFill>
                  <a:schemeClr val="bg1"/>
                </a:solidFill>
                <a:latin typeface="Arial" pitchFamily="34" charset="0"/>
                <a:cs typeface="Arial" pitchFamily="34" charset="0"/>
              </a:rPr>
              <a:t> = the rotation about </a:t>
            </a:r>
            <a:r>
              <a:rPr lang="en-US" sz="2400" b="1" dirty="0">
                <a:solidFill>
                  <a:schemeClr val="bg1"/>
                </a:solidFill>
                <a:latin typeface="Arial" pitchFamily="34" charset="0"/>
                <a:cs typeface="Arial" pitchFamily="34" charset="0"/>
              </a:rPr>
              <a:t>u</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18624" y="1562101"/>
            <a:ext cx="6852176" cy="1630518"/>
          </a:xfrm>
          <a:prstGeom prst="rect">
            <a:avLst/>
          </a:prstGeom>
          <a:noFill/>
          <a:ln w="9525">
            <a:noFill/>
            <a:miter lim="800000"/>
            <a:headEnd/>
            <a:tailEnd/>
          </a:ln>
          <a:effectLst/>
        </p:spPr>
      </p:pic>
      <p:sp>
        <p:nvSpPr>
          <p:cNvPr id="5" name="Rectangle 4"/>
          <p:cNvSpPr/>
          <p:nvPr/>
        </p:nvSpPr>
        <p:spPr>
          <a:xfrm>
            <a:off x="2717800" y="3861475"/>
            <a:ext cx="4991100" cy="2677656"/>
          </a:xfrm>
          <a:prstGeom prst="rect">
            <a:avLst/>
          </a:prstGeom>
        </p:spPr>
        <p:txBody>
          <a:bodyPr wrap="square">
            <a:spAutoFit/>
          </a:bodyPr>
          <a:lstStyle/>
          <a:p>
            <a:r>
              <a:rPr lang="en-US" sz="2800" b="1" dirty="0">
                <a:solidFill>
                  <a:schemeClr val="bg1"/>
                </a:solidFill>
              </a:rPr>
              <a:t>q</a:t>
            </a:r>
            <a:r>
              <a:rPr lang="en-US" sz="2800" dirty="0">
                <a:solidFill>
                  <a:schemeClr val="bg1"/>
                </a:solidFill>
              </a:rPr>
              <a:t> = </a:t>
            </a:r>
            <a:r>
              <a:rPr lang="en-US" sz="2800" dirty="0" err="1">
                <a:solidFill>
                  <a:schemeClr val="bg1"/>
                </a:solidFill>
              </a:rPr>
              <a:t>cos</a:t>
            </a:r>
            <a:r>
              <a:rPr lang="en-US" sz="2800" dirty="0">
                <a:solidFill>
                  <a:schemeClr val="bg1"/>
                </a:solidFill>
              </a:rPr>
              <a:t> </a:t>
            </a:r>
            <a:r>
              <a:rPr lang="en-US" sz="2800" dirty="0">
                <a:solidFill>
                  <a:schemeClr val="bg1"/>
                </a:solidFill>
                <a:latin typeface="Symbol" pitchFamily="18" charset="2"/>
              </a:rPr>
              <a:t>q</a:t>
            </a:r>
            <a:r>
              <a:rPr lang="en-US" sz="2800" dirty="0">
                <a:solidFill>
                  <a:schemeClr val="bg1"/>
                </a:solidFill>
              </a:rPr>
              <a:t> + </a:t>
            </a:r>
            <a:r>
              <a:rPr lang="en-US" sz="2800" b="1" dirty="0">
                <a:solidFill>
                  <a:schemeClr val="bg1"/>
                </a:solidFill>
              </a:rPr>
              <a:t>u</a:t>
            </a:r>
            <a:r>
              <a:rPr lang="en-US" sz="2800" dirty="0">
                <a:solidFill>
                  <a:schemeClr val="bg1"/>
                </a:solidFill>
              </a:rPr>
              <a:t> sin </a:t>
            </a:r>
            <a:r>
              <a:rPr lang="en-US" sz="2800" dirty="0">
                <a:solidFill>
                  <a:schemeClr val="bg1"/>
                </a:solidFill>
                <a:latin typeface="Symbol" pitchFamily="18" charset="2"/>
              </a:rPr>
              <a:t>q</a:t>
            </a:r>
          </a:p>
          <a:p>
            <a:endParaRPr lang="en-US" sz="2800" dirty="0">
              <a:solidFill>
                <a:schemeClr val="bg1"/>
              </a:solidFill>
              <a:latin typeface="Arial" pitchFamily="34" charset="0"/>
              <a:cs typeface="Arial" pitchFamily="34" charset="0"/>
            </a:endParaRPr>
          </a:p>
          <a:p>
            <a:r>
              <a:rPr lang="en-US" sz="2800" dirty="0">
                <a:solidFill>
                  <a:schemeClr val="bg1"/>
                </a:solidFill>
                <a:latin typeface="Arial" pitchFamily="34" charset="0"/>
                <a:cs typeface="Arial" pitchFamily="34" charset="0"/>
              </a:rPr>
              <a:t>where :</a:t>
            </a:r>
          </a:p>
          <a:p>
            <a:pPr lvl="1"/>
            <a:r>
              <a:rPr lang="en-US" sz="2800" b="1" dirty="0">
                <a:solidFill>
                  <a:schemeClr val="bg1"/>
                </a:solidFill>
                <a:latin typeface="Arial" pitchFamily="34" charset="0"/>
                <a:cs typeface="Arial" pitchFamily="34" charset="0"/>
              </a:rPr>
              <a:t>u</a:t>
            </a:r>
            <a:r>
              <a:rPr lang="en-US" sz="2800" dirty="0">
                <a:solidFill>
                  <a:schemeClr val="bg1"/>
                </a:solidFill>
                <a:latin typeface="Arial" pitchFamily="34" charset="0"/>
                <a:cs typeface="Arial" pitchFamily="34" charset="0"/>
              </a:rPr>
              <a:t> = q</a:t>
            </a:r>
            <a:r>
              <a:rPr lang="en-US" sz="2800" baseline="-25000" dirty="0">
                <a:solidFill>
                  <a:schemeClr val="bg1"/>
                </a:solidFill>
                <a:latin typeface="Arial" pitchFamily="34" charset="0"/>
                <a:cs typeface="Arial" pitchFamily="34" charset="0"/>
              </a:rPr>
              <a:t>1</a:t>
            </a:r>
            <a:r>
              <a:rPr lang="en-US" sz="2800" dirty="0">
                <a:solidFill>
                  <a:schemeClr val="bg1"/>
                </a:solidFill>
                <a:latin typeface="Arial" pitchFamily="34" charset="0"/>
                <a:cs typeface="Arial" pitchFamily="34" charset="0"/>
              </a:rPr>
              <a:t>i + q</a:t>
            </a:r>
            <a:r>
              <a:rPr lang="en-US" sz="2800" baseline="-25000" dirty="0">
                <a:solidFill>
                  <a:schemeClr val="bg1"/>
                </a:solidFill>
                <a:latin typeface="Arial" pitchFamily="34" charset="0"/>
                <a:cs typeface="Arial" pitchFamily="34" charset="0"/>
              </a:rPr>
              <a:t>2</a:t>
            </a:r>
            <a:r>
              <a:rPr lang="en-US" sz="2800" dirty="0">
                <a:solidFill>
                  <a:schemeClr val="bg1"/>
                </a:solidFill>
                <a:latin typeface="Arial" pitchFamily="34" charset="0"/>
                <a:cs typeface="Arial" pitchFamily="34" charset="0"/>
              </a:rPr>
              <a:t>j + q</a:t>
            </a:r>
            <a:r>
              <a:rPr lang="en-US" sz="2800" baseline="-25000" dirty="0">
                <a:solidFill>
                  <a:schemeClr val="bg1"/>
                </a:solidFill>
                <a:latin typeface="Arial" pitchFamily="34" charset="0"/>
                <a:cs typeface="Arial" pitchFamily="34" charset="0"/>
              </a:rPr>
              <a:t>3</a:t>
            </a:r>
            <a:r>
              <a:rPr lang="en-US" sz="2800" dirty="0">
                <a:solidFill>
                  <a:schemeClr val="bg1"/>
                </a:solidFill>
                <a:latin typeface="Arial" pitchFamily="34" charset="0"/>
                <a:cs typeface="Arial" pitchFamily="34" charset="0"/>
              </a:rPr>
              <a:t>k</a:t>
            </a:r>
          </a:p>
          <a:p>
            <a:pPr lvl="1"/>
            <a:r>
              <a:rPr lang="en-US" sz="2800" b="1" dirty="0">
                <a:solidFill>
                  <a:schemeClr val="bg1"/>
                </a:solidFill>
                <a:latin typeface="Arial" pitchFamily="34" charset="0"/>
                <a:cs typeface="Arial" pitchFamily="34" charset="0"/>
              </a:rPr>
              <a:t>u</a:t>
            </a:r>
            <a:r>
              <a:rPr lang="en-US" sz="2800" dirty="0">
                <a:solidFill>
                  <a:schemeClr val="bg1"/>
                </a:solidFill>
                <a:latin typeface="Arial" pitchFamily="34" charset="0"/>
                <a:cs typeface="Arial" pitchFamily="34" charset="0"/>
              </a:rPr>
              <a:t> = the axis of rotation</a:t>
            </a:r>
          </a:p>
          <a:p>
            <a:pPr lvl="1"/>
            <a:r>
              <a:rPr lang="en-US" sz="2800" dirty="0">
                <a:solidFill>
                  <a:schemeClr val="bg1"/>
                </a:solidFill>
                <a:latin typeface="Symbol" pitchFamily="18" charset="2"/>
              </a:rPr>
              <a:t>2q</a:t>
            </a:r>
            <a:r>
              <a:rPr lang="en-US" sz="2800" dirty="0">
                <a:solidFill>
                  <a:schemeClr val="bg1"/>
                </a:solidFill>
                <a:latin typeface="Arial" pitchFamily="34" charset="0"/>
                <a:cs typeface="Arial" pitchFamily="34" charset="0"/>
              </a:rPr>
              <a:t> = the rotation about </a:t>
            </a:r>
            <a:r>
              <a:rPr lang="en-US" sz="2800" b="1" dirty="0">
                <a:solidFill>
                  <a:schemeClr val="bg1"/>
                </a:solidFill>
                <a:latin typeface="Arial" pitchFamily="34" charset="0"/>
                <a:cs typeface="Arial" pitchFamily="34" charset="0"/>
              </a:rPr>
              <a:t>u</a:t>
            </a:r>
          </a:p>
        </p:txBody>
      </p:sp>
      <p:sp>
        <p:nvSpPr>
          <p:cNvPr id="6" name="TextBox 5"/>
          <p:cNvSpPr txBox="1"/>
          <p:nvPr/>
        </p:nvSpPr>
        <p:spPr>
          <a:xfrm>
            <a:off x="4076700" y="3429000"/>
            <a:ext cx="890052" cy="369332"/>
          </a:xfrm>
          <a:prstGeom prst="rect">
            <a:avLst/>
          </a:prstGeom>
          <a:noFill/>
        </p:spPr>
        <p:txBody>
          <a:bodyPr wrap="none" rtlCol="0">
            <a:spAutoFit/>
          </a:bodyPr>
          <a:lstStyle/>
          <a:p>
            <a:r>
              <a:rPr lang="en-US" dirty="0">
                <a:solidFill>
                  <a:schemeClr val="bg1"/>
                </a:solidFill>
              </a:rPr>
              <a:t>Versus</a:t>
            </a:r>
          </a:p>
        </p:txBody>
      </p:sp>
      <p:sp>
        <p:nvSpPr>
          <p:cNvPr id="8" name="Title 7"/>
          <p:cNvSpPr>
            <a:spLocks noGrp="1"/>
          </p:cNvSpPr>
          <p:nvPr>
            <p:ph type="title"/>
          </p:nvPr>
        </p:nvSpPr>
        <p:spPr/>
        <p:txBody>
          <a:bodyPr/>
          <a:lstStyle/>
          <a:p>
            <a:r>
              <a:rPr lang="en-US" sz="3600" dirty="0">
                <a:solidFill>
                  <a:srgbClr val="FFC000"/>
                </a:solidFill>
              </a:rPr>
              <a:t>Quaternions are an efficient representation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Equality</a:t>
            </a:r>
          </a:p>
        </p:txBody>
      </p:sp>
      <p:sp>
        <p:nvSpPr>
          <p:cNvPr id="3" name="Content Placeholder 2"/>
          <p:cNvSpPr>
            <a:spLocks noGrp="1"/>
          </p:cNvSpPr>
          <p:nvPr>
            <p:ph idx="1"/>
          </p:nvPr>
        </p:nvSpPr>
        <p:spPr>
          <a:xfrm>
            <a:off x="1343025" y="1019916"/>
            <a:ext cx="7616908" cy="4666008"/>
          </a:xfrm>
        </p:spPr>
        <p:txBody>
          <a:bodyPr>
            <a:noAutofit/>
          </a:bodyPr>
          <a:lstStyle/>
          <a:p>
            <a:pPr marL="342900" lvl="1" indent="-342900">
              <a:buNone/>
            </a:pPr>
            <a:r>
              <a:rPr lang="en-US" sz="3200" dirty="0">
                <a:solidFill>
                  <a:schemeClr val="bg2"/>
                </a:solidFill>
              </a:rPr>
              <a:t>If:</a:t>
            </a:r>
          </a:p>
          <a:p>
            <a:pPr marL="742950" lvl="2" indent="-342900">
              <a:buNone/>
            </a:pPr>
            <a:r>
              <a:rPr lang="en-US" sz="3200" dirty="0">
                <a:solidFill>
                  <a:schemeClr val="bg2"/>
                </a:solidFill>
              </a:rPr>
              <a:t>p = p</a:t>
            </a:r>
            <a:r>
              <a:rPr lang="en-US" sz="3200" baseline="-25000" dirty="0">
                <a:solidFill>
                  <a:schemeClr val="bg2"/>
                </a:solidFill>
              </a:rPr>
              <a:t>0</a:t>
            </a:r>
            <a:r>
              <a:rPr lang="en-US" sz="3200" dirty="0">
                <a:solidFill>
                  <a:schemeClr val="bg2"/>
                </a:solidFill>
              </a:rPr>
              <a:t> + </a:t>
            </a:r>
            <a:r>
              <a:rPr lang="en-US" sz="3200" b="1" dirty="0">
                <a:solidFill>
                  <a:schemeClr val="bg2"/>
                </a:solidFill>
              </a:rPr>
              <a:t>i</a:t>
            </a:r>
            <a:r>
              <a:rPr lang="en-US" sz="3200" dirty="0">
                <a:solidFill>
                  <a:schemeClr val="bg2"/>
                </a:solidFill>
              </a:rPr>
              <a:t>p</a:t>
            </a:r>
            <a:r>
              <a:rPr lang="en-US" sz="3200" baseline="-25000" dirty="0">
                <a:solidFill>
                  <a:schemeClr val="bg2"/>
                </a:solidFill>
              </a:rPr>
              <a:t>1</a:t>
            </a:r>
            <a:r>
              <a:rPr lang="en-US" sz="3200" dirty="0">
                <a:solidFill>
                  <a:schemeClr val="bg2"/>
                </a:solidFill>
              </a:rPr>
              <a:t> + </a:t>
            </a:r>
            <a:r>
              <a:rPr lang="en-US" sz="3200" b="1" dirty="0">
                <a:solidFill>
                  <a:schemeClr val="bg2"/>
                </a:solidFill>
              </a:rPr>
              <a:t>j</a:t>
            </a:r>
            <a:r>
              <a:rPr lang="en-US" sz="3200" dirty="0">
                <a:solidFill>
                  <a:schemeClr val="bg2"/>
                </a:solidFill>
              </a:rPr>
              <a:t>p</a:t>
            </a:r>
            <a:r>
              <a:rPr lang="en-US" sz="3200" baseline="-25000" dirty="0">
                <a:solidFill>
                  <a:schemeClr val="bg2"/>
                </a:solidFill>
              </a:rPr>
              <a:t>2</a:t>
            </a:r>
            <a:r>
              <a:rPr lang="en-US" sz="3200" dirty="0">
                <a:solidFill>
                  <a:schemeClr val="bg2"/>
                </a:solidFill>
              </a:rPr>
              <a:t> + </a:t>
            </a:r>
            <a:r>
              <a:rPr lang="en-US" sz="3200" b="1" dirty="0">
                <a:solidFill>
                  <a:schemeClr val="bg2"/>
                </a:solidFill>
              </a:rPr>
              <a:t>k</a:t>
            </a:r>
            <a:r>
              <a:rPr lang="en-US" sz="3200" dirty="0">
                <a:solidFill>
                  <a:schemeClr val="bg2"/>
                </a:solidFill>
              </a:rPr>
              <a:t>p</a:t>
            </a:r>
            <a:r>
              <a:rPr lang="en-US" sz="3200" baseline="-25000" dirty="0">
                <a:solidFill>
                  <a:schemeClr val="bg2"/>
                </a:solidFill>
              </a:rPr>
              <a:t>3</a:t>
            </a:r>
          </a:p>
          <a:p>
            <a:pPr marL="742950" lvl="2" indent="-342900">
              <a:buNone/>
            </a:pPr>
            <a:r>
              <a:rPr lang="en-US" sz="3200" dirty="0">
                <a:solidFill>
                  <a:schemeClr val="bg2"/>
                </a:solidFill>
              </a:rPr>
              <a:t>q = q</a:t>
            </a:r>
            <a:r>
              <a:rPr lang="en-US" sz="3200" baseline="-25000" dirty="0">
                <a:solidFill>
                  <a:schemeClr val="bg2"/>
                </a:solidFill>
              </a:rPr>
              <a:t>0</a:t>
            </a:r>
            <a:r>
              <a:rPr lang="en-US" sz="3200" dirty="0">
                <a:solidFill>
                  <a:schemeClr val="bg2"/>
                </a:solidFill>
              </a:rPr>
              <a:t> + </a:t>
            </a:r>
            <a:r>
              <a:rPr lang="en-US" sz="3200" b="1" dirty="0">
                <a:solidFill>
                  <a:schemeClr val="bg2"/>
                </a:solidFill>
              </a:rPr>
              <a:t>i</a:t>
            </a:r>
            <a:r>
              <a:rPr lang="en-US" sz="3200" dirty="0">
                <a:solidFill>
                  <a:schemeClr val="bg2"/>
                </a:solidFill>
              </a:rPr>
              <a:t>q</a:t>
            </a:r>
            <a:r>
              <a:rPr lang="en-US" sz="3200" baseline="-25000" dirty="0">
                <a:solidFill>
                  <a:schemeClr val="bg2"/>
                </a:solidFill>
              </a:rPr>
              <a:t>1</a:t>
            </a:r>
            <a:r>
              <a:rPr lang="en-US" sz="3200" dirty="0">
                <a:solidFill>
                  <a:schemeClr val="bg2"/>
                </a:solidFill>
              </a:rPr>
              <a:t> + </a:t>
            </a:r>
            <a:r>
              <a:rPr lang="en-US" sz="3200" b="1" dirty="0">
                <a:solidFill>
                  <a:schemeClr val="bg2"/>
                </a:solidFill>
              </a:rPr>
              <a:t>j</a:t>
            </a:r>
            <a:r>
              <a:rPr lang="en-US" sz="3200" dirty="0">
                <a:solidFill>
                  <a:schemeClr val="bg2"/>
                </a:solidFill>
              </a:rPr>
              <a:t>q</a:t>
            </a:r>
            <a:r>
              <a:rPr lang="en-US" sz="3200" baseline="-25000" dirty="0">
                <a:solidFill>
                  <a:schemeClr val="bg2"/>
                </a:solidFill>
              </a:rPr>
              <a:t>2</a:t>
            </a:r>
            <a:r>
              <a:rPr lang="en-US" sz="3200" dirty="0">
                <a:solidFill>
                  <a:schemeClr val="bg2"/>
                </a:solidFill>
              </a:rPr>
              <a:t> + </a:t>
            </a:r>
            <a:r>
              <a:rPr lang="en-US" sz="3200" b="1" dirty="0">
                <a:solidFill>
                  <a:schemeClr val="bg2"/>
                </a:solidFill>
              </a:rPr>
              <a:t>k</a:t>
            </a:r>
            <a:r>
              <a:rPr lang="en-US" sz="3200" dirty="0">
                <a:solidFill>
                  <a:schemeClr val="bg2"/>
                </a:solidFill>
              </a:rPr>
              <a:t>q</a:t>
            </a:r>
            <a:r>
              <a:rPr lang="en-US" sz="3200" baseline="-25000" dirty="0">
                <a:solidFill>
                  <a:schemeClr val="bg2"/>
                </a:solidFill>
              </a:rPr>
              <a:t>3</a:t>
            </a:r>
          </a:p>
          <a:p>
            <a:pPr marL="342900" lvl="1" indent="-342900">
              <a:spcBef>
                <a:spcPts val="600"/>
              </a:spcBef>
              <a:buNone/>
            </a:pPr>
            <a:endParaRPr lang="en-US" sz="3200" dirty="0">
              <a:solidFill>
                <a:schemeClr val="bg2"/>
              </a:solidFill>
            </a:endParaRPr>
          </a:p>
          <a:p>
            <a:pPr marL="342900" lvl="1" indent="-342900">
              <a:spcBef>
                <a:spcPts val="600"/>
              </a:spcBef>
              <a:buNone/>
            </a:pPr>
            <a:r>
              <a:rPr lang="en-US" sz="3200" dirty="0">
                <a:solidFill>
                  <a:schemeClr val="bg2"/>
                </a:solidFill>
              </a:rPr>
              <a:t>Then p = q if and only if</a:t>
            </a:r>
          </a:p>
          <a:p>
            <a:pPr marL="742950" lvl="2" indent="-342900">
              <a:buNone/>
            </a:pPr>
            <a:r>
              <a:rPr lang="en-US" sz="3200" dirty="0">
                <a:solidFill>
                  <a:schemeClr val="bg2"/>
                </a:solidFill>
              </a:rPr>
              <a:t>p</a:t>
            </a:r>
            <a:r>
              <a:rPr lang="en-US" sz="3200" baseline="-25000" dirty="0">
                <a:solidFill>
                  <a:schemeClr val="bg2"/>
                </a:solidFill>
              </a:rPr>
              <a:t>0</a:t>
            </a:r>
            <a:r>
              <a:rPr lang="en-US" sz="3200" dirty="0">
                <a:solidFill>
                  <a:schemeClr val="bg2"/>
                </a:solidFill>
              </a:rPr>
              <a:t> = q</a:t>
            </a:r>
            <a:r>
              <a:rPr lang="en-US" sz="3200" baseline="-25000" dirty="0">
                <a:solidFill>
                  <a:schemeClr val="bg2"/>
                </a:solidFill>
              </a:rPr>
              <a:t>0</a:t>
            </a:r>
          </a:p>
          <a:p>
            <a:pPr marL="742950" lvl="2" indent="-342900">
              <a:buNone/>
            </a:pPr>
            <a:r>
              <a:rPr lang="en-US" sz="3200" dirty="0">
                <a:solidFill>
                  <a:schemeClr val="bg2"/>
                </a:solidFill>
              </a:rPr>
              <a:t>p</a:t>
            </a:r>
            <a:r>
              <a:rPr lang="en-US" sz="3200" baseline="-25000" dirty="0">
                <a:solidFill>
                  <a:schemeClr val="bg2"/>
                </a:solidFill>
              </a:rPr>
              <a:t>1</a:t>
            </a:r>
            <a:r>
              <a:rPr lang="en-US" sz="3200" dirty="0">
                <a:solidFill>
                  <a:schemeClr val="bg2"/>
                </a:solidFill>
              </a:rPr>
              <a:t> = q</a:t>
            </a:r>
            <a:r>
              <a:rPr lang="en-US" sz="3200" baseline="-25000" dirty="0">
                <a:solidFill>
                  <a:schemeClr val="bg2"/>
                </a:solidFill>
              </a:rPr>
              <a:t>1</a:t>
            </a:r>
          </a:p>
          <a:p>
            <a:pPr marL="742950" lvl="2" indent="-342900">
              <a:buNone/>
            </a:pPr>
            <a:r>
              <a:rPr lang="en-US" sz="3200" dirty="0">
                <a:solidFill>
                  <a:schemeClr val="bg2"/>
                </a:solidFill>
              </a:rPr>
              <a:t>p</a:t>
            </a:r>
            <a:r>
              <a:rPr lang="en-US" sz="3200" baseline="-25000" dirty="0">
                <a:solidFill>
                  <a:schemeClr val="bg2"/>
                </a:solidFill>
              </a:rPr>
              <a:t>2</a:t>
            </a:r>
            <a:r>
              <a:rPr lang="en-US" sz="3200" dirty="0">
                <a:solidFill>
                  <a:schemeClr val="bg2"/>
                </a:solidFill>
              </a:rPr>
              <a:t> = q</a:t>
            </a:r>
            <a:r>
              <a:rPr lang="en-US" sz="3200" baseline="-25000" dirty="0">
                <a:solidFill>
                  <a:schemeClr val="bg2"/>
                </a:solidFill>
              </a:rPr>
              <a:t>2</a:t>
            </a:r>
          </a:p>
          <a:p>
            <a:pPr marL="742950" lvl="2" indent="-342900">
              <a:buNone/>
            </a:pPr>
            <a:r>
              <a:rPr lang="en-US" sz="3200" dirty="0">
                <a:solidFill>
                  <a:schemeClr val="bg2"/>
                </a:solidFill>
              </a:rPr>
              <a:t>p</a:t>
            </a:r>
            <a:r>
              <a:rPr lang="en-US" sz="3200" baseline="-25000" dirty="0">
                <a:solidFill>
                  <a:schemeClr val="bg2"/>
                </a:solidFill>
              </a:rPr>
              <a:t>3</a:t>
            </a:r>
            <a:r>
              <a:rPr lang="en-US" sz="3200" dirty="0">
                <a:solidFill>
                  <a:schemeClr val="bg2"/>
                </a:solidFill>
              </a:rPr>
              <a:t> = q</a:t>
            </a:r>
            <a:r>
              <a:rPr lang="en-US" sz="3200" baseline="-25000" dirty="0">
                <a:solidFill>
                  <a:schemeClr val="bg2"/>
                </a:solidFill>
              </a:rPr>
              <a:t>3</a:t>
            </a:r>
          </a:p>
          <a:p>
            <a:pPr marL="742950" lvl="2" indent="-342900"/>
            <a:endParaRPr lang="en-US" sz="3200" baseline="-25000" dirty="0">
              <a:solidFill>
                <a:schemeClr val="bg2"/>
              </a:solidFill>
            </a:endParaRPr>
          </a:p>
          <a:p>
            <a:pPr marL="342900" lvl="1" indent="-342900">
              <a:buFont typeface="Arial" pitchFamily="34" charset="0"/>
              <a:buChar char="•"/>
            </a:pPr>
            <a:endParaRPr lang="en-US" sz="3600" dirty="0"/>
          </a:p>
          <a:p>
            <a:pPr marL="742950" lvl="2" indent="-342900"/>
            <a:endParaRPr lang="en-US" sz="3600" dirty="0"/>
          </a:p>
          <a:p>
            <a:endParaRPr lang="en-US" sz="3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The Sum of Two Quaternions</a:t>
            </a:r>
          </a:p>
        </p:txBody>
      </p:sp>
      <p:sp>
        <p:nvSpPr>
          <p:cNvPr id="3" name="Content Placeholder 2"/>
          <p:cNvSpPr>
            <a:spLocks noGrp="1"/>
          </p:cNvSpPr>
          <p:nvPr>
            <p:ph idx="1"/>
          </p:nvPr>
        </p:nvSpPr>
        <p:spPr/>
        <p:txBody>
          <a:bodyPr>
            <a:normAutofit/>
          </a:bodyPr>
          <a:lstStyle/>
          <a:p>
            <a:pPr marL="342900" lvl="1" indent="-342900">
              <a:buNone/>
            </a:pPr>
            <a:r>
              <a:rPr lang="en-US" sz="2800" dirty="0">
                <a:solidFill>
                  <a:schemeClr val="bg1"/>
                </a:solidFill>
              </a:rPr>
              <a:t>If:</a:t>
            </a:r>
          </a:p>
          <a:p>
            <a:pPr marL="742950" lvl="2" indent="-342900" algn="ctr">
              <a:buNone/>
            </a:pPr>
            <a:r>
              <a:rPr lang="en-US" sz="2800" dirty="0">
                <a:solidFill>
                  <a:schemeClr val="bg1"/>
                </a:solidFill>
              </a:rPr>
              <a:t>p = p</a:t>
            </a:r>
            <a:r>
              <a:rPr lang="en-US" sz="2800" baseline="-25000" dirty="0">
                <a:solidFill>
                  <a:schemeClr val="bg1"/>
                </a:solidFill>
              </a:rPr>
              <a:t>0</a:t>
            </a:r>
            <a:r>
              <a:rPr lang="en-US" sz="2800" dirty="0">
                <a:solidFill>
                  <a:schemeClr val="bg1"/>
                </a:solidFill>
              </a:rPr>
              <a:t> + </a:t>
            </a:r>
            <a:r>
              <a:rPr lang="en-US" sz="2800" b="1" dirty="0">
                <a:solidFill>
                  <a:schemeClr val="bg1"/>
                </a:solidFill>
              </a:rPr>
              <a:t>i</a:t>
            </a:r>
            <a:r>
              <a:rPr lang="en-US" sz="2800" dirty="0">
                <a:solidFill>
                  <a:schemeClr val="bg1"/>
                </a:solidFill>
              </a:rPr>
              <a:t>p</a:t>
            </a:r>
            <a:r>
              <a:rPr lang="en-US" sz="2800" baseline="-25000" dirty="0">
                <a:solidFill>
                  <a:schemeClr val="bg1"/>
                </a:solidFill>
              </a:rPr>
              <a:t>1</a:t>
            </a:r>
            <a:r>
              <a:rPr lang="en-US" sz="2800" dirty="0">
                <a:solidFill>
                  <a:schemeClr val="bg1"/>
                </a:solidFill>
              </a:rPr>
              <a:t> + </a:t>
            </a:r>
            <a:r>
              <a:rPr lang="en-US" sz="2800" b="1" dirty="0">
                <a:solidFill>
                  <a:schemeClr val="bg1"/>
                </a:solidFill>
              </a:rPr>
              <a:t>j</a:t>
            </a:r>
            <a:r>
              <a:rPr lang="en-US" sz="2800" dirty="0">
                <a:solidFill>
                  <a:schemeClr val="bg1"/>
                </a:solidFill>
              </a:rPr>
              <a:t>p</a:t>
            </a:r>
            <a:r>
              <a:rPr lang="en-US" sz="2800" baseline="-25000" dirty="0">
                <a:solidFill>
                  <a:schemeClr val="bg1"/>
                </a:solidFill>
              </a:rPr>
              <a:t>2</a:t>
            </a:r>
            <a:r>
              <a:rPr lang="en-US" sz="2800" dirty="0">
                <a:solidFill>
                  <a:schemeClr val="bg1"/>
                </a:solidFill>
              </a:rPr>
              <a:t> + </a:t>
            </a:r>
            <a:r>
              <a:rPr lang="en-US" sz="2800" b="1" dirty="0">
                <a:solidFill>
                  <a:schemeClr val="bg1"/>
                </a:solidFill>
              </a:rPr>
              <a:t>k</a:t>
            </a:r>
            <a:r>
              <a:rPr lang="en-US" sz="2800" dirty="0">
                <a:solidFill>
                  <a:schemeClr val="bg1"/>
                </a:solidFill>
              </a:rPr>
              <a:t>p</a:t>
            </a:r>
            <a:r>
              <a:rPr lang="en-US" sz="2800" baseline="-25000" dirty="0">
                <a:solidFill>
                  <a:schemeClr val="bg1"/>
                </a:solidFill>
              </a:rPr>
              <a:t>3</a:t>
            </a:r>
          </a:p>
          <a:p>
            <a:pPr marL="742950" lvl="2" indent="-342900" algn="ctr">
              <a:buNone/>
            </a:pPr>
            <a:r>
              <a:rPr lang="en-US" sz="2800" dirty="0">
                <a:solidFill>
                  <a:schemeClr val="bg1"/>
                </a:solidFill>
              </a:rPr>
              <a:t>q = q</a:t>
            </a:r>
            <a:r>
              <a:rPr lang="en-US" sz="2800" baseline="-25000" dirty="0">
                <a:solidFill>
                  <a:schemeClr val="bg1"/>
                </a:solidFill>
              </a:rPr>
              <a:t>0</a:t>
            </a:r>
            <a:r>
              <a:rPr lang="en-US" sz="2800" dirty="0">
                <a:solidFill>
                  <a:schemeClr val="bg1"/>
                </a:solidFill>
              </a:rPr>
              <a:t> + iq</a:t>
            </a:r>
            <a:r>
              <a:rPr lang="en-US" sz="2800" baseline="-25000" dirty="0">
                <a:solidFill>
                  <a:schemeClr val="bg1"/>
                </a:solidFill>
              </a:rPr>
              <a:t>1</a:t>
            </a:r>
            <a:r>
              <a:rPr lang="en-US" sz="2800" dirty="0">
                <a:solidFill>
                  <a:schemeClr val="bg1"/>
                </a:solidFill>
              </a:rPr>
              <a:t> + </a:t>
            </a:r>
            <a:r>
              <a:rPr lang="en-US" sz="2800" b="1" dirty="0">
                <a:solidFill>
                  <a:schemeClr val="bg1"/>
                </a:solidFill>
              </a:rPr>
              <a:t>j</a:t>
            </a:r>
            <a:r>
              <a:rPr lang="en-US" sz="2800" dirty="0">
                <a:solidFill>
                  <a:schemeClr val="bg1"/>
                </a:solidFill>
              </a:rPr>
              <a:t>q</a:t>
            </a:r>
            <a:r>
              <a:rPr lang="en-US" sz="2800" baseline="-25000" dirty="0">
                <a:solidFill>
                  <a:schemeClr val="bg1"/>
                </a:solidFill>
              </a:rPr>
              <a:t>2</a:t>
            </a:r>
            <a:r>
              <a:rPr lang="en-US" sz="2800" dirty="0">
                <a:solidFill>
                  <a:schemeClr val="bg1"/>
                </a:solidFill>
              </a:rPr>
              <a:t> + </a:t>
            </a:r>
            <a:r>
              <a:rPr lang="en-US" sz="2800" b="1" dirty="0">
                <a:solidFill>
                  <a:schemeClr val="bg1"/>
                </a:solidFill>
              </a:rPr>
              <a:t>k</a:t>
            </a:r>
            <a:r>
              <a:rPr lang="en-US" sz="2800" dirty="0">
                <a:solidFill>
                  <a:schemeClr val="bg1"/>
                </a:solidFill>
              </a:rPr>
              <a:t>q</a:t>
            </a:r>
            <a:r>
              <a:rPr lang="en-US" sz="2800" baseline="-25000" dirty="0">
                <a:solidFill>
                  <a:schemeClr val="bg1"/>
                </a:solidFill>
              </a:rPr>
              <a:t>3</a:t>
            </a:r>
          </a:p>
          <a:p>
            <a:pPr marL="342900" lvl="1" indent="-342900">
              <a:buNone/>
            </a:pPr>
            <a:r>
              <a:rPr lang="en-US" sz="2800" dirty="0">
                <a:solidFill>
                  <a:schemeClr val="bg1"/>
                </a:solidFill>
              </a:rPr>
              <a:t>Then:</a:t>
            </a:r>
          </a:p>
          <a:p>
            <a:pPr lvl="1" algn="ctr">
              <a:buNone/>
            </a:pPr>
            <a:r>
              <a:rPr lang="en-US" sz="2800" dirty="0">
                <a:solidFill>
                  <a:schemeClr val="bg1"/>
                </a:solidFill>
              </a:rPr>
              <a:t>p + q = (p</a:t>
            </a:r>
            <a:r>
              <a:rPr lang="en-US" sz="2800" baseline="-25000" dirty="0">
                <a:solidFill>
                  <a:schemeClr val="bg1"/>
                </a:solidFill>
              </a:rPr>
              <a:t>0 </a:t>
            </a:r>
            <a:r>
              <a:rPr lang="en-US" sz="2800" dirty="0">
                <a:solidFill>
                  <a:schemeClr val="bg1"/>
                </a:solidFill>
              </a:rPr>
              <a:t>+ q</a:t>
            </a:r>
            <a:r>
              <a:rPr lang="en-US" sz="2800" baseline="-25000" dirty="0">
                <a:solidFill>
                  <a:schemeClr val="bg1"/>
                </a:solidFill>
              </a:rPr>
              <a:t>0</a:t>
            </a:r>
            <a:r>
              <a:rPr lang="en-US" sz="2800" dirty="0">
                <a:solidFill>
                  <a:schemeClr val="bg1"/>
                </a:solidFill>
              </a:rPr>
              <a:t>) + </a:t>
            </a:r>
            <a:r>
              <a:rPr lang="en-US" sz="2800" b="1" dirty="0" err="1">
                <a:solidFill>
                  <a:schemeClr val="bg1"/>
                </a:solidFill>
              </a:rPr>
              <a:t>i</a:t>
            </a:r>
            <a:r>
              <a:rPr lang="en-US" sz="2800" dirty="0">
                <a:solidFill>
                  <a:schemeClr val="bg1"/>
                </a:solidFill>
              </a:rPr>
              <a:t>(p</a:t>
            </a:r>
            <a:r>
              <a:rPr lang="en-US" sz="2800" baseline="-25000" dirty="0">
                <a:solidFill>
                  <a:schemeClr val="bg1"/>
                </a:solidFill>
              </a:rPr>
              <a:t>1</a:t>
            </a:r>
            <a:r>
              <a:rPr lang="en-US" sz="2800" dirty="0">
                <a:solidFill>
                  <a:schemeClr val="bg1"/>
                </a:solidFill>
              </a:rPr>
              <a:t>+q</a:t>
            </a:r>
            <a:r>
              <a:rPr lang="en-US" sz="2800" baseline="-25000" dirty="0">
                <a:solidFill>
                  <a:schemeClr val="bg1"/>
                </a:solidFill>
              </a:rPr>
              <a:t>1</a:t>
            </a:r>
            <a:r>
              <a:rPr lang="en-US" sz="2800" dirty="0">
                <a:solidFill>
                  <a:schemeClr val="bg1"/>
                </a:solidFill>
              </a:rPr>
              <a:t>) + </a:t>
            </a:r>
            <a:r>
              <a:rPr lang="en-US" sz="2800" b="1" dirty="0">
                <a:solidFill>
                  <a:schemeClr val="bg1"/>
                </a:solidFill>
              </a:rPr>
              <a:t>j</a:t>
            </a:r>
            <a:r>
              <a:rPr lang="en-US" sz="2800" dirty="0">
                <a:solidFill>
                  <a:schemeClr val="bg1"/>
                </a:solidFill>
              </a:rPr>
              <a:t>(p</a:t>
            </a:r>
            <a:r>
              <a:rPr lang="en-US" sz="2800" baseline="-25000" dirty="0">
                <a:solidFill>
                  <a:schemeClr val="bg1"/>
                </a:solidFill>
              </a:rPr>
              <a:t>2</a:t>
            </a:r>
            <a:r>
              <a:rPr lang="en-US" sz="2800" dirty="0">
                <a:solidFill>
                  <a:schemeClr val="bg1"/>
                </a:solidFill>
              </a:rPr>
              <a:t>+q</a:t>
            </a:r>
            <a:r>
              <a:rPr lang="en-US" sz="2800" baseline="-25000" dirty="0">
                <a:solidFill>
                  <a:schemeClr val="bg1"/>
                </a:solidFill>
              </a:rPr>
              <a:t>2</a:t>
            </a:r>
            <a:r>
              <a:rPr lang="en-US" sz="2800" dirty="0">
                <a:solidFill>
                  <a:schemeClr val="bg1"/>
                </a:solidFill>
              </a:rPr>
              <a:t>) + </a:t>
            </a:r>
            <a:r>
              <a:rPr lang="en-US" sz="2800" b="1" dirty="0">
                <a:solidFill>
                  <a:schemeClr val="bg1"/>
                </a:solidFill>
              </a:rPr>
              <a:t>k</a:t>
            </a:r>
            <a:r>
              <a:rPr lang="en-US" sz="2800" dirty="0">
                <a:solidFill>
                  <a:schemeClr val="bg1"/>
                </a:solidFill>
              </a:rPr>
              <a:t>(p</a:t>
            </a:r>
            <a:r>
              <a:rPr lang="en-US" sz="2800" baseline="-25000" dirty="0">
                <a:solidFill>
                  <a:schemeClr val="bg1"/>
                </a:solidFill>
              </a:rPr>
              <a:t>3</a:t>
            </a:r>
            <a:r>
              <a:rPr lang="en-US" sz="2800" dirty="0">
                <a:solidFill>
                  <a:schemeClr val="bg1"/>
                </a:solidFill>
              </a:rPr>
              <a:t>+q</a:t>
            </a:r>
            <a:r>
              <a:rPr lang="en-US" sz="2800" baseline="-25000" dirty="0">
                <a:solidFill>
                  <a:schemeClr val="bg1"/>
                </a:solidFill>
              </a:rPr>
              <a:t>3</a:t>
            </a:r>
            <a:r>
              <a:rPr lang="en-US" sz="2800" dirty="0">
                <a:solidFill>
                  <a:schemeClr val="bg1"/>
                </a:solidFill>
              </a:rPr>
              <a:t>)</a:t>
            </a:r>
          </a:p>
          <a:p>
            <a:pPr lvl="1">
              <a:buNone/>
            </a:pPr>
            <a:endParaRPr lang="en-US" sz="2800" dirty="0">
              <a:solidFill>
                <a:schemeClr val="bg1"/>
              </a:solidFill>
            </a:endParaRPr>
          </a:p>
          <a:p>
            <a:pPr>
              <a:buNone/>
            </a:pPr>
            <a:r>
              <a:rPr lang="en-US" sz="2800" dirty="0">
                <a:solidFill>
                  <a:schemeClr val="bg1"/>
                </a:solidFill>
              </a:rPr>
              <a:t>Addition of two quaternions is commutative: </a:t>
            </a:r>
          </a:p>
          <a:p>
            <a:pPr algn="ctr">
              <a:buNone/>
            </a:pPr>
            <a:r>
              <a:rPr lang="en-US" sz="2800" dirty="0">
                <a:solidFill>
                  <a:schemeClr val="bg1"/>
                </a:solidFill>
              </a:rPr>
              <a:t>p + q = q + p</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C000"/>
                </a:solidFill>
              </a:rPr>
              <a:t>Multiplication of Quaternion by Scalar</a:t>
            </a:r>
          </a:p>
        </p:txBody>
      </p:sp>
      <p:sp>
        <p:nvSpPr>
          <p:cNvPr id="3" name="Content Placeholder 2"/>
          <p:cNvSpPr>
            <a:spLocks noGrp="1"/>
          </p:cNvSpPr>
          <p:nvPr>
            <p:ph idx="1"/>
          </p:nvPr>
        </p:nvSpPr>
        <p:spPr/>
        <p:txBody>
          <a:bodyPr>
            <a:normAutofit/>
          </a:bodyPr>
          <a:lstStyle/>
          <a:p>
            <a:pPr marL="342900" lvl="1" indent="-342900">
              <a:buNone/>
            </a:pPr>
            <a:r>
              <a:rPr lang="en-US" sz="3600" dirty="0">
                <a:solidFill>
                  <a:schemeClr val="bg1"/>
                </a:solidFill>
              </a:rPr>
              <a:t>If:</a:t>
            </a:r>
          </a:p>
          <a:p>
            <a:pPr marL="742950" lvl="2" indent="-342900">
              <a:buNone/>
            </a:pPr>
            <a:r>
              <a:rPr lang="en-US" sz="3600" dirty="0">
                <a:solidFill>
                  <a:schemeClr val="bg1"/>
                </a:solidFill>
              </a:rPr>
              <a:t>c = scalar</a:t>
            </a:r>
          </a:p>
          <a:p>
            <a:pPr marL="742950" lvl="2" indent="-342900">
              <a:buNone/>
            </a:pPr>
            <a:r>
              <a:rPr lang="en-US" sz="3600" dirty="0">
                <a:solidFill>
                  <a:schemeClr val="bg1"/>
                </a:solidFill>
              </a:rPr>
              <a:t>q = q</a:t>
            </a:r>
            <a:r>
              <a:rPr lang="en-US" sz="3600" baseline="-25000" dirty="0">
                <a:solidFill>
                  <a:schemeClr val="bg1"/>
                </a:solidFill>
              </a:rPr>
              <a:t>0</a:t>
            </a:r>
            <a:r>
              <a:rPr lang="en-US" sz="3600" dirty="0">
                <a:solidFill>
                  <a:schemeClr val="bg1"/>
                </a:solidFill>
              </a:rPr>
              <a:t> + iq</a:t>
            </a:r>
            <a:r>
              <a:rPr lang="en-US" sz="3600" baseline="-25000" dirty="0">
                <a:solidFill>
                  <a:schemeClr val="bg1"/>
                </a:solidFill>
              </a:rPr>
              <a:t>1</a:t>
            </a:r>
            <a:r>
              <a:rPr lang="en-US" sz="3600" dirty="0">
                <a:solidFill>
                  <a:schemeClr val="bg1"/>
                </a:solidFill>
              </a:rPr>
              <a:t> + </a:t>
            </a:r>
            <a:r>
              <a:rPr lang="en-US" sz="3600" b="1" dirty="0">
                <a:solidFill>
                  <a:schemeClr val="bg1"/>
                </a:solidFill>
              </a:rPr>
              <a:t>j</a:t>
            </a:r>
            <a:r>
              <a:rPr lang="en-US" sz="3600" dirty="0">
                <a:solidFill>
                  <a:schemeClr val="bg1"/>
                </a:solidFill>
              </a:rPr>
              <a:t>q</a:t>
            </a:r>
            <a:r>
              <a:rPr lang="en-US" sz="3600" baseline="-25000" dirty="0">
                <a:solidFill>
                  <a:schemeClr val="bg1"/>
                </a:solidFill>
              </a:rPr>
              <a:t>2</a:t>
            </a:r>
            <a:r>
              <a:rPr lang="en-US" sz="3600" dirty="0">
                <a:solidFill>
                  <a:schemeClr val="bg1"/>
                </a:solidFill>
              </a:rPr>
              <a:t> + </a:t>
            </a:r>
            <a:r>
              <a:rPr lang="en-US" sz="3600" b="1" dirty="0">
                <a:solidFill>
                  <a:schemeClr val="bg1"/>
                </a:solidFill>
              </a:rPr>
              <a:t>k</a:t>
            </a:r>
            <a:r>
              <a:rPr lang="en-US" sz="3600" dirty="0">
                <a:solidFill>
                  <a:schemeClr val="bg1"/>
                </a:solidFill>
              </a:rPr>
              <a:t>q</a:t>
            </a:r>
            <a:r>
              <a:rPr lang="en-US" sz="3600" baseline="-25000" dirty="0">
                <a:solidFill>
                  <a:schemeClr val="bg1"/>
                </a:solidFill>
              </a:rPr>
              <a:t>3</a:t>
            </a:r>
          </a:p>
          <a:p>
            <a:pPr>
              <a:buNone/>
            </a:pPr>
            <a:endParaRPr lang="en-US" sz="3600" dirty="0">
              <a:solidFill>
                <a:schemeClr val="bg1"/>
              </a:solidFill>
            </a:endParaRPr>
          </a:p>
          <a:p>
            <a:pPr>
              <a:buNone/>
            </a:pPr>
            <a:r>
              <a:rPr lang="en-US" sz="3600" dirty="0">
                <a:solidFill>
                  <a:schemeClr val="bg1"/>
                </a:solidFill>
              </a:rPr>
              <a:t>Then:</a:t>
            </a:r>
          </a:p>
          <a:p>
            <a:pPr lvl="1">
              <a:buNone/>
            </a:pPr>
            <a:r>
              <a:rPr lang="en-US" sz="3600" dirty="0">
                <a:solidFill>
                  <a:schemeClr val="bg1"/>
                </a:solidFill>
              </a:rPr>
              <a:t>		</a:t>
            </a:r>
            <a:r>
              <a:rPr lang="en-US" sz="3600" dirty="0" err="1">
                <a:solidFill>
                  <a:schemeClr val="bg1"/>
                </a:solidFill>
              </a:rPr>
              <a:t>cq</a:t>
            </a:r>
            <a:r>
              <a:rPr lang="en-US" sz="3600" dirty="0">
                <a:solidFill>
                  <a:schemeClr val="bg1"/>
                </a:solidFill>
              </a:rPr>
              <a:t> = cq</a:t>
            </a:r>
            <a:r>
              <a:rPr lang="en-US" sz="3600" baseline="-25000" dirty="0">
                <a:solidFill>
                  <a:schemeClr val="bg1"/>
                </a:solidFill>
              </a:rPr>
              <a:t>0</a:t>
            </a:r>
            <a:r>
              <a:rPr lang="en-US" sz="3600" dirty="0">
                <a:solidFill>
                  <a:schemeClr val="bg1"/>
                </a:solidFill>
              </a:rPr>
              <a:t> + </a:t>
            </a:r>
            <a:r>
              <a:rPr lang="en-US" sz="3600" b="1" dirty="0">
                <a:solidFill>
                  <a:schemeClr val="bg1"/>
                </a:solidFill>
              </a:rPr>
              <a:t>i</a:t>
            </a:r>
            <a:r>
              <a:rPr lang="en-US" sz="3600" dirty="0">
                <a:solidFill>
                  <a:schemeClr val="bg1"/>
                </a:solidFill>
              </a:rPr>
              <a:t>cq</a:t>
            </a:r>
            <a:r>
              <a:rPr lang="en-US" sz="3600" baseline="-25000" dirty="0">
                <a:solidFill>
                  <a:schemeClr val="bg1"/>
                </a:solidFill>
              </a:rPr>
              <a:t>1</a:t>
            </a:r>
            <a:r>
              <a:rPr lang="en-US" sz="3600" dirty="0">
                <a:solidFill>
                  <a:schemeClr val="bg1"/>
                </a:solidFill>
              </a:rPr>
              <a:t> + </a:t>
            </a:r>
            <a:r>
              <a:rPr lang="en-US" sz="3600" b="1" dirty="0">
                <a:solidFill>
                  <a:schemeClr val="bg1"/>
                </a:solidFill>
              </a:rPr>
              <a:t>j</a:t>
            </a:r>
            <a:r>
              <a:rPr lang="en-US" sz="3600" dirty="0">
                <a:solidFill>
                  <a:schemeClr val="bg1"/>
                </a:solidFill>
              </a:rPr>
              <a:t>cq</a:t>
            </a:r>
            <a:r>
              <a:rPr lang="en-US" sz="3600" baseline="-25000" dirty="0">
                <a:solidFill>
                  <a:schemeClr val="bg1"/>
                </a:solidFill>
              </a:rPr>
              <a:t>2</a:t>
            </a:r>
            <a:r>
              <a:rPr lang="en-US" sz="3600" dirty="0">
                <a:solidFill>
                  <a:schemeClr val="bg1"/>
                </a:solidFill>
              </a:rPr>
              <a:t> + </a:t>
            </a:r>
            <a:r>
              <a:rPr lang="en-US" sz="3600" b="1" dirty="0">
                <a:solidFill>
                  <a:schemeClr val="bg1"/>
                </a:solidFill>
              </a:rPr>
              <a:t>k</a:t>
            </a:r>
            <a:r>
              <a:rPr lang="en-US" sz="3600" dirty="0">
                <a:solidFill>
                  <a:schemeClr val="bg1"/>
                </a:solidFill>
              </a:rPr>
              <a:t>cq</a:t>
            </a:r>
            <a:r>
              <a:rPr lang="en-US" sz="3600" baseline="-25000" dirty="0">
                <a:solidFill>
                  <a:schemeClr val="bg1"/>
                </a:solidFill>
              </a:rPr>
              <a:t>3</a:t>
            </a:r>
            <a:endParaRPr lang="en-US" sz="3600" dirty="0">
              <a:solidFill>
                <a:schemeClr val="bg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The Complex Conjugate of a Quaternion</a:t>
            </a:r>
          </a:p>
        </p:txBody>
      </p:sp>
      <p:sp>
        <p:nvSpPr>
          <p:cNvPr id="3" name="Content Placeholder 2"/>
          <p:cNvSpPr>
            <a:spLocks noGrp="1"/>
          </p:cNvSpPr>
          <p:nvPr>
            <p:ph idx="1"/>
          </p:nvPr>
        </p:nvSpPr>
        <p:spPr>
          <a:xfrm>
            <a:off x="224642" y="1828800"/>
            <a:ext cx="8735291" cy="3857124"/>
          </a:xfrm>
        </p:spPr>
        <p:txBody>
          <a:bodyPr/>
          <a:lstStyle/>
          <a:p>
            <a:pPr marL="342900" lvl="2" indent="-342900">
              <a:buNone/>
            </a:pPr>
            <a:r>
              <a:rPr lang="en-US" sz="2800" dirty="0">
                <a:solidFill>
                  <a:schemeClr val="bg1"/>
                </a:solidFill>
              </a:rPr>
              <a:t>If q = q</a:t>
            </a:r>
            <a:r>
              <a:rPr lang="en-US" sz="2800" baseline="-25000" dirty="0">
                <a:solidFill>
                  <a:schemeClr val="bg1"/>
                </a:solidFill>
              </a:rPr>
              <a:t>0</a:t>
            </a:r>
            <a:r>
              <a:rPr lang="en-US" sz="2800" dirty="0">
                <a:solidFill>
                  <a:schemeClr val="bg1"/>
                </a:solidFill>
              </a:rPr>
              <a:t> + </a:t>
            </a:r>
            <a:r>
              <a:rPr lang="en-US" sz="2800" b="1" dirty="0">
                <a:solidFill>
                  <a:schemeClr val="bg1"/>
                </a:solidFill>
              </a:rPr>
              <a:t>q  = </a:t>
            </a:r>
            <a:r>
              <a:rPr lang="en-US" sz="2800" dirty="0">
                <a:solidFill>
                  <a:schemeClr val="bg1"/>
                </a:solidFill>
              </a:rPr>
              <a:t>q</a:t>
            </a:r>
            <a:r>
              <a:rPr lang="en-US" sz="2800" baseline="-25000" dirty="0">
                <a:solidFill>
                  <a:schemeClr val="bg1"/>
                </a:solidFill>
              </a:rPr>
              <a:t>0</a:t>
            </a:r>
            <a:r>
              <a:rPr lang="en-US" sz="2800" dirty="0">
                <a:solidFill>
                  <a:schemeClr val="bg1"/>
                </a:solidFill>
              </a:rPr>
              <a:t> + iq</a:t>
            </a:r>
            <a:r>
              <a:rPr lang="en-US" sz="2800" baseline="-25000" dirty="0">
                <a:solidFill>
                  <a:schemeClr val="bg1"/>
                </a:solidFill>
              </a:rPr>
              <a:t>1</a:t>
            </a:r>
            <a:r>
              <a:rPr lang="en-US" sz="2800" dirty="0">
                <a:solidFill>
                  <a:schemeClr val="bg1"/>
                </a:solidFill>
              </a:rPr>
              <a:t> + </a:t>
            </a:r>
            <a:r>
              <a:rPr lang="en-US" sz="2800" b="1" dirty="0">
                <a:solidFill>
                  <a:schemeClr val="bg1"/>
                </a:solidFill>
              </a:rPr>
              <a:t>j</a:t>
            </a:r>
            <a:r>
              <a:rPr lang="en-US" sz="2800" dirty="0">
                <a:solidFill>
                  <a:schemeClr val="bg1"/>
                </a:solidFill>
              </a:rPr>
              <a:t>q</a:t>
            </a:r>
            <a:r>
              <a:rPr lang="en-US" sz="2800" baseline="-25000" dirty="0">
                <a:solidFill>
                  <a:schemeClr val="bg1"/>
                </a:solidFill>
              </a:rPr>
              <a:t>2</a:t>
            </a:r>
            <a:r>
              <a:rPr lang="en-US" sz="2800" dirty="0">
                <a:solidFill>
                  <a:schemeClr val="bg1"/>
                </a:solidFill>
              </a:rPr>
              <a:t> + </a:t>
            </a:r>
            <a:r>
              <a:rPr lang="en-US" sz="2800" b="1" dirty="0">
                <a:solidFill>
                  <a:schemeClr val="bg1"/>
                </a:solidFill>
              </a:rPr>
              <a:t>k</a:t>
            </a:r>
            <a:r>
              <a:rPr lang="en-US" sz="2800" dirty="0">
                <a:solidFill>
                  <a:schemeClr val="bg1"/>
                </a:solidFill>
              </a:rPr>
              <a:t>q</a:t>
            </a:r>
            <a:r>
              <a:rPr lang="en-US" sz="2800" baseline="-25000" dirty="0">
                <a:solidFill>
                  <a:schemeClr val="bg1"/>
                </a:solidFill>
              </a:rPr>
              <a:t>3 </a:t>
            </a:r>
            <a:r>
              <a:rPr lang="en-US" sz="2800" dirty="0">
                <a:solidFill>
                  <a:schemeClr val="bg1"/>
                </a:solidFill>
              </a:rPr>
              <a:t>, then</a:t>
            </a:r>
          </a:p>
          <a:p>
            <a:pPr marL="642937" lvl="4" indent="-342900" algn="ctr">
              <a:lnSpc>
                <a:spcPct val="200000"/>
              </a:lnSpc>
              <a:buNone/>
            </a:pPr>
            <a:r>
              <a:rPr lang="en-US" sz="2800" dirty="0">
                <a:solidFill>
                  <a:schemeClr val="bg1"/>
                </a:solidFill>
              </a:rPr>
              <a:t>q* = q</a:t>
            </a:r>
            <a:r>
              <a:rPr lang="en-US" sz="2800" baseline="-25000" dirty="0">
                <a:solidFill>
                  <a:schemeClr val="bg1"/>
                </a:solidFill>
              </a:rPr>
              <a:t>0</a:t>
            </a:r>
            <a:r>
              <a:rPr lang="en-US" sz="2800" dirty="0">
                <a:solidFill>
                  <a:schemeClr val="bg1"/>
                </a:solidFill>
              </a:rPr>
              <a:t> - </a:t>
            </a:r>
            <a:r>
              <a:rPr lang="en-US" sz="2800" b="1" dirty="0">
                <a:solidFill>
                  <a:schemeClr val="bg1"/>
                </a:solidFill>
              </a:rPr>
              <a:t>q  = </a:t>
            </a:r>
            <a:r>
              <a:rPr lang="en-US" sz="2800" dirty="0">
                <a:solidFill>
                  <a:schemeClr val="bg1"/>
                </a:solidFill>
              </a:rPr>
              <a:t>q</a:t>
            </a:r>
            <a:r>
              <a:rPr lang="en-US" sz="2800" baseline="-25000" dirty="0">
                <a:solidFill>
                  <a:schemeClr val="bg1"/>
                </a:solidFill>
              </a:rPr>
              <a:t>0</a:t>
            </a:r>
            <a:r>
              <a:rPr lang="en-US" sz="2800" dirty="0">
                <a:solidFill>
                  <a:schemeClr val="bg1"/>
                </a:solidFill>
              </a:rPr>
              <a:t> - iq</a:t>
            </a:r>
            <a:r>
              <a:rPr lang="en-US" sz="2800" baseline="-25000" dirty="0">
                <a:solidFill>
                  <a:schemeClr val="bg1"/>
                </a:solidFill>
              </a:rPr>
              <a:t>1</a:t>
            </a:r>
            <a:r>
              <a:rPr lang="en-US" sz="2800" dirty="0">
                <a:solidFill>
                  <a:schemeClr val="bg1"/>
                </a:solidFill>
              </a:rPr>
              <a:t> - </a:t>
            </a:r>
            <a:r>
              <a:rPr lang="en-US" sz="2800" b="1" dirty="0">
                <a:solidFill>
                  <a:schemeClr val="bg1"/>
                </a:solidFill>
              </a:rPr>
              <a:t>j</a:t>
            </a:r>
            <a:r>
              <a:rPr lang="en-US" sz="2800" dirty="0">
                <a:solidFill>
                  <a:schemeClr val="bg1"/>
                </a:solidFill>
              </a:rPr>
              <a:t>q</a:t>
            </a:r>
            <a:r>
              <a:rPr lang="en-US" sz="2800" baseline="-25000" dirty="0">
                <a:solidFill>
                  <a:schemeClr val="bg1"/>
                </a:solidFill>
              </a:rPr>
              <a:t>2</a:t>
            </a:r>
            <a:r>
              <a:rPr lang="en-US" sz="2800" dirty="0">
                <a:solidFill>
                  <a:schemeClr val="bg1"/>
                </a:solidFill>
              </a:rPr>
              <a:t> - </a:t>
            </a:r>
            <a:r>
              <a:rPr lang="en-US" sz="2800" b="1" dirty="0">
                <a:solidFill>
                  <a:schemeClr val="bg1"/>
                </a:solidFill>
              </a:rPr>
              <a:t>k</a:t>
            </a:r>
            <a:r>
              <a:rPr lang="en-US" sz="2800" dirty="0">
                <a:solidFill>
                  <a:schemeClr val="bg1"/>
                </a:solidFill>
              </a:rPr>
              <a:t>q</a:t>
            </a:r>
            <a:r>
              <a:rPr lang="en-US" sz="2800" baseline="-25000" dirty="0">
                <a:solidFill>
                  <a:schemeClr val="bg1"/>
                </a:solidFill>
              </a:rPr>
              <a:t>3</a:t>
            </a:r>
          </a:p>
          <a:p>
            <a:pPr marL="642937" lvl="4" indent="-342900" algn="ctr">
              <a:lnSpc>
                <a:spcPct val="200000"/>
              </a:lnSpc>
              <a:buNone/>
            </a:pPr>
            <a:r>
              <a:rPr lang="en-US" sz="2600" dirty="0">
                <a:solidFill>
                  <a:schemeClr val="bg1"/>
                </a:solidFill>
              </a:rPr>
              <a:t>(</a:t>
            </a:r>
            <a:r>
              <a:rPr lang="en-US" sz="2600" dirty="0" err="1">
                <a:solidFill>
                  <a:schemeClr val="bg1"/>
                </a:solidFill>
              </a:rPr>
              <a:t>pq</a:t>
            </a:r>
            <a:r>
              <a:rPr lang="en-US" sz="2600" dirty="0">
                <a:solidFill>
                  <a:schemeClr val="bg1"/>
                </a:solidFill>
              </a:rPr>
              <a:t>)* = q*p*</a:t>
            </a:r>
          </a:p>
          <a:p>
            <a:pPr marL="642937" lvl="4" indent="-342900" algn="ctr">
              <a:lnSpc>
                <a:spcPct val="200000"/>
              </a:lnSpc>
              <a:buNone/>
            </a:pPr>
            <a:r>
              <a:rPr lang="en-US" sz="2800" dirty="0">
                <a:solidFill>
                  <a:schemeClr val="bg1"/>
                </a:solidFill>
              </a:rPr>
              <a:t>q + q* = 2 q</a:t>
            </a:r>
            <a:r>
              <a:rPr lang="en-US" sz="2800" baseline="-25000" dirty="0">
                <a:solidFill>
                  <a:schemeClr val="bg1"/>
                </a:solidFill>
              </a:rPr>
              <a:t>0</a:t>
            </a:r>
            <a:endParaRPr lang="en-US" sz="2800" dirty="0">
              <a:solidFill>
                <a:schemeClr val="bg1"/>
              </a:solidFill>
            </a:endParaRPr>
          </a:p>
          <a:p>
            <a:endParaRPr lang="en-US" dirty="0">
              <a:solidFill>
                <a:schemeClr val="bg1"/>
              </a:solidFill>
            </a:endParaRPr>
          </a:p>
          <a:p>
            <a:endParaRPr lang="en-US" dirty="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The norm of a quaternion</a:t>
            </a:r>
          </a:p>
        </p:txBody>
      </p:sp>
      <p:sp>
        <p:nvSpPr>
          <p:cNvPr id="3" name="Content Placeholder 2"/>
          <p:cNvSpPr>
            <a:spLocks noGrp="1"/>
          </p:cNvSpPr>
          <p:nvPr>
            <p:ph idx="1"/>
          </p:nvPr>
        </p:nvSpPr>
        <p:spPr>
          <a:xfrm>
            <a:off x="224642" y="1460500"/>
            <a:ext cx="8735291" cy="4225424"/>
          </a:xfrm>
        </p:spPr>
        <p:txBody>
          <a:bodyPr/>
          <a:lstStyle/>
          <a:p>
            <a:pPr marL="0" indent="0" algn="ctr">
              <a:lnSpc>
                <a:spcPct val="200000"/>
              </a:lnSpc>
              <a:buNone/>
            </a:pPr>
            <a:r>
              <a:rPr lang="en-US" dirty="0">
                <a:solidFill>
                  <a:schemeClr val="bg1"/>
                </a:solidFill>
              </a:rPr>
              <a:t>the norm of q = length of q = |q|</a:t>
            </a:r>
          </a:p>
          <a:p>
            <a:pPr marL="0" indent="0" algn="ctr">
              <a:lnSpc>
                <a:spcPct val="200000"/>
              </a:lnSpc>
              <a:buNone/>
            </a:pPr>
            <a:r>
              <a:rPr lang="en-US" dirty="0">
                <a:solidFill>
                  <a:schemeClr val="bg1"/>
                </a:solidFill>
              </a:rPr>
              <a:t>N(q) = square root of q*q</a:t>
            </a:r>
          </a:p>
          <a:p>
            <a:pPr marL="0" indent="0" algn="ctr">
              <a:lnSpc>
                <a:spcPct val="200000"/>
              </a:lnSpc>
              <a:buNone/>
            </a:pPr>
            <a:r>
              <a:rPr lang="en-US" dirty="0">
                <a:solidFill>
                  <a:schemeClr val="bg1"/>
                </a:solidFill>
              </a:rPr>
              <a:t>N(q) = square root of (q</a:t>
            </a:r>
            <a:r>
              <a:rPr lang="en-US" baseline="-25000" dirty="0">
                <a:solidFill>
                  <a:schemeClr val="bg1"/>
                </a:solidFill>
              </a:rPr>
              <a:t>0</a:t>
            </a:r>
            <a:r>
              <a:rPr lang="en-US" baseline="30000" dirty="0">
                <a:solidFill>
                  <a:schemeClr val="bg1"/>
                </a:solidFill>
              </a:rPr>
              <a:t>2</a:t>
            </a:r>
            <a:r>
              <a:rPr lang="en-US" dirty="0">
                <a:solidFill>
                  <a:schemeClr val="bg1"/>
                </a:solidFill>
              </a:rPr>
              <a:t> + q</a:t>
            </a:r>
            <a:r>
              <a:rPr lang="en-US" baseline="-25000" dirty="0">
                <a:solidFill>
                  <a:schemeClr val="bg1"/>
                </a:solidFill>
              </a:rPr>
              <a:t>1</a:t>
            </a:r>
            <a:r>
              <a:rPr lang="en-US" baseline="30000" dirty="0">
                <a:solidFill>
                  <a:schemeClr val="bg1"/>
                </a:solidFill>
              </a:rPr>
              <a:t>2</a:t>
            </a:r>
            <a:r>
              <a:rPr lang="en-US" dirty="0">
                <a:solidFill>
                  <a:schemeClr val="bg1"/>
                </a:solidFill>
              </a:rPr>
              <a:t> + q</a:t>
            </a:r>
            <a:r>
              <a:rPr lang="en-US" baseline="-25000" dirty="0">
                <a:solidFill>
                  <a:schemeClr val="bg1"/>
                </a:solidFill>
              </a:rPr>
              <a:t>2</a:t>
            </a:r>
            <a:r>
              <a:rPr lang="en-US" baseline="30000" dirty="0">
                <a:solidFill>
                  <a:schemeClr val="bg1"/>
                </a:solidFill>
              </a:rPr>
              <a:t>2</a:t>
            </a:r>
            <a:r>
              <a:rPr lang="en-US" dirty="0">
                <a:solidFill>
                  <a:schemeClr val="bg1"/>
                </a:solidFill>
              </a:rPr>
              <a:t> + q</a:t>
            </a:r>
            <a:r>
              <a:rPr lang="en-US" baseline="-25000" dirty="0">
                <a:solidFill>
                  <a:schemeClr val="bg1"/>
                </a:solidFill>
              </a:rPr>
              <a:t>3</a:t>
            </a:r>
            <a:r>
              <a:rPr lang="en-US" baseline="30000" dirty="0">
                <a:solidFill>
                  <a:schemeClr val="bg1"/>
                </a:solidFill>
              </a:rPr>
              <a:t>2</a:t>
            </a:r>
            <a:r>
              <a:rPr lang="en-US" dirty="0">
                <a:solidFill>
                  <a:schemeClr val="bg1"/>
                </a:solidFill>
              </a:rPr>
              <a:t>)</a:t>
            </a:r>
          </a:p>
          <a:p>
            <a:pPr marL="0" indent="0" algn="ctr">
              <a:lnSpc>
                <a:spcPct val="200000"/>
              </a:lnSpc>
              <a:buNone/>
            </a:pPr>
            <a:r>
              <a:rPr lang="en-US" dirty="0">
                <a:solidFill>
                  <a:schemeClr val="bg1"/>
                </a:solidFill>
              </a:rPr>
              <a:t>The norm of the product of two quaternions = the product of the individual norms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FFC000"/>
                </a:solidFill>
              </a:rPr>
              <a:t>The Inverse of the Quaternion</a:t>
            </a:r>
          </a:p>
        </p:txBody>
      </p:sp>
      <p:sp>
        <p:nvSpPr>
          <p:cNvPr id="3" name="Content Placeholder 2"/>
          <p:cNvSpPr>
            <a:spLocks noGrp="1"/>
          </p:cNvSpPr>
          <p:nvPr>
            <p:ph idx="1"/>
          </p:nvPr>
        </p:nvSpPr>
        <p:spPr>
          <a:xfrm>
            <a:off x="971550" y="2238374"/>
            <a:ext cx="7988383" cy="3447549"/>
          </a:xfrm>
        </p:spPr>
        <p:txBody>
          <a:bodyPr>
            <a:normAutofit/>
          </a:bodyPr>
          <a:lstStyle/>
          <a:p>
            <a:pPr>
              <a:buNone/>
            </a:pPr>
            <a:r>
              <a:rPr lang="en-US" sz="4000" dirty="0">
                <a:solidFill>
                  <a:schemeClr val="bg1"/>
                </a:solidFill>
              </a:rPr>
              <a:t>q</a:t>
            </a:r>
            <a:r>
              <a:rPr lang="en-US" sz="4000" baseline="30000" dirty="0">
                <a:solidFill>
                  <a:schemeClr val="bg1"/>
                </a:solidFill>
              </a:rPr>
              <a:t>-1</a:t>
            </a:r>
            <a:r>
              <a:rPr lang="en-US" sz="4000" dirty="0">
                <a:solidFill>
                  <a:schemeClr val="bg1"/>
                </a:solidFill>
              </a:rPr>
              <a:t> = q* / |q|</a:t>
            </a:r>
            <a:r>
              <a:rPr lang="en-US" sz="4000" baseline="30000" dirty="0">
                <a:solidFill>
                  <a:schemeClr val="bg1"/>
                </a:solidFill>
              </a:rPr>
              <a:t>2</a:t>
            </a:r>
          </a:p>
          <a:p>
            <a:pPr>
              <a:buNone/>
            </a:pPr>
            <a:endParaRPr lang="en-US" sz="4000" dirty="0">
              <a:solidFill>
                <a:schemeClr val="bg1"/>
              </a:solidFill>
            </a:endParaRPr>
          </a:p>
          <a:p>
            <a:pPr>
              <a:buNone/>
            </a:pPr>
            <a:r>
              <a:rPr lang="en-US" sz="4000" dirty="0">
                <a:solidFill>
                  <a:schemeClr val="bg1"/>
                </a:solidFill>
              </a:rPr>
              <a:t>For a unit quaternion: q</a:t>
            </a:r>
            <a:r>
              <a:rPr lang="en-US" sz="4000" baseline="30000" dirty="0">
                <a:solidFill>
                  <a:schemeClr val="bg1"/>
                </a:solidFill>
              </a:rPr>
              <a:t>-1</a:t>
            </a:r>
            <a:r>
              <a:rPr lang="en-US" sz="4000" dirty="0">
                <a:solidFill>
                  <a:schemeClr val="bg1"/>
                </a:solidFill>
              </a:rPr>
              <a:t> = q*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Implications</a:t>
            </a:r>
          </a:p>
        </p:txBody>
      </p:sp>
      <p:sp>
        <p:nvSpPr>
          <p:cNvPr id="3" name="Content Placeholder 2"/>
          <p:cNvSpPr>
            <a:spLocks noGrp="1"/>
          </p:cNvSpPr>
          <p:nvPr>
            <p:ph idx="1"/>
          </p:nvPr>
        </p:nvSpPr>
        <p:spPr>
          <a:xfrm>
            <a:off x="224642" y="1308100"/>
            <a:ext cx="8735291" cy="4377824"/>
          </a:xfrm>
        </p:spPr>
        <p:txBody>
          <a:bodyPr/>
          <a:lstStyle/>
          <a:p>
            <a:pPr>
              <a:buClr>
                <a:schemeClr val="bg1"/>
              </a:buClr>
            </a:pPr>
            <a:r>
              <a:rPr lang="en-US" sz="2400" dirty="0">
                <a:solidFill>
                  <a:schemeClr val="bg1"/>
                </a:solidFill>
              </a:rPr>
              <a:t>Taking the inverse of a rotation quaternion inverts the sense of rotation!</a:t>
            </a:r>
          </a:p>
          <a:p>
            <a:pPr>
              <a:buClr>
                <a:schemeClr val="bg1"/>
              </a:buClr>
            </a:pPr>
            <a:r>
              <a:rPr lang="en-US" sz="2400" dirty="0">
                <a:solidFill>
                  <a:schemeClr val="bg1"/>
                </a:solidFill>
              </a:rPr>
              <a:t>You could also get the same effect by inverting just q</a:t>
            </a:r>
            <a:r>
              <a:rPr lang="en-US" sz="2400" baseline="-25000" dirty="0">
                <a:solidFill>
                  <a:schemeClr val="bg1"/>
                </a:solidFill>
              </a:rPr>
              <a:t>0</a:t>
            </a:r>
          </a:p>
          <a:p>
            <a:pPr>
              <a:buClr>
                <a:schemeClr val="bg1"/>
              </a:buClr>
            </a:pPr>
            <a:r>
              <a:rPr lang="en-US" sz="2400" dirty="0">
                <a:solidFill>
                  <a:schemeClr val="bg1"/>
                </a:solidFill>
              </a:rPr>
              <a:t>Taken together, these imply that q</a:t>
            </a:r>
            <a:r>
              <a:rPr lang="en-US" sz="2400" baseline="-25000" dirty="0">
                <a:solidFill>
                  <a:schemeClr val="bg1"/>
                </a:solidFill>
              </a:rPr>
              <a:t>0</a:t>
            </a:r>
            <a:r>
              <a:rPr lang="en-US" sz="2400" dirty="0">
                <a:solidFill>
                  <a:schemeClr val="bg1"/>
                </a:solidFill>
              </a:rPr>
              <a:t> and –q</a:t>
            </a:r>
            <a:r>
              <a:rPr lang="en-US" sz="2400" baseline="-25000" dirty="0">
                <a:solidFill>
                  <a:schemeClr val="bg1"/>
                </a:solidFill>
              </a:rPr>
              <a:t>0</a:t>
            </a:r>
            <a:r>
              <a:rPr lang="en-US" sz="2400" dirty="0">
                <a:solidFill>
                  <a:schemeClr val="bg1"/>
                </a:solidFill>
              </a:rPr>
              <a:t> model the same orientation!</a:t>
            </a:r>
          </a:p>
          <a:p>
            <a:pPr>
              <a:buClr>
                <a:schemeClr val="bg1"/>
              </a:buClr>
            </a:pPr>
            <a:r>
              <a:rPr lang="en-US" sz="2400" dirty="0">
                <a:solidFill>
                  <a:schemeClr val="bg1"/>
                </a:solidFill>
              </a:rPr>
              <a:t>This can cause problems when interpolating between two quaternions.  We solve this problem by selectively inverting a quaternion when the dot product of it with the previous value is less than zero.  This forces the “shortest path” between successive quaternions.  Alternately, just always force q</a:t>
            </a:r>
            <a:r>
              <a:rPr lang="en-US" sz="2400" baseline="-25000" dirty="0">
                <a:solidFill>
                  <a:schemeClr val="bg1"/>
                </a:solidFill>
              </a:rPr>
              <a:t>0</a:t>
            </a:r>
            <a:r>
              <a:rPr lang="en-US" sz="2400" dirty="0">
                <a:solidFill>
                  <a:schemeClr val="bg1"/>
                </a:solidFill>
              </a:rPr>
              <a:t> to be greater than zero.</a:t>
            </a:r>
          </a:p>
          <a:p>
            <a:pPr>
              <a:buClr>
                <a:schemeClr val="bg1"/>
              </a:buClr>
            </a:pPr>
            <a:endParaRPr lang="en-US" dirty="0">
              <a:solidFill>
                <a:schemeClr val="bg1"/>
              </a:solidFill>
            </a:endParaRPr>
          </a:p>
        </p:txBody>
      </p:sp>
      <p:sp>
        <p:nvSpPr>
          <p:cNvPr id="4" name="Slide Number Placeholder 3"/>
          <p:cNvSpPr>
            <a:spLocks noGrp="1"/>
          </p:cNvSpPr>
          <p:nvPr>
            <p:ph type="sldNum" sz="quarter" idx="12"/>
          </p:nvPr>
        </p:nvSpPr>
        <p:spPr/>
        <p:txBody>
          <a:bodyPr/>
          <a:lstStyle/>
          <a:p>
            <a:fld id="{9EE1DAFC-DC43-4C74-A592-708C76DD8A3A}" type="slidenum">
              <a:rPr lang="en-US" smtClean="0"/>
              <a:pPr/>
              <a:t>47</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FFC000"/>
                </a:solidFill>
              </a:rPr>
              <a:t>Refresher: dot &amp; cross products for 3D vectors</a:t>
            </a:r>
          </a:p>
        </p:txBody>
      </p:sp>
      <p:sp>
        <p:nvSpPr>
          <p:cNvPr id="3" name="Content Placeholder 2"/>
          <p:cNvSpPr>
            <a:spLocks noGrp="1"/>
          </p:cNvSpPr>
          <p:nvPr>
            <p:ph idx="1"/>
          </p:nvPr>
        </p:nvSpPr>
        <p:spPr>
          <a:xfrm>
            <a:off x="224642" y="1019916"/>
            <a:ext cx="8735291" cy="3056784"/>
          </a:xfrm>
        </p:spPr>
        <p:txBody>
          <a:bodyPr/>
          <a:lstStyle/>
          <a:p>
            <a:pPr>
              <a:buNone/>
            </a:pPr>
            <a:r>
              <a:rPr lang="en-US" sz="2800" dirty="0">
                <a:solidFill>
                  <a:schemeClr val="bg1"/>
                </a:solidFill>
              </a:rPr>
              <a:t>If a = (a</a:t>
            </a:r>
            <a:r>
              <a:rPr lang="en-US" sz="2800" baseline="-25000" dirty="0">
                <a:solidFill>
                  <a:schemeClr val="bg1"/>
                </a:solidFill>
              </a:rPr>
              <a:t>1</a:t>
            </a:r>
            <a:r>
              <a:rPr lang="en-US" sz="2800" dirty="0">
                <a:solidFill>
                  <a:schemeClr val="bg1"/>
                </a:solidFill>
              </a:rPr>
              <a:t>, a</a:t>
            </a:r>
            <a:r>
              <a:rPr lang="en-US" sz="2800" baseline="-25000" dirty="0">
                <a:solidFill>
                  <a:schemeClr val="bg1"/>
                </a:solidFill>
              </a:rPr>
              <a:t>2</a:t>
            </a:r>
            <a:r>
              <a:rPr lang="en-US" sz="2800" dirty="0">
                <a:solidFill>
                  <a:schemeClr val="bg1"/>
                </a:solidFill>
              </a:rPr>
              <a:t>, a</a:t>
            </a:r>
            <a:r>
              <a:rPr lang="en-US" sz="2800" baseline="-25000" dirty="0">
                <a:solidFill>
                  <a:schemeClr val="bg1"/>
                </a:solidFill>
              </a:rPr>
              <a:t>3</a:t>
            </a:r>
            <a:r>
              <a:rPr lang="en-US" sz="2800" dirty="0">
                <a:solidFill>
                  <a:schemeClr val="bg1"/>
                </a:solidFill>
              </a:rPr>
              <a:t>) and b = (b</a:t>
            </a:r>
            <a:r>
              <a:rPr lang="en-US" sz="2800" baseline="-25000" dirty="0">
                <a:solidFill>
                  <a:schemeClr val="bg1"/>
                </a:solidFill>
              </a:rPr>
              <a:t>1</a:t>
            </a:r>
            <a:r>
              <a:rPr lang="en-US" sz="2800" dirty="0">
                <a:solidFill>
                  <a:schemeClr val="bg1"/>
                </a:solidFill>
              </a:rPr>
              <a:t>, b</a:t>
            </a:r>
            <a:r>
              <a:rPr lang="en-US" sz="2800" baseline="-25000" dirty="0">
                <a:solidFill>
                  <a:schemeClr val="bg1"/>
                </a:solidFill>
              </a:rPr>
              <a:t>2</a:t>
            </a:r>
            <a:r>
              <a:rPr lang="en-US" sz="2800" dirty="0">
                <a:solidFill>
                  <a:schemeClr val="bg1"/>
                </a:solidFill>
              </a:rPr>
              <a:t>, b</a:t>
            </a:r>
            <a:r>
              <a:rPr lang="en-US" sz="2800" baseline="-25000" dirty="0">
                <a:solidFill>
                  <a:schemeClr val="bg1"/>
                </a:solidFill>
              </a:rPr>
              <a:t>3</a:t>
            </a:r>
            <a:r>
              <a:rPr lang="en-US" sz="2800" dirty="0">
                <a:solidFill>
                  <a:schemeClr val="bg1"/>
                </a:solidFill>
              </a:rPr>
              <a:t>)</a:t>
            </a:r>
          </a:p>
          <a:p>
            <a:pPr>
              <a:buNone/>
            </a:pPr>
            <a:r>
              <a:rPr lang="en-US" sz="2800" dirty="0">
                <a:solidFill>
                  <a:schemeClr val="bg1"/>
                </a:solidFill>
              </a:rPr>
              <a:t>Then </a:t>
            </a:r>
          </a:p>
          <a:p>
            <a:pPr algn="ctr">
              <a:buNone/>
            </a:pPr>
            <a:r>
              <a:rPr lang="en-US" sz="2800" dirty="0" err="1">
                <a:solidFill>
                  <a:schemeClr val="bg1"/>
                </a:solidFill>
              </a:rPr>
              <a:t>a•b</a:t>
            </a:r>
            <a:r>
              <a:rPr lang="en-US" sz="2800" dirty="0">
                <a:solidFill>
                  <a:schemeClr val="bg1"/>
                </a:solidFill>
              </a:rPr>
              <a:t> = a</a:t>
            </a:r>
            <a:r>
              <a:rPr lang="en-US" sz="2800" baseline="-25000" dirty="0">
                <a:solidFill>
                  <a:schemeClr val="bg1"/>
                </a:solidFill>
              </a:rPr>
              <a:t>1</a:t>
            </a:r>
            <a:r>
              <a:rPr lang="en-US" sz="2800" dirty="0">
                <a:solidFill>
                  <a:schemeClr val="bg1"/>
                </a:solidFill>
              </a:rPr>
              <a:t>b</a:t>
            </a:r>
            <a:r>
              <a:rPr lang="en-US" sz="2800" baseline="-25000" dirty="0">
                <a:solidFill>
                  <a:schemeClr val="bg1"/>
                </a:solidFill>
              </a:rPr>
              <a:t>1</a:t>
            </a:r>
            <a:r>
              <a:rPr lang="en-US" sz="2800" dirty="0">
                <a:solidFill>
                  <a:schemeClr val="bg1"/>
                </a:solidFill>
              </a:rPr>
              <a:t> + a</a:t>
            </a:r>
            <a:r>
              <a:rPr lang="en-US" sz="2800" baseline="-25000" dirty="0">
                <a:solidFill>
                  <a:schemeClr val="bg1"/>
                </a:solidFill>
              </a:rPr>
              <a:t>2</a:t>
            </a:r>
            <a:r>
              <a:rPr lang="en-US" sz="2800" dirty="0">
                <a:solidFill>
                  <a:schemeClr val="bg1"/>
                </a:solidFill>
              </a:rPr>
              <a:t>b</a:t>
            </a:r>
            <a:r>
              <a:rPr lang="en-US" sz="2800" baseline="-25000" dirty="0">
                <a:solidFill>
                  <a:schemeClr val="bg1"/>
                </a:solidFill>
              </a:rPr>
              <a:t>2</a:t>
            </a:r>
            <a:r>
              <a:rPr lang="en-US" sz="2800" dirty="0">
                <a:solidFill>
                  <a:schemeClr val="bg1"/>
                </a:solidFill>
              </a:rPr>
              <a:t> + a</a:t>
            </a:r>
            <a:r>
              <a:rPr lang="en-US" sz="2800" baseline="-25000" dirty="0">
                <a:solidFill>
                  <a:schemeClr val="bg1"/>
                </a:solidFill>
              </a:rPr>
              <a:t>3</a:t>
            </a:r>
            <a:r>
              <a:rPr lang="en-US" sz="2800" dirty="0">
                <a:solidFill>
                  <a:schemeClr val="bg1"/>
                </a:solidFill>
              </a:rPr>
              <a:t>b</a:t>
            </a:r>
            <a:r>
              <a:rPr lang="en-US" sz="2800" baseline="-25000" dirty="0">
                <a:solidFill>
                  <a:schemeClr val="bg1"/>
                </a:solidFill>
              </a:rPr>
              <a:t>3</a:t>
            </a:r>
            <a:r>
              <a:rPr lang="en-US" sz="2800" dirty="0">
                <a:solidFill>
                  <a:schemeClr val="bg1"/>
                </a:solidFill>
              </a:rPr>
              <a:t> </a:t>
            </a:r>
          </a:p>
          <a:p>
            <a:pPr>
              <a:spcBef>
                <a:spcPts val="1200"/>
              </a:spcBef>
              <a:buNone/>
            </a:pPr>
            <a:r>
              <a:rPr lang="en-US" sz="2800" dirty="0">
                <a:solidFill>
                  <a:schemeClr val="bg1"/>
                </a:solidFill>
              </a:rPr>
              <a:t>The dot is commutative; that is: a • b = b • a</a:t>
            </a:r>
          </a:p>
          <a:p>
            <a:pPr>
              <a:buNone/>
            </a:pPr>
            <a:endParaRPr lang="en-US" dirty="0">
              <a:solidFill>
                <a:schemeClr val="bg1"/>
              </a:solidFill>
            </a:endParaRPr>
          </a:p>
          <a:p>
            <a:pPr algn="ctr">
              <a:buNone/>
            </a:pPr>
            <a:r>
              <a:rPr lang="en-US" sz="2800" dirty="0">
                <a:solidFill>
                  <a:schemeClr val="bg1"/>
                </a:solidFill>
              </a:rPr>
              <a:t>a x b = (a</a:t>
            </a:r>
            <a:r>
              <a:rPr lang="en-US" sz="2800" baseline="-25000" dirty="0">
                <a:solidFill>
                  <a:schemeClr val="bg1"/>
                </a:solidFill>
              </a:rPr>
              <a:t>2</a:t>
            </a:r>
            <a:r>
              <a:rPr lang="en-US" sz="2800" dirty="0">
                <a:solidFill>
                  <a:schemeClr val="bg1"/>
                </a:solidFill>
              </a:rPr>
              <a:t>b</a:t>
            </a:r>
            <a:r>
              <a:rPr lang="en-US" sz="2800" baseline="-25000" dirty="0">
                <a:solidFill>
                  <a:schemeClr val="bg1"/>
                </a:solidFill>
              </a:rPr>
              <a:t>3</a:t>
            </a:r>
            <a:r>
              <a:rPr lang="en-US" sz="2800" dirty="0">
                <a:solidFill>
                  <a:schemeClr val="bg1"/>
                </a:solidFill>
              </a:rPr>
              <a:t>-a</a:t>
            </a:r>
            <a:r>
              <a:rPr lang="en-US" sz="2800" baseline="-25000" dirty="0">
                <a:solidFill>
                  <a:schemeClr val="bg1"/>
                </a:solidFill>
              </a:rPr>
              <a:t>3</a:t>
            </a:r>
            <a:r>
              <a:rPr lang="en-US" sz="2800" dirty="0">
                <a:solidFill>
                  <a:schemeClr val="bg1"/>
                </a:solidFill>
              </a:rPr>
              <a:t>b</a:t>
            </a:r>
            <a:r>
              <a:rPr lang="en-US" sz="2800" baseline="-25000" dirty="0">
                <a:solidFill>
                  <a:schemeClr val="bg1"/>
                </a:solidFill>
              </a:rPr>
              <a:t>2</a:t>
            </a:r>
            <a:r>
              <a:rPr lang="en-US" sz="2800" dirty="0">
                <a:solidFill>
                  <a:schemeClr val="bg1"/>
                </a:solidFill>
              </a:rPr>
              <a:t>)</a:t>
            </a:r>
            <a:r>
              <a:rPr lang="en-US" sz="2800" dirty="0" err="1">
                <a:solidFill>
                  <a:schemeClr val="bg1"/>
                </a:solidFill>
              </a:rPr>
              <a:t>i</a:t>
            </a:r>
            <a:r>
              <a:rPr lang="en-US" sz="2800" dirty="0">
                <a:solidFill>
                  <a:schemeClr val="bg1"/>
                </a:solidFill>
              </a:rPr>
              <a:t> + (a</a:t>
            </a:r>
            <a:r>
              <a:rPr lang="en-US" sz="2800" baseline="-25000" dirty="0">
                <a:solidFill>
                  <a:schemeClr val="bg1"/>
                </a:solidFill>
              </a:rPr>
              <a:t>3</a:t>
            </a:r>
            <a:r>
              <a:rPr lang="en-US" sz="2800" dirty="0">
                <a:solidFill>
                  <a:schemeClr val="bg1"/>
                </a:solidFill>
              </a:rPr>
              <a:t>b</a:t>
            </a:r>
            <a:r>
              <a:rPr lang="en-US" sz="2800" baseline="-25000" dirty="0">
                <a:solidFill>
                  <a:schemeClr val="bg1"/>
                </a:solidFill>
              </a:rPr>
              <a:t>1</a:t>
            </a:r>
            <a:r>
              <a:rPr lang="en-US" sz="2800" dirty="0">
                <a:solidFill>
                  <a:schemeClr val="bg1"/>
                </a:solidFill>
              </a:rPr>
              <a:t>-a</a:t>
            </a:r>
            <a:r>
              <a:rPr lang="en-US" sz="2800" baseline="-25000" dirty="0">
                <a:solidFill>
                  <a:schemeClr val="bg1"/>
                </a:solidFill>
              </a:rPr>
              <a:t>1</a:t>
            </a:r>
            <a:r>
              <a:rPr lang="en-US" sz="2800" dirty="0">
                <a:solidFill>
                  <a:schemeClr val="bg1"/>
                </a:solidFill>
              </a:rPr>
              <a:t>b</a:t>
            </a:r>
            <a:r>
              <a:rPr lang="en-US" sz="2800" baseline="-25000" dirty="0">
                <a:solidFill>
                  <a:schemeClr val="bg1"/>
                </a:solidFill>
              </a:rPr>
              <a:t>3</a:t>
            </a:r>
            <a:r>
              <a:rPr lang="en-US" sz="2800" dirty="0">
                <a:solidFill>
                  <a:schemeClr val="bg1"/>
                </a:solidFill>
              </a:rPr>
              <a:t>)j  + (a</a:t>
            </a:r>
            <a:r>
              <a:rPr lang="en-US" sz="2800" baseline="-25000" dirty="0">
                <a:solidFill>
                  <a:schemeClr val="bg1"/>
                </a:solidFill>
              </a:rPr>
              <a:t>1</a:t>
            </a:r>
            <a:r>
              <a:rPr lang="en-US" sz="2800" dirty="0">
                <a:solidFill>
                  <a:schemeClr val="bg1"/>
                </a:solidFill>
              </a:rPr>
              <a:t>b</a:t>
            </a:r>
            <a:r>
              <a:rPr lang="en-US" sz="2800" baseline="-25000" dirty="0">
                <a:solidFill>
                  <a:schemeClr val="bg1"/>
                </a:solidFill>
              </a:rPr>
              <a:t>2</a:t>
            </a:r>
            <a:r>
              <a:rPr lang="en-US" sz="2800" dirty="0">
                <a:solidFill>
                  <a:schemeClr val="bg1"/>
                </a:solidFill>
              </a:rPr>
              <a:t>-a</a:t>
            </a:r>
            <a:r>
              <a:rPr lang="en-US" sz="2800" baseline="-25000" dirty="0">
                <a:solidFill>
                  <a:schemeClr val="bg1"/>
                </a:solidFill>
              </a:rPr>
              <a:t>2</a:t>
            </a:r>
            <a:r>
              <a:rPr lang="en-US" sz="2800" dirty="0">
                <a:solidFill>
                  <a:schemeClr val="bg1"/>
                </a:solidFill>
              </a:rPr>
              <a:t>b</a:t>
            </a:r>
            <a:r>
              <a:rPr lang="en-US" sz="2800" baseline="-25000" dirty="0">
                <a:solidFill>
                  <a:schemeClr val="bg1"/>
                </a:solidFill>
              </a:rPr>
              <a:t>1</a:t>
            </a:r>
            <a:r>
              <a:rPr lang="en-US" sz="2800" dirty="0">
                <a:solidFill>
                  <a:schemeClr val="bg1"/>
                </a:solidFill>
              </a:rPr>
              <a:t>)k</a:t>
            </a:r>
          </a:p>
          <a:p>
            <a:pPr>
              <a:buNone/>
            </a:pPr>
            <a:endParaRPr lang="en-US" dirty="0"/>
          </a:p>
        </p:txBody>
      </p:sp>
      <p:cxnSp>
        <p:nvCxnSpPr>
          <p:cNvPr id="6" name="Straight Connector 5"/>
          <p:cNvCxnSpPr/>
          <p:nvPr/>
        </p:nvCxnSpPr>
        <p:spPr>
          <a:xfrm rot="5400000">
            <a:off x="1651000" y="4705350"/>
            <a:ext cx="9906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2909094" y="4705350"/>
            <a:ext cx="9906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4642" y="5480050"/>
            <a:ext cx="7458858" cy="830997"/>
          </a:xfrm>
          <a:prstGeom prst="rect">
            <a:avLst/>
          </a:prstGeom>
          <a:noFill/>
        </p:spPr>
        <p:txBody>
          <a:bodyPr wrap="square" rtlCol="0">
            <a:spAutoFit/>
          </a:bodyPr>
          <a:lstStyle/>
          <a:p>
            <a:r>
              <a:rPr lang="en-US" sz="2400" dirty="0">
                <a:solidFill>
                  <a:schemeClr val="bg1"/>
                </a:solidFill>
              </a:rPr>
              <a:t>The cross product is not commutative; that is: </a:t>
            </a:r>
          </a:p>
          <a:p>
            <a:pPr algn="ctr"/>
            <a:r>
              <a:rPr lang="en-US" sz="2400" dirty="0">
                <a:solidFill>
                  <a:schemeClr val="bg1"/>
                </a:solidFill>
              </a:rPr>
              <a:t>a x b ≠ b x a</a:t>
            </a:r>
          </a:p>
        </p:txBody>
      </p:sp>
      <p:sp>
        <p:nvSpPr>
          <p:cNvPr id="10" name="TextBox 9"/>
          <p:cNvSpPr txBox="1"/>
          <p:nvPr/>
        </p:nvSpPr>
        <p:spPr>
          <a:xfrm>
            <a:off x="1612900" y="4356100"/>
            <a:ext cx="914400" cy="914400"/>
          </a:xfrm>
          <a:prstGeom prst="rect">
            <a:avLst/>
          </a:prstGeom>
          <a:noFill/>
        </p:spPr>
        <p:txBody>
          <a:bodyPr wrap="none" lIns="91440" tIns="45720" rIns="91440" rtlCol="0" anchor="t">
            <a:noAutofit/>
          </a:bodyPr>
          <a:lstStyle/>
          <a:p>
            <a:r>
              <a:rPr lang="en-US" sz="2200" dirty="0">
                <a:solidFill>
                  <a:schemeClr val="bg1"/>
                </a:solidFill>
              </a:rPr>
              <a:t>=</a:t>
            </a:r>
          </a:p>
        </p:txBody>
      </p:sp>
      <p:graphicFrame>
        <p:nvGraphicFramePr>
          <p:cNvPr id="11" name="Table 10"/>
          <p:cNvGraphicFramePr>
            <a:graphicFrameLocks noGrp="1"/>
          </p:cNvGraphicFramePr>
          <p:nvPr/>
        </p:nvGraphicFramePr>
        <p:xfrm>
          <a:off x="2247899" y="4241800"/>
          <a:ext cx="1143000" cy="927099"/>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09033">
                <a:tc>
                  <a:txBody>
                    <a:bodyPr/>
                    <a:lstStyle/>
                    <a:p>
                      <a:r>
                        <a:rPr lang="en-US" dirty="0">
                          <a:solidFill>
                            <a:schemeClr val="bg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solidFill>
                            <a:schemeClr val="bg1"/>
                          </a:solidFill>
                        </a:rPr>
                        <a:t>j</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solidFill>
                            <a:schemeClr val="bg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9033">
                <a:tc>
                  <a:txBody>
                    <a:bodyPr/>
                    <a:lstStyle/>
                    <a:p>
                      <a:r>
                        <a:rPr lang="en-US" dirty="0">
                          <a:solidFill>
                            <a:schemeClr val="bg1"/>
                          </a:solidFill>
                        </a:rPr>
                        <a:t>a</a:t>
                      </a:r>
                      <a:r>
                        <a:rPr lang="en-US" baseline="-25000" dirty="0">
                          <a:solidFill>
                            <a:schemeClr val="bg1"/>
                          </a:solidFill>
                        </a:rPr>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a:t>
                      </a:r>
                      <a:r>
                        <a:rPr lang="en-US" baseline="-25000" dirty="0">
                          <a:solidFill>
                            <a:schemeClr val="bg1"/>
                          </a:solidFill>
                        </a:rPr>
                        <a:t>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a:t>
                      </a:r>
                      <a:r>
                        <a:rPr lang="en-US" baseline="-25000" dirty="0">
                          <a:solidFill>
                            <a:schemeClr val="bg1"/>
                          </a:solidFill>
                        </a:rPr>
                        <a:t>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9033">
                <a:tc>
                  <a:txBody>
                    <a:bodyPr/>
                    <a:lstStyle/>
                    <a:p>
                      <a:r>
                        <a:rPr lang="en-US" dirty="0">
                          <a:solidFill>
                            <a:schemeClr val="bg1"/>
                          </a:solidFill>
                        </a:rPr>
                        <a:t>b</a:t>
                      </a:r>
                      <a:r>
                        <a:rPr lang="en-US" baseline="-25000" dirty="0">
                          <a:solidFill>
                            <a:schemeClr val="bg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b</a:t>
                      </a:r>
                      <a:r>
                        <a:rPr lang="en-US" baseline="-25000" dirty="0">
                          <a:solidFill>
                            <a:schemeClr val="bg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b</a:t>
                      </a:r>
                      <a:r>
                        <a:rPr lang="en-US" baseline="-25000" dirty="0">
                          <a:solidFill>
                            <a:schemeClr val="bg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695575" y="280713"/>
            <a:ext cx="2943225" cy="654050"/>
          </a:xfrm>
        </p:spPr>
        <p:txBody>
          <a:bodyPr/>
          <a:lstStyle/>
          <a:p>
            <a:pPr eaLnBrk="1" hangingPunct="1"/>
            <a:r>
              <a:rPr lang="en-US" dirty="0">
                <a:solidFill>
                  <a:srgbClr val="FFC000"/>
                </a:solidFill>
              </a:rPr>
              <a:t>Euler’s Theorem</a:t>
            </a:r>
          </a:p>
        </p:txBody>
      </p:sp>
      <p:sp>
        <p:nvSpPr>
          <p:cNvPr id="26627" name="Rectangle 3"/>
          <p:cNvSpPr>
            <a:spLocks noGrp="1" noChangeArrowheads="1"/>
          </p:cNvSpPr>
          <p:nvPr>
            <p:ph type="body" idx="1"/>
          </p:nvPr>
        </p:nvSpPr>
        <p:spPr>
          <a:xfrm>
            <a:off x="224642" y="1400175"/>
            <a:ext cx="8735291" cy="2971800"/>
          </a:xfrm>
        </p:spPr>
        <p:txBody>
          <a:bodyPr/>
          <a:lstStyle/>
          <a:p>
            <a:pPr marL="0" indent="0" eaLnBrk="1" hangingPunct="1">
              <a:buNone/>
            </a:pPr>
            <a:r>
              <a:rPr lang="en-US" sz="2800" dirty="0">
                <a:solidFill>
                  <a:schemeClr val="bg1"/>
                </a:solidFill>
              </a:rPr>
              <a:t>Any two independent orthonormal coordinate frames can be related by a sequence of rotations (not more than three) about coordinate axes, where no two successive rotations may be about the same axis.</a:t>
            </a:r>
          </a:p>
          <a:p>
            <a:pPr marL="0" indent="0" eaLnBrk="1" hangingPunct="1">
              <a:buNone/>
            </a:pPr>
            <a:endParaRPr lang="en-US" sz="2800" dirty="0">
              <a:solidFill>
                <a:schemeClr val="bg1"/>
              </a:solidFill>
            </a:endParaRPr>
          </a:p>
          <a:p>
            <a:pPr marL="0" indent="0" eaLnBrk="1" hangingPunct="1">
              <a:buNone/>
            </a:pPr>
            <a:r>
              <a:rPr lang="en-US" sz="2000" dirty="0">
                <a:solidFill>
                  <a:schemeClr val="bg1"/>
                </a:solidFill>
              </a:rPr>
              <a:t>- Leonard Euler (1707-1783)</a:t>
            </a:r>
          </a:p>
        </p:txBody>
      </p:sp>
      <p:sp>
        <p:nvSpPr>
          <p:cNvPr id="4" name="TextBox 3"/>
          <p:cNvSpPr txBox="1"/>
          <p:nvPr/>
        </p:nvSpPr>
        <p:spPr>
          <a:xfrm>
            <a:off x="361949" y="5876925"/>
            <a:ext cx="6219825" cy="342900"/>
          </a:xfrm>
          <a:prstGeom prst="rect">
            <a:avLst/>
          </a:prstGeom>
          <a:noFill/>
        </p:spPr>
        <p:txBody>
          <a:bodyPr wrap="none" lIns="91440" tIns="45720" rIns="91440" rtlCol="0" anchor="t">
            <a:noAutofit/>
          </a:bodyPr>
          <a:lstStyle/>
          <a:p>
            <a:pPr eaLnBrk="1" hangingPunct="1"/>
            <a:r>
              <a:rPr lang="en-US" sz="1000" dirty="0">
                <a:solidFill>
                  <a:schemeClr val="bg1"/>
                </a:solidFill>
              </a:rPr>
              <a:t>Source: CSE169: Computer Animation Class Notes, Instructor: Steve Rotenberg UCSD, Winter 2005</a:t>
            </a:r>
          </a:p>
          <a:p>
            <a:endParaRPr lang="en-US" sz="1000" dirty="0" err="1">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Product of Two Quaternions</a:t>
            </a:r>
          </a:p>
        </p:txBody>
      </p:sp>
      <p:sp>
        <p:nvSpPr>
          <p:cNvPr id="3" name="Content Placeholder 2"/>
          <p:cNvSpPr>
            <a:spLocks noGrp="1"/>
          </p:cNvSpPr>
          <p:nvPr>
            <p:ph idx="1"/>
          </p:nvPr>
        </p:nvSpPr>
        <p:spPr>
          <a:xfrm>
            <a:off x="224642" y="1235816"/>
            <a:ext cx="8735291" cy="3463184"/>
          </a:xfrm>
        </p:spPr>
        <p:txBody>
          <a:bodyPr>
            <a:noAutofit/>
          </a:bodyPr>
          <a:lstStyle/>
          <a:p>
            <a:pPr>
              <a:buNone/>
            </a:pPr>
            <a:r>
              <a:rPr lang="en-US" dirty="0">
                <a:solidFill>
                  <a:schemeClr val="bg1"/>
                </a:solidFill>
              </a:rPr>
              <a:t>The product is not commutative.</a:t>
            </a:r>
          </a:p>
          <a:p>
            <a:pPr>
              <a:buNone/>
            </a:pPr>
            <a:endParaRPr lang="en-US" dirty="0">
              <a:solidFill>
                <a:schemeClr val="bg1"/>
              </a:solidFill>
            </a:endParaRPr>
          </a:p>
          <a:p>
            <a:pPr algn="ctr">
              <a:buNone/>
            </a:pPr>
            <a:r>
              <a:rPr lang="en-US" sz="3600" dirty="0" err="1">
                <a:solidFill>
                  <a:schemeClr val="bg1"/>
                </a:solidFill>
              </a:rPr>
              <a:t>pq</a:t>
            </a:r>
            <a:r>
              <a:rPr lang="en-US" sz="3600" dirty="0">
                <a:solidFill>
                  <a:schemeClr val="bg1"/>
                </a:solidFill>
              </a:rPr>
              <a:t> = p</a:t>
            </a:r>
            <a:r>
              <a:rPr lang="en-US" sz="3600" baseline="-25000" dirty="0">
                <a:solidFill>
                  <a:schemeClr val="bg1"/>
                </a:solidFill>
              </a:rPr>
              <a:t>0</a:t>
            </a:r>
            <a:r>
              <a:rPr lang="en-US" sz="3600" dirty="0">
                <a:solidFill>
                  <a:schemeClr val="bg1"/>
                </a:solidFill>
              </a:rPr>
              <a:t>q</a:t>
            </a:r>
            <a:r>
              <a:rPr lang="en-US" sz="3600" baseline="-25000" dirty="0">
                <a:solidFill>
                  <a:schemeClr val="bg1"/>
                </a:solidFill>
              </a:rPr>
              <a:t>0</a:t>
            </a:r>
            <a:r>
              <a:rPr lang="en-US" sz="3600" dirty="0">
                <a:solidFill>
                  <a:schemeClr val="bg1"/>
                </a:solidFill>
              </a:rPr>
              <a:t> - </a:t>
            </a:r>
            <a:r>
              <a:rPr lang="en-US" sz="3600" b="1" dirty="0" err="1">
                <a:solidFill>
                  <a:schemeClr val="bg1"/>
                </a:solidFill>
              </a:rPr>
              <a:t>p</a:t>
            </a:r>
            <a:r>
              <a:rPr lang="en-US" sz="3600" dirty="0" err="1">
                <a:solidFill>
                  <a:schemeClr val="bg1"/>
                </a:solidFill>
              </a:rPr>
              <a:t>•</a:t>
            </a:r>
            <a:r>
              <a:rPr lang="en-US" sz="3600" b="1" dirty="0" err="1">
                <a:solidFill>
                  <a:schemeClr val="bg1"/>
                </a:solidFill>
              </a:rPr>
              <a:t>q</a:t>
            </a:r>
            <a:r>
              <a:rPr lang="en-US" sz="3600" dirty="0">
                <a:solidFill>
                  <a:schemeClr val="bg1"/>
                </a:solidFill>
              </a:rPr>
              <a:t> + p</a:t>
            </a:r>
            <a:r>
              <a:rPr lang="en-US" sz="3600" baseline="-25000" dirty="0">
                <a:solidFill>
                  <a:schemeClr val="bg1"/>
                </a:solidFill>
              </a:rPr>
              <a:t>0</a:t>
            </a:r>
            <a:r>
              <a:rPr lang="en-US" sz="3600" b="1" dirty="0">
                <a:solidFill>
                  <a:schemeClr val="bg1"/>
                </a:solidFill>
              </a:rPr>
              <a:t>q</a:t>
            </a:r>
            <a:r>
              <a:rPr lang="en-US" sz="3600" dirty="0">
                <a:solidFill>
                  <a:schemeClr val="bg1"/>
                </a:solidFill>
              </a:rPr>
              <a:t> + q</a:t>
            </a:r>
            <a:r>
              <a:rPr lang="en-US" sz="3600" baseline="-25000" dirty="0">
                <a:solidFill>
                  <a:schemeClr val="bg1"/>
                </a:solidFill>
              </a:rPr>
              <a:t>0</a:t>
            </a:r>
            <a:r>
              <a:rPr lang="en-US" sz="3600" b="1" dirty="0">
                <a:solidFill>
                  <a:schemeClr val="bg1"/>
                </a:solidFill>
              </a:rPr>
              <a:t>p</a:t>
            </a:r>
            <a:r>
              <a:rPr lang="en-US" sz="3600" dirty="0">
                <a:solidFill>
                  <a:schemeClr val="bg1"/>
                </a:solidFill>
              </a:rPr>
              <a:t> + </a:t>
            </a:r>
            <a:r>
              <a:rPr lang="en-US" sz="3600" b="1" dirty="0">
                <a:solidFill>
                  <a:schemeClr val="bg1"/>
                </a:solidFill>
              </a:rPr>
              <a:t>p</a:t>
            </a:r>
            <a:r>
              <a:rPr lang="en-US" sz="3600" dirty="0">
                <a:solidFill>
                  <a:schemeClr val="bg1"/>
                </a:solidFill>
              </a:rPr>
              <a:t> x </a:t>
            </a:r>
            <a:r>
              <a:rPr lang="en-US" sz="3600" b="1" dirty="0">
                <a:solidFill>
                  <a:schemeClr val="bg1"/>
                </a:solidFill>
              </a:rPr>
              <a:t>q</a:t>
            </a:r>
          </a:p>
          <a:p>
            <a:pPr>
              <a:buNone/>
            </a:pPr>
            <a:endParaRPr lang="en-US" dirty="0">
              <a:solidFill>
                <a:schemeClr val="bg1"/>
              </a:solidFill>
            </a:endParaRPr>
          </a:p>
          <a:p>
            <a:pPr>
              <a:buNone/>
            </a:pPr>
            <a:endParaRPr lang="en-US" dirty="0">
              <a:solidFill>
                <a:schemeClr val="bg1"/>
              </a:solidFill>
            </a:endParaRPr>
          </a:p>
          <a:p>
            <a:pPr>
              <a:buNone/>
            </a:pPr>
            <a:endParaRPr lang="en-US" dirty="0">
              <a:solidFill>
                <a:schemeClr val="bg1"/>
              </a:solidFill>
            </a:endParaRPr>
          </a:p>
          <a:p>
            <a:pPr>
              <a:buNone/>
            </a:pPr>
            <a:r>
              <a:rPr lang="en-US" dirty="0">
                <a:solidFill>
                  <a:schemeClr val="bg1"/>
                </a:solidFill>
              </a:rPr>
              <a:t>Note that product of two quaternions is another quaternion</a:t>
            </a:r>
          </a:p>
          <a:p>
            <a:pPr>
              <a:buNone/>
            </a:pPr>
            <a:endParaRPr lang="en-US" dirty="0">
              <a:solidFill>
                <a:schemeClr val="bg1"/>
              </a:solidFill>
            </a:endParaRPr>
          </a:p>
        </p:txBody>
      </p:sp>
      <p:sp>
        <p:nvSpPr>
          <p:cNvPr id="4" name="Left Brace 3"/>
          <p:cNvSpPr/>
          <p:nvPr/>
        </p:nvSpPr>
        <p:spPr>
          <a:xfrm rot="16200000">
            <a:off x="2998789" y="1982785"/>
            <a:ext cx="228598" cy="1927225"/>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rot="16200000">
            <a:off x="6153150" y="1047749"/>
            <a:ext cx="215899" cy="37338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670175" y="3098800"/>
            <a:ext cx="800219" cy="369332"/>
          </a:xfrm>
          <a:prstGeom prst="rect">
            <a:avLst/>
          </a:prstGeom>
          <a:noFill/>
        </p:spPr>
        <p:txBody>
          <a:bodyPr wrap="none" rtlCol="0">
            <a:spAutoFit/>
          </a:bodyPr>
          <a:lstStyle/>
          <a:p>
            <a:r>
              <a:rPr lang="en-US" dirty="0">
                <a:solidFill>
                  <a:schemeClr val="bg1"/>
                </a:solidFill>
              </a:rPr>
              <a:t>scalar</a:t>
            </a:r>
          </a:p>
        </p:txBody>
      </p:sp>
      <p:sp>
        <p:nvSpPr>
          <p:cNvPr id="7" name="TextBox 6"/>
          <p:cNvSpPr txBox="1"/>
          <p:nvPr/>
        </p:nvSpPr>
        <p:spPr>
          <a:xfrm>
            <a:off x="5353050" y="3038475"/>
            <a:ext cx="813043" cy="369332"/>
          </a:xfrm>
          <a:prstGeom prst="rect">
            <a:avLst/>
          </a:prstGeom>
          <a:noFill/>
        </p:spPr>
        <p:txBody>
          <a:bodyPr wrap="none" rtlCol="0">
            <a:spAutoFit/>
          </a:bodyPr>
          <a:lstStyle/>
          <a:p>
            <a:r>
              <a:rPr lang="en-US" dirty="0">
                <a:solidFill>
                  <a:schemeClr val="bg1"/>
                </a:solidFill>
              </a:rPr>
              <a:t>vector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Vector Representation of Quaternion Product</a:t>
            </a:r>
          </a:p>
        </p:txBody>
      </p:sp>
      <p:sp>
        <p:nvSpPr>
          <p:cNvPr id="3" name="Content Placeholder 2"/>
          <p:cNvSpPr>
            <a:spLocks noGrp="1"/>
          </p:cNvSpPr>
          <p:nvPr>
            <p:ph idx="1"/>
          </p:nvPr>
        </p:nvSpPr>
        <p:spPr>
          <a:xfrm>
            <a:off x="224642" y="1743816"/>
            <a:ext cx="8735291" cy="808884"/>
          </a:xfrm>
        </p:spPr>
        <p:txBody>
          <a:bodyPr>
            <a:noAutofit/>
          </a:bodyPr>
          <a:lstStyle/>
          <a:p>
            <a:pPr algn="ctr">
              <a:buNone/>
            </a:pPr>
            <a:r>
              <a:rPr lang="en-US" sz="3600" dirty="0" err="1">
                <a:solidFill>
                  <a:schemeClr val="bg1"/>
                </a:solidFill>
              </a:rPr>
              <a:t>pq</a:t>
            </a:r>
            <a:r>
              <a:rPr lang="en-US" sz="3600" dirty="0">
                <a:solidFill>
                  <a:schemeClr val="bg1"/>
                </a:solidFill>
              </a:rPr>
              <a:t> = p</a:t>
            </a:r>
            <a:r>
              <a:rPr lang="en-US" sz="3600" baseline="-25000" dirty="0">
                <a:solidFill>
                  <a:schemeClr val="bg1"/>
                </a:solidFill>
              </a:rPr>
              <a:t>0</a:t>
            </a:r>
            <a:r>
              <a:rPr lang="en-US" sz="3600" dirty="0">
                <a:solidFill>
                  <a:schemeClr val="bg1"/>
                </a:solidFill>
              </a:rPr>
              <a:t>q</a:t>
            </a:r>
            <a:r>
              <a:rPr lang="en-US" sz="3600" baseline="-25000" dirty="0">
                <a:solidFill>
                  <a:schemeClr val="bg1"/>
                </a:solidFill>
              </a:rPr>
              <a:t>0</a:t>
            </a:r>
            <a:r>
              <a:rPr lang="en-US" sz="3600" dirty="0">
                <a:solidFill>
                  <a:schemeClr val="bg1"/>
                </a:solidFill>
              </a:rPr>
              <a:t> - </a:t>
            </a:r>
            <a:r>
              <a:rPr lang="en-US" sz="3600" b="1" dirty="0" err="1">
                <a:solidFill>
                  <a:schemeClr val="bg1"/>
                </a:solidFill>
              </a:rPr>
              <a:t>p</a:t>
            </a:r>
            <a:r>
              <a:rPr lang="en-US" sz="3600" dirty="0" err="1">
                <a:solidFill>
                  <a:schemeClr val="bg1"/>
                </a:solidFill>
              </a:rPr>
              <a:t>•</a:t>
            </a:r>
            <a:r>
              <a:rPr lang="en-US" sz="3600" b="1" dirty="0" err="1">
                <a:solidFill>
                  <a:schemeClr val="bg1"/>
                </a:solidFill>
              </a:rPr>
              <a:t>q</a:t>
            </a:r>
            <a:r>
              <a:rPr lang="en-US" sz="3600" dirty="0">
                <a:solidFill>
                  <a:schemeClr val="bg1"/>
                </a:solidFill>
              </a:rPr>
              <a:t> + p</a:t>
            </a:r>
            <a:r>
              <a:rPr lang="en-US" sz="3600" baseline="-25000" dirty="0">
                <a:solidFill>
                  <a:schemeClr val="bg1"/>
                </a:solidFill>
              </a:rPr>
              <a:t>0</a:t>
            </a:r>
            <a:r>
              <a:rPr lang="en-US" sz="3600" b="1" dirty="0">
                <a:solidFill>
                  <a:schemeClr val="bg1"/>
                </a:solidFill>
              </a:rPr>
              <a:t>q</a:t>
            </a:r>
            <a:r>
              <a:rPr lang="en-US" sz="3600" dirty="0">
                <a:solidFill>
                  <a:schemeClr val="bg1"/>
                </a:solidFill>
              </a:rPr>
              <a:t> + q</a:t>
            </a:r>
            <a:r>
              <a:rPr lang="en-US" sz="3600" baseline="-25000" dirty="0">
                <a:solidFill>
                  <a:schemeClr val="bg1"/>
                </a:solidFill>
              </a:rPr>
              <a:t>0</a:t>
            </a:r>
            <a:r>
              <a:rPr lang="en-US" sz="3600" b="1" dirty="0">
                <a:solidFill>
                  <a:schemeClr val="bg1"/>
                </a:solidFill>
              </a:rPr>
              <a:t>p</a:t>
            </a:r>
            <a:r>
              <a:rPr lang="en-US" sz="3600" dirty="0">
                <a:solidFill>
                  <a:schemeClr val="bg1"/>
                </a:solidFill>
              </a:rPr>
              <a:t> + </a:t>
            </a:r>
            <a:r>
              <a:rPr lang="en-US" sz="3600" b="1" dirty="0">
                <a:solidFill>
                  <a:schemeClr val="bg1"/>
                </a:solidFill>
              </a:rPr>
              <a:t>p</a:t>
            </a:r>
            <a:r>
              <a:rPr lang="en-US" sz="3600" dirty="0">
                <a:solidFill>
                  <a:schemeClr val="bg1"/>
                </a:solidFill>
              </a:rPr>
              <a:t> x </a:t>
            </a:r>
            <a:r>
              <a:rPr lang="en-US" sz="3600" b="1" dirty="0">
                <a:solidFill>
                  <a:schemeClr val="bg1"/>
                </a:solidFill>
              </a:rPr>
              <a:t>q</a:t>
            </a:r>
          </a:p>
          <a:p>
            <a:pPr>
              <a:buNone/>
            </a:pPr>
            <a:endParaRPr lang="en-US" sz="3600" b="1" dirty="0">
              <a:solidFill>
                <a:schemeClr val="bg1"/>
              </a:solidFill>
            </a:endParaRPr>
          </a:p>
          <a:p>
            <a:pPr>
              <a:buNone/>
            </a:pPr>
            <a:r>
              <a:rPr lang="en-US" sz="3600" b="1" dirty="0">
                <a:solidFill>
                  <a:schemeClr val="bg1"/>
                </a:solidFill>
              </a:rPr>
              <a:t>Can be expanded to:</a:t>
            </a:r>
          </a:p>
          <a:p>
            <a:pPr>
              <a:buNone/>
            </a:pPr>
            <a:endParaRPr lang="en-US" sz="2400" b="1" dirty="0">
              <a:solidFill>
                <a:schemeClr val="bg1"/>
              </a:solidFill>
            </a:endParaRPr>
          </a:p>
          <a:p>
            <a:pPr>
              <a:buNone/>
            </a:pPr>
            <a:endParaRPr lang="en-US" sz="2400" b="1" dirty="0">
              <a:solidFill>
                <a:schemeClr val="bg1"/>
              </a:solidFill>
            </a:endParaRPr>
          </a:p>
          <a:p>
            <a:pPr>
              <a:buNone/>
            </a:pPr>
            <a:endParaRPr lang="en-US" sz="3600" b="1" dirty="0">
              <a:solidFill>
                <a:schemeClr val="bg1"/>
              </a:solidFill>
            </a:endParaRPr>
          </a:p>
        </p:txBody>
      </p:sp>
      <p:sp>
        <p:nvSpPr>
          <p:cNvPr id="8" name="TextBox 7"/>
          <p:cNvSpPr txBox="1"/>
          <p:nvPr/>
        </p:nvSpPr>
        <p:spPr>
          <a:xfrm>
            <a:off x="4483100" y="4064000"/>
            <a:ext cx="3225800" cy="965200"/>
          </a:xfrm>
          <a:prstGeom prst="rect">
            <a:avLst/>
          </a:prstGeom>
          <a:noFill/>
        </p:spPr>
        <p:txBody>
          <a:bodyPr wrap="none" lIns="91440" tIns="45720" rIns="91440" rtlCol="0" anchor="t">
            <a:noAutofit/>
          </a:bodyPr>
          <a:lstStyle/>
          <a:p>
            <a:pPr>
              <a:buNone/>
            </a:pPr>
            <a:r>
              <a:rPr lang="en-US" sz="2000" b="1" dirty="0">
                <a:solidFill>
                  <a:schemeClr val="bg1"/>
                </a:solidFill>
              </a:rPr>
              <a:t>p</a:t>
            </a:r>
            <a:r>
              <a:rPr lang="en-US" sz="2000" b="1" baseline="-25000" dirty="0">
                <a:solidFill>
                  <a:schemeClr val="bg1"/>
                </a:solidFill>
              </a:rPr>
              <a:t>0</a:t>
            </a:r>
            <a:r>
              <a:rPr lang="en-US" sz="2000" b="1" dirty="0">
                <a:solidFill>
                  <a:schemeClr val="bg1"/>
                </a:solidFill>
              </a:rPr>
              <a:t>q</a:t>
            </a:r>
            <a:r>
              <a:rPr lang="en-US" sz="2000" b="1" baseline="-25000" dirty="0">
                <a:solidFill>
                  <a:schemeClr val="bg1"/>
                </a:solidFill>
              </a:rPr>
              <a:t>1</a:t>
            </a:r>
            <a:r>
              <a:rPr lang="en-US" sz="2000" b="1" dirty="0">
                <a:solidFill>
                  <a:schemeClr val="bg1"/>
                </a:solidFill>
              </a:rPr>
              <a:t> + p</a:t>
            </a:r>
            <a:r>
              <a:rPr lang="en-US" sz="2000" b="1" baseline="-25000" dirty="0">
                <a:solidFill>
                  <a:schemeClr val="bg1"/>
                </a:solidFill>
              </a:rPr>
              <a:t>1</a:t>
            </a:r>
            <a:r>
              <a:rPr lang="en-US" sz="2000" b="1" dirty="0">
                <a:solidFill>
                  <a:schemeClr val="bg1"/>
                </a:solidFill>
              </a:rPr>
              <a:t>q</a:t>
            </a:r>
            <a:r>
              <a:rPr lang="en-US" sz="2000" b="1" baseline="-25000" dirty="0">
                <a:solidFill>
                  <a:schemeClr val="bg1"/>
                </a:solidFill>
              </a:rPr>
              <a:t>0</a:t>
            </a:r>
            <a:r>
              <a:rPr lang="en-US" sz="2000" b="1" dirty="0">
                <a:solidFill>
                  <a:schemeClr val="bg1"/>
                </a:solidFill>
              </a:rPr>
              <a:t> + p</a:t>
            </a:r>
            <a:r>
              <a:rPr lang="en-US" sz="2000" b="1" baseline="-25000" dirty="0">
                <a:solidFill>
                  <a:schemeClr val="bg1"/>
                </a:solidFill>
              </a:rPr>
              <a:t>2</a:t>
            </a:r>
            <a:r>
              <a:rPr lang="en-US" sz="2000" b="1" dirty="0">
                <a:solidFill>
                  <a:schemeClr val="bg1"/>
                </a:solidFill>
              </a:rPr>
              <a:t>q</a:t>
            </a:r>
            <a:r>
              <a:rPr lang="en-US" sz="2000" b="1" baseline="-25000" dirty="0">
                <a:solidFill>
                  <a:schemeClr val="bg1"/>
                </a:solidFill>
              </a:rPr>
              <a:t>3</a:t>
            </a:r>
            <a:r>
              <a:rPr lang="en-US" sz="2000" b="1" dirty="0">
                <a:solidFill>
                  <a:schemeClr val="bg1"/>
                </a:solidFill>
              </a:rPr>
              <a:t> - p</a:t>
            </a:r>
            <a:r>
              <a:rPr lang="en-US" sz="2000" b="1" baseline="-25000" dirty="0">
                <a:solidFill>
                  <a:schemeClr val="bg1"/>
                </a:solidFill>
              </a:rPr>
              <a:t>3</a:t>
            </a:r>
            <a:r>
              <a:rPr lang="en-US" sz="2000" b="1" dirty="0">
                <a:solidFill>
                  <a:schemeClr val="bg1"/>
                </a:solidFill>
              </a:rPr>
              <a:t>q</a:t>
            </a:r>
            <a:r>
              <a:rPr lang="en-US" sz="2000" b="1" baseline="-25000" dirty="0">
                <a:solidFill>
                  <a:schemeClr val="bg1"/>
                </a:solidFill>
              </a:rPr>
              <a:t>2</a:t>
            </a:r>
            <a:endParaRPr lang="en-US" sz="2000" b="1" dirty="0">
              <a:solidFill>
                <a:schemeClr val="bg1"/>
              </a:solidFill>
            </a:endParaRPr>
          </a:p>
          <a:p>
            <a:pPr>
              <a:buNone/>
            </a:pPr>
            <a:r>
              <a:rPr lang="en-US" sz="2000" b="1" dirty="0">
                <a:solidFill>
                  <a:schemeClr val="bg1"/>
                </a:solidFill>
              </a:rPr>
              <a:t>p</a:t>
            </a:r>
            <a:r>
              <a:rPr lang="en-US" sz="2000" b="1" baseline="-25000" dirty="0">
                <a:solidFill>
                  <a:schemeClr val="bg1"/>
                </a:solidFill>
              </a:rPr>
              <a:t>0</a:t>
            </a:r>
            <a:r>
              <a:rPr lang="en-US" sz="2000" b="1" dirty="0">
                <a:solidFill>
                  <a:schemeClr val="bg1"/>
                </a:solidFill>
              </a:rPr>
              <a:t>q</a:t>
            </a:r>
            <a:r>
              <a:rPr lang="en-US" sz="2000" b="1" baseline="-25000" dirty="0">
                <a:solidFill>
                  <a:schemeClr val="bg1"/>
                </a:solidFill>
              </a:rPr>
              <a:t>2</a:t>
            </a:r>
            <a:r>
              <a:rPr lang="en-US" sz="2000" b="1" dirty="0">
                <a:solidFill>
                  <a:schemeClr val="bg1"/>
                </a:solidFill>
              </a:rPr>
              <a:t> – p</a:t>
            </a:r>
            <a:r>
              <a:rPr lang="en-US" sz="2000" b="1" baseline="-25000" dirty="0">
                <a:solidFill>
                  <a:schemeClr val="bg1"/>
                </a:solidFill>
              </a:rPr>
              <a:t>1</a:t>
            </a:r>
            <a:r>
              <a:rPr lang="en-US" sz="2000" b="1" dirty="0">
                <a:solidFill>
                  <a:schemeClr val="bg1"/>
                </a:solidFill>
              </a:rPr>
              <a:t>q</a:t>
            </a:r>
            <a:r>
              <a:rPr lang="en-US" sz="2000" b="1" baseline="-25000" dirty="0">
                <a:solidFill>
                  <a:schemeClr val="bg1"/>
                </a:solidFill>
              </a:rPr>
              <a:t>3</a:t>
            </a:r>
            <a:r>
              <a:rPr lang="en-US" sz="2000" b="1" dirty="0">
                <a:solidFill>
                  <a:schemeClr val="bg1"/>
                </a:solidFill>
              </a:rPr>
              <a:t> + p</a:t>
            </a:r>
            <a:r>
              <a:rPr lang="en-US" sz="2000" b="1" baseline="-25000" dirty="0">
                <a:solidFill>
                  <a:schemeClr val="bg1"/>
                </a:solidFill>
              </a:rPr>
              <a:t>2</a:t>
            </a:r>
            <a:r>
              <a:rPr lang="en-US" sz="2000" b="1" dirty="0">
                <a:solidFill>
                  <a:schemeClr val="bg1"/>
                </a:solidFill>
              </a:rPr>
              <a:t>q</a:t>
            </a:r>
            <a:r>
              <a:rPr lang="en-US" sz="2000" b="1" baseline="-25000" dirty="0">
                <a:solidFill>
                  <a:schemeClr val="bg1"/>
                </a:solidFill>
              </a:rPr>
              <a:t>0</a:t>
            </a:r>
            <a:r>
              <a:rPr lang="en-US" sz="2000" b="1" dirty="0">
                <a:solidFill>
                  <a:schemeClr val="bg1"/>
                </a:solidFill>
              </a:rPr>
              <a:t> + p</a:t>
            </a:r>
            <a:r>
              <a:rPr lang="en-US" sz="2000" b="1" baseline="-25000" dirty="0">
                <a:solidFill>
                  <a:schemeClr val="bg1"/>
                </a:solidFill>
              </a:rPr>
              <a:t>3</a:t>
            </a:r>
            <a:r>
              <a:rPr lang="en-US" sz="2000" b="1" dirty="0">
                <a:solidFill>
                  <a:schemeClr val="bg1"/>
                </a:solidFill>
              </a:rPr>
              <a:t>q</a:t>
            </a:r>
            <a:r>
              <a:rPr lang="en-US" sz="2000" b="1" baseline="-25000" dirty="0">
                <a:solidFill>
                  <a:schemeClr val="bg1"/>
                </a:solidFill>
              </a:rPr>
              <a:t>1</a:t>
            </a:r>
            <a:endParaRPr lang="en-US" sz="2000" b="1" dirty="0">
              <a:solidFill>
                <a:schemeClr val="bg1"/>
              </a:solidFill>
            </a:endParaRPr>
          </a:p>
          <a:p>
            <a:pPr>
              <a:buNone/>
            </a:pPr>
            <a:r>
              <a:rPr lang="en-US" sz="2000" b="1" dirty="0">
                <a:solidFill>
                  <a:schemeClr val="bg1"/>
                </a:solidFill>
              </a:rPr>
              <a:t>p</a:t>
            </a:r>
            <a:r>
              <a:rPr lang="en-US" sz="2000" b="1" baseline="-25000" dirty="0">
                <a:solidFill>
                  <a:schemeClr val="bg1"/>
                </a:solidFill>
              </a:rPr>
              <a:t>0</a:t>
            </a:r>
            <a:r>
              <a:rPr lang="en-US" sz="2000" b="1" dirty="0">
                <a:solidFill>
                  <a:schemeClr val="bg1"/>
                </a:solidFill>
              </a:rPr>
              <a:t>q</a:t>
            </a:r>
            <a:r>
              <a:rPr lang="en-US" sz="2000" b="1" baseline="-25000" dirty="0">
                <a:solidFill>
                  <a:schemeClr val="bg1"/>
                </a:solidFill>
              </a:rPr>
              <a:t>3</a:t>
            </a:r>
            <a:r>
              <a:rPr lang="en-US" sz="2000" b="1" dirty="0">
                <a:solidFill>
                  <a:schemeClr val="bg1"/>
                </a:solidFill>
              </a:rPr>
              <a:t> + p</a:t>
            </a:r>
            <a:r>
              <a:rPr lang="en-US" sz="2000" b="1" baseline="-25000" dirty="0">
                <a:solidFill>
                  <a:schemeClr val="bg1"/>
                </a:solidFill>
              </a:rPr>
              <a:t>1</a:t>
            </a:r>
            <a:r>
              <a:rPr lang="en-US" sz="2000" b="1" dirty="0">
                <a:solidFill>
                  <a:schemeClr val="bg1"/>
                </a:solidFill>
              </a:rPr>
              <a:t>q</a:t>
            </a:r>
            <a:r>
              <a:rPr lang="en-US" sz="2000" b="1" baseline="-25000" dirty="0">
                <a:solidFill>
                  <a:schemeClr val="bg1"/>
                </a:solidFill>
              </a:rPr>
              <a:t>2</a:t>
            </a:r>
            <a:r>
              <a:rPr lang="en-US" sz="2000" b="1" dirty="0">
                <a:solidFill>
                  <a:schemeClr val="bg1"/>
                </a:solidFill>
              </a:rPr>
              <a:t> - p</a:t>
            </a:r>
            <a:r>
              <a:rPr lang="en-US" sz="2000" b="1" baseline="-25000" dirty="0">
                <a:solidFill>
                  <a:schemeClr val="bg1"/>
                </a:solidFill>
              </a:rPr>
              <a:t>2</a:t>
            </a:r>
            <a:r>
              <a:rPr lang="en-US" sz="2000" b="1" dirty="0">
                <a:solidFill>
                  <a:schemeClr val="bg1"/>
                </a:solidFill>
              </a:rPr>
              <a:t>q</a:t>
            </a:r>
            <a:r>
              <a:rPr lang="en-US" sz="2000" b="1" baseline="-25000" dirty="0">
                <a:solidFill>
                  <a:schemeClr val="bg1"/>
                </a:solidFill>
              </a:rPr>
              <a:t>1</a:t>
            </a:r>
            <a:r>
              <a:rPr lang="en-US" sz="2000" b="1" dirty="0">
                <a:solidFill>
                  <a:schemeClr val="bg1"/>
                </a:solidFill>
              </a:rPr>
              <a:t> + p</a:t>
            </a:r>
            <a:r>
              <a:rPr lang="en-US" sz="2000" b="1" baseline="-25000" dirty="0">
                <a:solidFill>
                  <a:schemeClr val="bg1"/>
                </a:solidFill>
              </a:rPr>
              <a:t>3</a:t>
            </a:r>
            <a:r>
              <a:rPr lang="en-US" sz="2000" b="1" dirty="0">
                <a:solidFill>
                  <a:schemeClr val="bg1"/>
                </a:solidFill>
              </a:rPr>
              <a:t>q</a:t>
            </a:r>
            <a:r>
              <a:rPr lang="en-US" sz="2000" b="1" baseline="-25000" dirty="0">
                <a:solidFill>
                  <a:schemeClr val="bg1"/>
                </a:solidFill>
              </a:rPr>
              <a:t>0</a:t>
            </a:r>
            <a:endParaRPr lang="en-US" sz="2000" b="1" dirty="0">
              <a:solidFill>
                <a:schemeClr val="bg1"/>
              </a:solidFill>
            </a:endParaRPr>
          </a:p>
          <a:p>
            <a:pPr>
              <a:buNone/>
            </a:pPr>
            <a:endParaRPr lang="en-US" sz="2400" dirty="0">
              <a:solidFill>
                <a:schemeClr val="bg1"/>
              </a:solidFill>
            </a:endParaRPr>
          </a:p>
          <a:p>
            <a:endParaRPr lang="en-US" sz="2200" dirty="0" err="1">
              <a:solidFill>
                <a:schemeClr val="tx1"/>
              </a:solidFill>
            </a:endParaRPr>
          </a:p>
        </p:txBody>
      </p:sp>
      <p:sp>
        <p:nvSpPr>
          <p:cNvPr id="9" name="Double Bracket 8"/>
          <p:cNvSpPr/>
          <p:nvPr/>
        </p:nvSpPr>
        <p:spPr>
          <a:xfrm>
            <a:off x="4406900" y="3867150"/>
            <a:ext cx="3124200" cy="1358900"/>
          </a:xfrm>
          <a:prstGeom prst="bracketPair">
            <a:avLst/>
          </a:prstGeom>
          <a:ln w="19050">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a:off x="977900" y="3835400"/>
            <a:ext cx="431800" cy="1422400"/>
          </a:xfrm>
          <a:prstGeom prst="leftBrace">
            <a:avLst/>
          </a:prstGeom>
          <a:ln w="19050">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flipH="1">
            <a:off x="7658100" y="3835400"/>
            <a:ext cx="431800" cy="1422400"/>
          </a:xfrm>
          <a:prstGeom prst="leftBrace">
            <a:avLst/>
          </a:prstGeom>
          <a:ln w="19050">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254000" y="4330700"/>
            <a:ext cx="4610100" cy="914400"/>
          </a:xfrm>
          <a:prstGeom prst="rect">
            <a:avLst/>
          </a:prstGeom>
          <a:noFill/>
        </p:spPr>
        <p:txBody>
          <a:bodyPr wrap="none" lIns="91440" tIns="45720" rIns="91440" rtlCol="0" anchor="t">
            <a:noAutofit/>
          </a:bodyPr>
          <a:lstStyle/>
          <a:p>
            <a:r>
              <a:rPr lang="en-US" sz="2000" b="1" dirty="0" err="1">
                <a:solidFill>
                  <a:schemeClr val="bg1"/>
                </a:solidFill>
              </a:rPr>
              <a:t>pq</a:t>
            </a:r>
            <a:r>
              <a:rPr lang="en-US" sz="2000" b="1" dirty="0">
                <a:solidFill>
                  <a:schemeClr val="bg1"/>
                </a:solidFill>
              </a:rPr>
              <a:t> = 	  p</a:t>
            </a:r>
            <a:r>
              <a:rPr lang="en-US" sz="2000" b="1" baseline="-25000" dirty="0">
                <a:solidFill>
                  <a:schemeClr val="bg1"/>
                </a:solidFill>
              </a:rPr>
              <a:t>0</a:t>
            </a:r>
            <a:r>
              <a:rPr lang="en-US" sz="2000" b="1" dirty="0">
                <a:solidFill>
                  <a:schemeClr val="bg1"/>
                </a:solidFill>
              </a:rPr>
              <a:t>q</a:t>
            </a:r>
            <a:r>
              <a:rPr lang="en-US" sz="2000" b="1" baseline="-25000" dirty="0">
                <a:solidFill>
                  <a:schemeClr val="bg1"/>
                </a:solidFill>
              </a:rPr>
              <a:t>0</a:t>
            </a:r>
            <a:r>
              <a:rPr lang="en-US" sz="2000" b="1" dirty="0">
                <a:solidFill>
                  <a:schemeClr val="bg1"/>
                </a:solidFill>
              </a:rPr>
              <a:t> – p</a:t>
            </a:r>
            <a:r>
              <a:rPr lang="en-US" sz="2000" b="1" baseline="-25000" dirty="0">
                <a:solidFill>
                  <a:schemeClr val="bg1"/>
                </a:solidFill>
              </a:rPr>
              <a:t>1</a:t>
            </a:r>
            <a:r>
              <a:rPr lang="en-US" sz="2000" b="1" dirty="0">
                <a:solidFill>
                  <a:schemeClr val="bg1"/>
                </a:solidFill>
              </a:rPr>
              <a:t>q</a:t>
            </a:r>
            <a:r>
              <a:rPr lang="en-US" sz="2000" b="1" baseline="-25000" dirty="0">
                <a:solidFill>
                  <a:schemeClr val="bg1"/>
                </a:solidFill>
              </a:rPr>
              <a:t>1</a:t>
            </a:r>
            <a:r>
              <a:rPr lang="en-US" sz="2000" b="1" dirty="0">
                <a:solidFill>
                  <a:schemeClr val="bg1"/>
                </a:solidFill>
              </a:rPr>
              <a:t> + p</a:t>
            </a:r>
            <a:r>
              <a:rPr lang="en-US" sz="2000" b="1" baseline="-25000" dirty="0">
                <a:solidFill>
                  <a:schemeClr val="bg1"/>
                </a:solidFill>
              </a:rPr>
              <a:t>2</a:t>
            </a:r>
            <a:r>
              <a:rPr lang="en-US" sz="2000" b="1" dirty="0">
                <a:solidFill>
                  <a:schemeClr val="bg1"/>
                </a:solidFill>
              </a:rPr>
              <a:t>q</a:t>
            </a:r>
            <a:r>
              <a:rPr lang="en-US" sz="2000" b="1" baseline="-25000" dirty="0">
                <a:solidFill>
                  <a:schemeClr val="bg1"/>
                </a:solidFill>
              </a:rPr>
              <a:t>2</a:t>
            </a:r>
            <a:r>
              <a:rPr lang="en-US" sz="2000" b="1" dirty="0">
                <a:solidFill>
                  <a:schemeClr val="bg1"/>
                </a:solidFill>
              </a:rPr>
              <a:t> + p</a:t>
            </a:r>
            <a:r>
              <a:rPr lang="en-US" sz="2000" b="1" baseline="-25000" dirty="0">
                <a:solidFill>
                  <a:schemeClr val="bg1"/>
                </a:solidFill>
              </a:rPr>
              <a:t>3</a:t>
            </a:r>
            <a:r>
              <a:rPr lang="en-US" sz="2000" b="1" dirty="0">
                <a:solidFill>
                  <a:schemeClr val="bg1"/>
                </a:solidFill>
              </a:rPr>
              <a:t>q</a:t>
            </a:r>
            <a:r>
              <a:rPr lang="en-US" sz="2000" b="1" baseline="-25000" dirty="0">
                <a:solidFill>
                  <a:schemeClr val="bg1"/>
                </a:solidFill>
              </a:rPr>
              <a:t>3</a:t>
            </a:r>
            <a:r>
              <a:rPr lang="en-US" sz="2000" b="1" dirty="0">
                <a:solidFill>
                  <a:schemeClr val="bg1"/>
                </a:solidFill>
              </a:rPr>
              <a:t>,</a:t>
            </a:r>
          </a:p>
          <a:p>
            <a:endParaRPr lang="en-US" sz="2200" dirty="0" err="1">
              <a:solidFill>
                <a:schemeClr val="tx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3600" dirty="0">
                <a:solidFill>
                  <a:srgbClr val="FFC000"/>
                </a:solidFill>
              </a:rPr>
              <a:t>Quaternion Multiplication</a:t>
            </a:r>
          </a:p>
        </p:txBody>
      </p:sp>
      <p:sp>
        <p:nvSpPr>
          <p:cNvPr id="48131" name="Rectangle 3"/>
          <p:cNvSpPr>
            <a:spLocks noGrp="1" noChangeArrowheads="1"/>
          </p:cNvSpPr>
          <p:nvPr>
            <p:ph type="body" idx="1"/>
          </p:nvPr>
        </p:nvSpPr>
        <p:spPr>
          <a:xfrm>
            <a:off x="224642" y="1447800"/>
            <a:ext cx="8735291" cy="4238124"/>
          </a:xfrm>
        </p:spPr>
        <p:txBody>
          <a:bodyPr>
            <a:normAutofit fontScale="92500" lnSpcReduction="10000"/>
          </a:bodyPr>
          <a:lstStyle/>
          <a:p>
            <a:pPr marL="0" indent="0" eaLnBrk="1" hangingPunct="1">
              <a:lnSpc>
                <a:spcPct val="120000"/>
              </a:lnSpc>
              <a:spcBef>
                <a:spcPts val="0"/>
              </a:spcBef>
              <a:spcAft>
                <a:spcPts val="1200"/>
              </a:spcAft>
              <a:buNone/>
            </a:pPr>
            <a:r>
              <a:rPr lang="en-US" sz="2800" dirty="0">
                <a:solidFill>
                  <a:schemeClr val="bg1"/>
                </a:solidFill>
              </a:rPr>
              <a:t>Note that two unit quaternions multiplied together will result in another unit quaternion</a:t>
            </a:r>
          </a:p>
          <a:p>
            <a:pPr marL="0" indent="0" eaLnBrk="1" hangingPunct="1">
              <a:lnSpc>
                <a:spcPct val="120000"/>
              </a:lnSpc>
              <a:spcBef>
                <a:spcPts val="0"/>
              </a:spcBef>
              <a:spcAft>
                <a:spcPts val="1200"/>
              </a:spcAft>
              <a:buNone/>
            </a:pPr>
            <a:r>
              <a:rPr lang="en-US" sz="2800" dirty="0">
                <a:solidFill>
                  <a:schemeClr val="bg1"/>
                </a:solidFill>
              </a:rPr>
              <a:t>This corresponds to the same property of complex numbers</a:t>
            </a:r>
          </a:p>
          <a:p>
            <a:pPr marL="0" indent="0" eaLnBrk="1" hangingPunct="1">
              <a:lnSpc>
                <a:spcPct val="120000"/>
              </a:lnSpc>
              <a:spcBef>
                <a:spcPts val="0"/>
              </a:spcBef>
              <a:spcAft>
                <a:spcPts val="1200"/>
              </a:spcAft>
              <a:buNone/>
            </a:pPr>
            <a:r>
              <a:rPr lang="en-US" sz="2800" dirty="0">
                <a:solidFill>
                  <a:schemeClr val="bg1"/>
                </a:solidFill>
              </a:rPr>
              <a:t>Remember that multiplication by complex numbers can be thought of as a rotation in the complex plane</a:t>
            </a:r>
          </a:p>
          <a:p>
            <a:pPr marL="0" indent="0" eaLnBrk="1" hangingPunct="1">
              <a:lnSpc>
                <a:spcPct val="120000"/>
              </a:lnSpc>
              <a:spcBef>
                <a:spcPts val="0"/>
              </a:spcBef>
              <a:spcAft>
                <a:spcPts val="1200"/>
              </a:spcAft>
              <a:buNone/>
            </a:pPr>
            <a:r>
              <a:rPr lang="en-US" sz="2800" dirty="0">
                <a:solidFill>
                  <a:schemeClr val="bg1"/>
                </a:solidFill>
              </a:rPr>
              <a:t>Quaternions extend the planar rotations of complex numbers to 3D rotations in space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z="3600" dirty="0">
                <a:solidFill>
                  <a:srgbClr val="FFC000"/>
                </a:solidFill>
              </a:rPr>
              <a:t>Quaternion Dot Products</a:t>
            </a:r>
          </a:p>
        </p:txBody>
      </p:sp>
      <p:sp>
        <p:nvSpPr>
          <p:cNvPr id="12292" name="Rectangle 3"/>
          <p:cNvSpPr>
            <a:spLocks noGrp="1" noChangeArrowheads="1"/>
          </p:cNvSpPr>
          <p:nvPr>
            <p:ph type="body" idx="1"/>
          </p:nvPr>
        </p:nvSpPr>
        <p:spPr>
          <a:xfrm>
            <a:off x="224642" y="1320800"/>
            <a:ext cx="8735291" cy="4365124"/>
          </a:xfrm>
        </p:spPr>
        <p:txBody>
          <a:bodyPr/>
          <a:lstStyle/>
          <a:p>
            <a:pPr eaLnBrk="1" hangingPunct="1">
              <a:buClr>
                <a:schemeClr val="bg1"/>
              </a:buClr>
            </a:pPr>
            <a:r>
              <a:rPr lang="en-US" sz="2800" dirty="0">
                <a:solidFill>
                  <a:schemeClr val="bg1"/>
                </a:solidFill>
              </a:rPr>
              <a:t>The dot product of two quaternions works in the same way as the dot product of two vectors:</a:t>
            </a:r>
          </a:p>
          <a:p>
            <a:pPr eaLnBrk="1" hangingPunct="1">
              <a:buClr>
                <a:schemeClr val="bg1"/>
              </a:buClr>
            </a:pPr>
            <a:endParaRPr lang="en-US" sz="2800" dirty="0">
              <a:solidFill>
                <a:schemeClr val="bg1"/>
              </a:solidFill>
            </a:endParaRPr>
          </a:p>
          <a:p>
            <a:pPr eaLnBrk="1" hangingPunct="1">
              <a:buClr>
                <a:schemeClr val="bg1"/>
              </a:buClr>
            </a:pPr>
            <a:endParaRPr lang="en-US" sz="2800" dirty="0">
              <a:solidFill>
                <a:schemeClr val="bg1"/>
              </a:solidFill>
            </a:endParaRPr>
          </a:p>
          <a:p>
            <a:pPr eaLnBrk="1" hangingPunct="1">
              <a:buClr>
                <a:schemeClr val="bg1"/>
              </a:buClr>
            </a:pPr>
            <a:r>
              <a:rPr lang="en-US" sz="2800" dirty="0">
                <a:solidFill>
                  <a:schemeClr val="bg1"/>
                </a:solidFill>
              </a:rPr>
              <a:t>The angle between two quaternions in 4D space is half the angle one would need to rotate from one orientation to the other in 3D space</a:t>
            </a:r>
          </a:p>
        </p:txBody>
      </p:sp>
      <p:graphicFrame>
        <p:nvGraphicFramePr>
          <p:cNvPr id="12290" name="Object 0"/>
          <p:cNvGraphicFramePr>
            <a:graphicFrameLocks noChangeAspect="1"/>
          </p:cNvGraphicFramePr>
          <p:nvPr/>
        </p:nvGraphicFramePr>
        <p:xfrm>
          <a:off x="968375" y="2438400"/>
          <a:ext cx="6696075" cy="635000"/>
        </p:xfrm>
        <a:graphic>
          <a:graphicData uri="http://schemas.openxmlformats.org/presentationml/2006/ole">
            <mc:AlternateContent xmlns:mc="http://schemas.openxmlformats.org/markup-compatibility/2006">
              <mc:Choice xmlns:v="urn:schemas-microsoft-com:vml" Requires="v">
                <p:oleObj spid="_x0000_s3076" name="Equation" r:id="rId3" imgW="2679480" imgH="253800" progId="Equation.3">
                  <p:embed/>
                </p:oleObj>
              </mc:Choice>
              <mc:Fallback>
                <p:oleObj name="Equation" r:id="rId3" imgW="2679480" imgH="2538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75" y="2438400"/>
                        <a:ext cx="6696075" cy="635000"/>
                      </a:xfrm>
                      <a:prstGeom prst="rect">
                        <a:avLst/>
                      </a:prstGeom>
                      <a:solidFill>
                        <a:schemeClr val="bg1"/>
                      </a:solidFill>
                    </p:spPr>
                  </p:pic>
                </p:oleObj>
              </mc:Fallback>
            </mc:AlternateContent>
          </a:graphicData>
        </a:graphic>
      </p:graphicFrame>
      <p:sp>
        <p:nvSpPr>
          <p:cNvPr id="5" name="TextBox 4"/>
          <p:cNvSpPr txBox="1"/>
          <p:nvPr/>
        </p:nvSpPr>
        <p:spPr>
          <a:xfrm>
            <a:off x="1543049" y="6308725"/>
            <a:ext cx="6219825" cy="342900"/>
          </a:xfrm>
          <a:prstGeom prst="rect">
            <a:avLst/>
          </a:prstGeom>
          <a:noFill/>
        </p:spPr>
        <p:txBody>
          <a:bodyPr wrap="none" lIns="91440" tIns="45720" rIns="91440" rtlCol="0" anchor="t">
            <a:noAutofit/>
          </a:bodyPr>
          <a:lstStyle/>
          <a:p>
            <a:pPr eaLnBrk="1" hangingPunct="1"/>
            <a:r>
              <a:rPr lang="en-US" sz="1000" dirty="0"/>
              <a:t>Source: CSE169: Computer Animation Class Notes, Instructor: Steve Rotenberg UCSD, Winter 2005</a:t>
            </a:r>
          </a:p>
          <a:p>
            <a:endParaRPr lang="en-US" sz="1000" dirty="0" err="1">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Quaternion Rotation Operator</a:t>
            </a:r>
          </a:p>
        </p:txBody>
      </p:sp>
      <p:sp>
        <p:nvSpPr>
          <p:cNvPr id="3" name="Content Placeholder 2"/>
          <p:cNvSpPr>
            <a:spLocks noGrp="1"/>
          </p:cNvSpPr>
          <p:nvPr>
            <p:ph idx="1"/>
          </p:nvPr>
        </p:nvSpPr>
        <p:spPr/>
        <p:txBody>
          <a:bodyPr>
            <a:normAutofit fontScale="85000" lnSpcReduction="10000"/>
          </a:bodyPr>
          <a:lstStyle/>
          <a:p>
            <a:pPr>
              <a:lnSpc>
                <a:spcPct val="200000"/>
              </a:lnSpc>
              <a:buNone/>
            </a:pPr>
            <a:r>
              <a:rPr lang="en-US" sz="2400" dirty="0">
                <a:solidFill>
                  <a:schemeClr val="bg1"/>
                </a:solidFill>
              </a:rPr>
              <a:t>For any unit quaternion</a:t>
            </a:r>
          </a:p>
          <a:p>
            <a:pPr algn="ctr">
              <a:lnSpc>
                <a:spcPct val="200000"/>
              </a:lnSpc>
              <a:buNone/>
            </a:pPr>
            <a:r>
              <a:rPr lang="en-US" sz="2400" dirty="0">
                <a:solidFill>
                  <a:schemeClr val="bg1"/>
                </a:solidFill>
              </a:rPr>
              <a:t>q = q</a:t>
            </a:r>
            <a:r>
              <a:rPr lang="en-US" sz="2400" baseline="-25000" dirty="0">
                <a:solidFill>
                  <a:schemeClr val="bg1"/>
                </a:solidFill>
              </a:rPr>
              <a:t>0</a:t>
            </a:r>
            <a:r>
              <a:rPr lang="en-US" sz="2400" dirty="0">
                <a:solidFill>
                  <a:schemeClr val="bg1"/>
                </a:solidFill>
              </a:rPr>
              <a:t> + </a:t>
            </a:r>
            <a:r>
              <a:rPr lang="en-US" sz="2400" b="1" dirty="0">
                <a:solidFill>
                  <a:schemeClr val="bg1"/>
                </a:solidFill>
              </a:rPr>
              <a:t>q</a:t>
            </a:r>
            <a:r>
              <a:rPr lang="en-US" sz="2400" dirty="0">
                <a:solidFill>
                  <a:schemeClr val="bg1"/>
                </a:solidFill>
              </a:rPr>
              <a:t> = </a:t>
            </a:r>
            <a:r>
              <a:rPr lang="en-US" sz="2400" dirty="0" err="1">
                <a:solidFill>
                  <a:schemeClr val="bg1"/>
                </a:solidFill>
              </a:rPr>
              <a:t>cos</a:t>
            </a:r>
            <a:r>
              <a:rPr lang="en-US" sz="2400" dirty="0">
                <a:solidFill>
                  <a:schemeClr val="bg1"/>
                </a:solidFill>
              </a:rPr>
              <a:t> </a:t>
            </a:r>
            <a:r>
              <a:rPr lang="en-US" sz="2400" dirty="0">
                <a:solidFill>
                  <a:schemeClr val="bg1"/>
                </a:solidFill>
                <a:latin typeface="Symbol" pitchFamily="18" charset="2"/>
              </a:rPr>
              <a:t>q</a:t>
            </a:r>
            <a:r>
              <a:rPr lang="en-US" sz="2400" dirty="0">
                <a:solidFill>
                  <a:schemeClr val="bg1"/>
                </a:solidFill>
              </a:rPr>
              <a:t> + </a:t>
            </a:r>
            <a:r>
              <a:rPr lang="en-US" sz="2400" b="1" dirty="0">
                <a:solidFill>
                  <a:schemeClr val="bg1"/>
                </a:solidFill>
              </a:rPr>
              <a:t>u</a:t>
            </a:r>
            <a:r>
              <a:rPr lang="en-US" sz="2400" dirty="0">
                <a:solidFill>
                  <a:schemeClr val="bg1"/>
                </a:solidFill>
              </a:rPr>
              <a:t> sin </a:t>
            </a:r>
            <a:r>
              <a:rPr lang="en-US" sz="2400" dirty="0">
                <a:solidFill>
                  <a:schemeClr val="bg1"/>
                </a:solidFill>
                <a:latin typeface="Symbol" pitchFamily="18" charset="2"/>
              </a:rPr>
              <a:t>q</a:t>
            </a:r>
            <a:endParaRPr lang="en-US" sz="2400" dirty="0">
              <a:solidFill>
                <a:schemeClr val="bg1"/>
              </a:solidFill>
            </a:endParaRPr>
          </a:p>
          <a:p>
            <a:pPr>
              <a:lnSpc>
                <a:spcPct val="200000"/>
              </a:lnSpc>
              <a:buNone/>
            </a:pPr>
            <a:r>
              <a:rPr lang="en-US" sz="2400" dirty="0">
                <a:solidFill>
                  <a:schemeClr val="bg1"/>
                </a:solidFill>
              </a:rPr>
              <a:t>and for any vector </a:t>
            </a:r>
            <a:r>
              <a:rPr lang="en-US" sz="2400" b="1" dirty="0">
                <a:solidFill>
                  <a:schemeClr val="bg1"/>
                </a:solidFill>
              </a:rPr>
              <a:t>v</a:t>
            </a:r>
            <a:r>
              <a:rPr lang="en-US" sz="2400" dirty="0">
                <a:solidFill>
                  <a:schemeClr val="bg1"/>
                </a:solidFill>
              </a:rPr>
              <a:t> </a:t>
            </a:r>
            <a:r>
              <a:rPr lang="az-Cyrl-AZ" sz="2400" dirty="0">
                <a:solidFill>
                  <a:schemeClr val="bg1"/>
                </a:solidFill>
              </a:rPr>
              <a:t>Є</a:t>
            </a:r>
            <a:r>
              <a:rPr lang="en-US" sz="2400" dirty="0">
                <a:solidFill>
                  <a:schemeClr val="bg1"/>
                </a:solidFill>
              </a:rPr>
              <a:t> R</a:t>
            </a:r>
            <a:r>
              <a:rPr lang="en-US" sz="2400" baseline="30000" dirty="0">
                <a:solidFill>
                  <a:schemeClr val="bg1"/>
                </a:solidFill>
              </a:rPr>
              <a:t>3</a:t>
            </a:r>
            <a:r>
              <a:rPr lang="en-US" sz="2400" dirty="0">
                <a:solidFill>
                  <a:schemeClr val="bg1"/>
                </a:solidFill>
              </a:rPr>
              <a:t> the action of the operator</a:t>
            </a:r>
          </a:p>
          <a:p>
            <a:pPr>
              <a:lnSpc>
                <a:spcPct val="200000"/>
              </a:lnSpc>
              <a:buNone/>
            </a:pPr>
            <a:r>
              <a:rPr lang="en-US" sz="2400" dirty="0">
                <a:solidFill>
                  <a:schemeClr val="bg1"/>
                </a:solidFill>
              </a:rPr>
              <a:t>Let quaternion v = [0 </a:t>
            </a:r>
            <a:r>
              <a:rPr lang="en-US" sz="2400" b="1" dirty="0" err="1">
                <a:solidFill>
                  <a:schemeClr val="bg1"/>
                </a:solidFill>
              </a:rPr>
              <a:t>v</a:t>
            </a:r>
            <a:r>
              <a:rPr lang="en-US" sz="2400" b="1" baseline="-25000" dirty="0" err="1">
                <a:solidFill>
                  <a:schemeClr val="bg1"/>
                </a:solidFill>
              </a:rPr>
              <a:t>x</a:t>
            </a:r>
            <a:r>
              <a:rPr lang="en-US" sz="2400" b="1" dirty="0">
                <a:solidFill>
                  <a:schemeClr val="bg1"/>
                </a:solidFill>
              </a:rPr>
              <a:t> </a:t>
            </a:r>
            <a:r>
              <a:rPr lang="en-US" sz="2400" b="1" dirty="0" err="1">
                <a:solidFill>
                  <a:schemeClr val="bg1"/>
                </a:solidFill>
              </a:rPr>
              <a:t>v</a:t>
            </a:r>
            <a:r>
              <a:rPr lang="en-US" sz="2400" b="1" baseline="-25000" dirty="0" err="1">
                <a:solidFill>
                  <a:schemeClr val="bg1"/>
                </a:solidFill>
              </a:rPr>
              <a:t>y</a:t>
            </a:r>
            <a:r>
              <a:rPr lang="en-US" sz="2400" b="1" dirty="0">
                <a:solidFill>
                  <a:schemeClr val="bg1"/>
                </a:solidFill>
              </a:rPr>
              <a:t> </a:t>
            </a:r>
            <a:r>
              <a:rPr lang="en-US" sz="2400" b="1" dirty="0" err="1">
                <a:solidFill>
                  <a:schemeClr val="bg1"/>
                </a:solidFill>
              </a:rPr>
              <a:t>v</a:t>
            </a:r>
            <a:r>
              <a:rPr lang="en-US" sz="2400" b="1" baseline="-25000" dirty="0" err="1">
                <a:solidFill>
                  <a:schemeClr val="bg1"/>
                </a:solidFill>
              </a:rPr>
              <a:t>z</a:t>
            </a:r>
            <a:r>
              <a:rPr lang="en-US" sz="2400" b="1" dirty="0">
                <a:solidFill>
                  <a:schemeClr val="bg1"/>
                </a:solidFill>
              </a:rPr>
              <a:t>], then</a:t>
            </a:r>
            <a:endParaRPr lang="en-US" sz="2400" dirty="0">
              <a:solidFill>
                <a:schemeClr val="bg1"/>
              </a:solidFill>
            </a:endParaRPr>
          </a:p>
          <a:p>
            <a:pPr algn="ctr">
              <a:lnSpc>
                <a:spcPct val="200000"/>
              </a:lnSpc>
              <a:buNone/>
            </a:pPr>
            <a:r>
              <a:rPr lang="en-US" sz="3000" dirty="0" err="1">
                <a:solidFill>
                  <a:schemeClr val="bg1"/>
                </a:solidFill>
              </a:rPr>
              <a:t>L</a:t>
            </a:r>
            <a:r>
              <a:rPr lang="en-US" sz="3000" baseline="-25000" dirty="0" err="1">
                <a:solidFill>
                  <a:schemeClr val="bg1"/>
                </a:solidFill>
              </a:rPr>
              <a:t>q</a:t>
            </a:r>
            <a:r>
              <a:rPr lang="en-US" sz="3000" dirty="0">
                <a:solidFill>
                  <a:schemeClr val="bg1"/>
                </a:solidFill>
              </a:rPr>
              <a:t>(v) = </a:t>
            </a:r>
            <a:r>
              <a:rPr lang="en-US" sz="3000" b="1" dirty="0">
                <a:solidFill>
                  <a:schemeClr val="bg1"/>
                </a:solidFill>
              </a:rPr>
              <a:t>w</a:t>
            </a:r>
            <a:r>
              <a:rPr lang="en-US" sz="3000" dirty="0">
                <a:solidFill>
                  <a:schemeClr val="bg1"/>
                </a:solidFill>
              </a:rPr>
              <a:t> =  </a:t>
            </a:r>
            <a:r>
              <a:rPr lang="en-US" sz="3000" dirty="0" err="1">
                <a:solidFill>
                  <a:schemeClr val="bg1"/>
                </a:solidFill>
              </a:rPr>
              <a:t>q</a:t>
            </a:r>
            <a:r>
              <a:rPr lang="en-US" sz="3000" b="1" dirty="0" err="1">
                <a:solidFill>
                  <a:schemeClr val="bg1"/>
                </a:solidFill>
              </a:rPr>
              <a:t>v</a:t>
            </a:r>
            <a:r>
              <a:rPr lang="en-US" sz="3000" dirty="0" err="1">
                <a:solidFill>
                  <a:schemeClr val="bg1"/>
                </a:solidFill>
              </a:rPr>
              <a:t>q</a:t>
            </a:r>
            <a:r>
              <a:rPr lang="en-US" sz="3000" dirty="0">
                <a:solidFill>
                  <a:schemeClr val="bg1"/>
                </a:solidFill>
              </a:rPr>
              <a:t>*</a:t>
            </a:r>
          </a:p>
          <a:p>
            <a:pPr marL="0" indent="0">
              <a:lnSpc>
                <a:spcPct val="200000"/>
              </a:lnSpc>
              <a:spcBef>
                <a:spcPts val="0"/>
              </a:spcBef>
              <a:spcAft>
                <a:spcPts val="0"/>
              </a:spcAft>
              <a:buNone/>
            </a:pPr>
            <a:r>
              <a:rPr lang="en-US" sz="2400" dirty="0">
                <a:solidFill>
                  <a:schemeClr val="bg1"/>
                </a:solidFill>
              </a:rPr>
              <a:t>on </a:t>
            </a:r>
            <a:r>
              <a:rPr lang="en-US" sz="2400" b="1" dirty="0">
                <a:solidFill>
                  <a:schemeClr val="bg1"/>
                </a:solidFill>
              </a:rPr>
              <a:t>v</a:t>
            </a:r>
            <a:r>
              <a:rPr lang="en-US" sz="2400" dirty="0">
                <a:solidFill>
                  <a:schemeClr val="bg1"/>
                </a:solidFill>
              </a:rPr>
              <a:t> may be interpreted geometrically as a rotation of the vector </a:t>
            </a:r>
            <a:r>
              <a:rPr lang="en-US" sz="2400" b="1" dirty="0">
                <a:solidFill>
                  <a:schemeClr val="bg1"/>
                </a:solidFill>
              </a:rPr>
              <a:t>v</a:t>
            </a:r>
            <a:r>
              <a:rPr lang="en-US" sz="2400" dirty="0">
                <a:solidFill>
                  <a:schemeClr val="bg1"/>
                </a:solidFill>
              </a:rPr>
              <a:t> through an angle 2</a:t>
            </a:r>
            <a:r>
              <a:rPr lang="en-US" sz="2400" dirty="0">
                <a:solidFill>
                  <a:schemeClr val="bg1"/>
                </a:solidFill>
                <a:latin typeface="Symbol" pitchFamily="18" charset="2"/>
              </a:rPr>
              <a:t>q</a:t>
            </a:r>
            <a:r>
              <a:rPr lang="en-US" sz="2400" dirty="0">
                <a:solidFill>
                  <a:schemeClr val="bg1"/>
                </a:solidFill>
              </a:rPr>
              <a:t> about </a:t>
            </a:r>
            <a:r>
              <a:rPr lang="en-US" sz="2400" b="1" dirty="0">
                <a:solidFill>
                  <a:schemeClr val="bg1"/>
                </a:solidFill>
              </a:rPr>
              <a:t>q</a:t>
            </a:r>
            <a:r>
              <a:rPr lang="en-US" sz="2400" dirty="0">
                <a:solidFill>
                  <a:schemeClr val="bg1"/>
                </a:solidFill>
              </a:rPr>
              <a:t> as the axis of rotation</a:t>
            </a:r>
          </a:p>
          <a:p>
            <a:pPr marL="0" indent="0">
              <a:lnSpc>
                <a:spcPct val="200000"/>
              </a:lnSpc>
              <a:buNone/>
            </a:pPr>
            <a:endParaRPr lang="en-US" dirty="0">
              <a:solidFill>
                <a:schemeClr val="bg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chemeClr val="tx1"/>
                </a:solidFill>
              </a:rPr>
              <a:t>Quaternion Rotation Operator</a:t>
            </a:r>
          </a:p>
        </p:txBody>
      </p:sp>
      <p:grpSp>
        <p:nvGrpSpPr>
          <p:cNvPr id="3" name="Group 67"/>
          <p:cNvGrpSpPr/>
          <p:nvPr/>
        </p:nvGrpSpPr>
        <p:grpSpPr>
          <a:xfrm>
            <a:off x="480210" y="1076523"/>
            <a:ext cx="4485490" cy="3889177"/>
            <a:chOff x="851026" y="1524000"/>
            <a:chExt cx="4485490" cy="3889177"/>
          </a:xfrm>
        </p:grpSpPr>
        <p:sp>
          <p:nvSpPr>
            <p:cNvPr id="20" name="Freeform 19"/>
            <p:cNvSpPr/>
            <p:nvPr/>
          </p:nvSpPr>
          <p:spPr>
            <a:xfrm>
              <a:off x="851026" y="2670772"/>
              <a:ext cx="3766241" cy="2625505"/>
            </a:xfrm>
            <a:custGeom>
              <a:avLst/>
              <a:gdLst>
                <a:gd name="connsiteX0" fmla="*/ 0 w 3766241"/>
                <a:gd name="connsiteY0" fmla="*/ 552262 h 2625505"/>
                <a:gd name="connsiteX1" fmla="*/ 1620570 w 3766241"/>
                <a:gd name="connsiteY1" fmla="*/ 0 h 2625505"/>
                <a:gd name="connsiteX2" fmla="*/ 3766241 w 3766241"/>
                <a:gd name="connsiteY2" fmla="*/ 1484769 h 2625505"/>
                <a:gd name="connsiteX3" fmla="*/ 2851841 w 3766241"/>
                <a:gd name="connsiteY3" fmla="*/ 2625505 h 2625505"/>
                <a:gd name="connsiteX4" fmla="*/ 0 w 3766241"/>
                <a:gd name="connsiteY4" fmla="*/ 552262 h 2625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6241" h="2625505">
                  <a:moveTo>
                    <a:pt x="0" y="552262"/>
                  </a:moveTo>
                  <a:lnTo>
                    <a:pt x="1620570" y="0"/>
                  </a:lnTo>
                  <a:lnTo>
                    <a:pt x="3766241" y="1484769"/>
                  </a:lnTo>
                  <a:lnTo>
                    <a:pt x="2851841" y="2625505"/>
                  </a:lnTo>
                  <a:lnTo>
                    <a:pt x="0" y="552262"/>
                  </a:lnTo>
                  <a:close/>
                </a:path>
              </a:pathLst>
            </a:custGeom>
            <a:gradFill>
              <a:gsLst>
                <a:gs pos="0">
                  <a:srgbClr val="8488C4"/>
                </a:gs>
                <a:gs pos="53000">
                  <a:srgbClr val="D4DEFF"/>
                </a:gs>
                <a:gs pos="83000">
                  <a:srgbClr val="D4DEFF"/>
                </a:gs>
                <a:gs pos="100000">
                  <a:srgbClr val="96AB9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rot="5400000" flipH="1" flipV="1">
              <a:off x="1988344" y="2812256"/>
              <a:ext cx="1981200" cy="142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971800" y="3810000"/>
              <a:ext cx="2133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2133600" y="3810000"/>
              <a:ext cx="8382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1800000">
              <a:off x="1535260" y="3303941"/>
              <a:ext cx="2797516" cy="990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5400000" flipH="1" flipV="1">
              <a:off x="2667000" y="2438400"/>
              <a:ext cx="1676400" cy="1066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71800" y="3810000"/>
              <a:ext cx="1219200" cy="609600"/>
            </a:xfrm>
            <a:prstGeom prst="line">
              <a:avLst/>
            </a:prstGeom>
            <a:ln w="19050">
              <a:solidFill>
                <a:srgbClr val="0066FF"/>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1" idx="5"/>
            </p:cNvCxnSpPr>
            <p:nvPr/>
          </p:nvCxnSpPr>
          <p:spPr>
            <a:xfrm rot="16200000" flipH="1">
              <a:off x="2900090" y="3881710"/>
              <a:ext cx="787085" cy="643664"/>
            </a:xfrm>
            <a:prstGeom prst="line">
              <a:avLst/>
            </a:prstGeom>
            <a:ln w="19050">
              <a:solidFill>
                <a:srgbClr val="0066FF"/>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628900" y="4000500"/>
              <a:ext cx="533400" cy="152400"/>
            </a:xfrm>
            <a:prstGeom prst="line">
              <a:avLst/>
            </a:prstGeom>
            <a:ln w="19050">
              <a:solidFill>
                <a:srgbClr val="0066FF"/>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743200" y="1524000"/>
              <a:ext cx="535916" cy="276999"/>
            </a:xfrm>
            <a:prstGeom prst="rect">
              <a:avLst/>
            </a:prstGeom>
            <a:noFill/>
          </p:spPr>
          <p:txBody>
            <a:bodyPr wrap="none" rtlCol="0">
              <a:spAutoFit/>
            </a:bodyPr>
            <a:lstStyle/>
            <a:p>
              <a:r>
                <a:rPr lang="en-US" sz="1200"/>
                <a:t>y-axis</a:t>
              </a:r>
            </a:p>
          </p:txBody>
        </p:sp>
        <p:sp>
          <p:nvSpPr>
            <p:cNvPr id="23" name="TextBox 22"/>
            <p:cNvSpPr txBox="1"/>
            <p:nvPr/>
          </p:nvSpPr>
          <p:spPr>
            <a:xfrm>
              <a:off x="4800600" y="3810000"/>
              <a:ext cx="535916" cy="276999"/>
            </a:xfrm>
            <a:prstGeom prst="rect">
              <a:avLst/>
            </a:prstGeom>
            <a:noFill/>
          </p:spPr>
          <p:txBody>
            <a:bodyPr wrap="none" rtlCol="0">
              <a:spAutoFit/>
            </a:bodyPr>
            <a:lstStyle/>
            <a:p>
              <a:r>
                <a:rPr lang="en-US" sz="1200"/>
                <a:t>x-axis</a:t>
              </a:r>
            </a:p>
          </p:txBody>
        </p:sp>
        <p:sp>
          <p:nvSpPr>
            <p:cNvPr id="24" name="TextBox 23"/>
            <p:cNvSpPr txBox="1"/>
            <p:nvPr/>
          </p:nvSpPr>
          <p:spPr>
            <a:xfrm>
              <a:off x="1905000" y="4572000"/>
              <a:ext cx="535916" cy="276999"/>
            </a:xfrm>
            <a:prstGeom prst="rect">
              <a:avLst/>
            </a:prstGeom>
            <a:noFill/>
          </p:spPr>
          <p:txBody>
            <a:bodyPr wrap="none" rtlCol="0">
              <a:spAutoFit/>
            </a:bodyPr>
            <a:lstStyle/>
            <a:p>
              <a:r>
                <a:rPr lang="en-US" sz="1200"/>
                <a:t>z-axis</a:t>
              </a:r>
            </a:p>
          </p:txBody>
        </p:sp>
        <p:sp>
          <p:nvSpPr>
            <p:cNvPr id="25" name="TextBox 24"/>
            <p:cNvSpPr txBox="1"/>
            <p:nvPr/>
          </p:nvSpPr>
          <p:spPr>
            <a:xfrm>
              <a:off x="914400" y="2667000"/>
              <a:ext cx="716863" cy="461665"/>
            </a:xfrm>
            <a:prstGeom prst="rect">
              <a:avLst/>
            </a:prstGeom>
            <a:noFill/>
          </p:spPr>
          <p:txBody>
            <a:bodyPr wrap="none" rtlCol="0">
              <a:spAutoFit/>
            </a:bodyPr>
            <a:lstStyle/>
            <a:p>
              <a:r>
                <a:rPr lang="en-US" sz="1200"/>
                <a:t>Rotation</a:t>
              </a:r>
            </a:p>
            <a:p>
              <a:r>
                <a:rPr lang="en-US" sz="1200"/>
                <a:t>Plane</a:t>
              </a:r>
            </a:p>
          </p:txBody>
        </p:sp>
        <p:cxnSp>
          <p:nvCxnSpPr>
            <p:cNvPr id="26" name="Straight Arrow Connector 25"/>
            <p:cNvCxnSpPr/>
            <p:nvPr/>
          </p:nvCxnSpPr>
          <p:spPr>
            <a:xfrm rot="5400000" flipH="1" flipV="1">
              <a:off x="2418406" y="3390900"/>
              <a:ext cx="2286000" cy="1447800"/>
            </a:xfrm>
            <a:prstGeom prst="straightConnector1">
              <a:avLst/>
            </a:prstGeom>
            <a:ln w="127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37506" y="4325294"/>
              <a:ext cx="1295400" cy="76200"/>
            </a:xfrm>
            <a:prstGeom prst="line">
              <a:avLst/>
            </a:prstGeom>
            <a:ln w="127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2209800" y="4495800"/>
              <a:ext cx="762000" cy="457200"/>
            </a:xfrm>
            <a:prstGeom prst="straightConnector1">
              <a:avLst/>
            </a:prstGeom>
            <a:ln w="127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362200" y="5105400"/>
              <a:ext cx="609600" cy="15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429000" y="3048000"/>
              <a:ext cx="762000" cy="15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87094" y="2792241"/>
              <a:ext cx="593432" cy="307777"/>
            </a:xfrm>
            <a:prstGeom prst="rect">
              <a:avLst/>
            </a:prstGeom>
            <a:noFill/>
          </p:spPr>
          <p:txBody>
            <a:bodyPr wrap="none" rtlCol="0">
              <a:spAutoFit/>
            </a:bodyPr>
            <a:lstStyle/>
            <a:p>
              <a:r>
                <a:rPr lang="en-US" sz="1400"/>
                <a:t>sin(</a:t>
              </a:r>
              <a:r>
                <a:rPr lang="en-US" sz="1400">
                  <a:latin typeface="Symbol" pitchFamily="18" charset="2"/>
                </a:rPr>
                <a:t>q</a:t>
              </a:r>
              <a:r>
                <a:rPr lang="en-US" sz="1400"/>
                <a:t>)</a:t>
              </a:r>
            </a:p>
          </p:txBody>
        </p:sp>
        <p:sp>
          <p:nvSpPr>
            <p:cNvPr id="41" name="TextBox 40"/>
            <p:cNvSpPr txBox="1"/>
            <p:nvPr/>
          </p:nvSpPr>
          <p:spPr>
            <a:xfrm>
              <a:off x="2057400" y="5105400"/>
              <a:ext cx="625620" cy="307777"/>
            </a:xfrm>
            <a:prstGeom prst="rect">
              <a:avLst/>
            </a:prstGeom>
            <a:noFill/>
          </p:spPr>
          <p:txBody>
            <a:bodyPr wrap="none" rtlCol="0">
              <a:spAutoFit/>
            </a:bodyPr>
            <a:lstStyle/>
            <a:p>
              <a:r>
                <a:rPr lang="en-US" sz="1400"/>
                <a:t>cos(</a:t>
              </a:r>
              <a:r>
                <a:rPr lang="en-US" sz="1400">
                  <a:latin typeface="Symbol" pitchFamily="18" charset="2"/>
                </a:rPr>
                <a:t>q</a:t>
              </a:r>
              <a:r>
                <a:rPr lang="en-US" sz="1400"/>
                <a:t>)</a:t>
              </a:r>
            </a:p>
          </p:txBody>
        </p:sp>
        <p:sp>
          <p:nvSpPr>
            <p:cNvPr id="42" name="TextBox 41"/>
            <p:cNvSpPr txBox="1"/>
            <p:nvPr/>
          </p:nvSpPr>
          <p:spPr>
            <a:xfrm>
              <a:off x="3429000" y="1828800"/>
              <a:ext cx="1091837" cy="523220"/>
            </a:xfrm>
            <a:prstGeom prst="rect">
              <a:avLst/>
            </a:prstGeom>
            <a:noFill/>
          </p:spPr>
          <p:txBody>
            <a:bodyPr wrap="none" rtlCol="0">
              <a:spAutoFit/>
            </a:bodyPr>
            <a:lstStyle/>
            <a:p>
              <a:r>
                <a:rPr lang="en-US" sz="1400" b="1">
                  <a:solidFill>
                    <a:srgbClr val="FF0000"/>
                  </a:solidFill>
                </a:rPr>
                <a:t>q = Rotation</a:t>
              </a:r>
            </a:p>
            <a:p>
              <a:r>
                <a:rPr lang="en-US" sz="1400" b="1">
                  <a:solidFill>
                    <a:srgbClr val="FF0000"/>
                  </a:solidFill>
                </a:rPr>
                <a:t>Axis</a:t>
              </a:r>
            </a:p>
          </p:txBody>
        </p:sp>
        <p:cxnSp>
          <p:nvCxnSpPr>
            <p:cNvPr id="44" name="Straight Connector 43"/>
            <p:cNvCxnSpPr/>
            <p:nvPr/>
          </p:nvCxnSpPr>
          <p:spPr>
            <a:xfrm>
              <a:off x="3200400" y="4267200"/>
              <a:ext cx="228600" cy="1588"/>
            </a:xfrm>
            <a:prstGeom prst="line">
              <a:avLst/>
            </a:prstGeom>
            <a:ln w="19050">
              <a:solidFill>
                <a:srgbClr val="0066FF"/>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3200400" y="4267200"/>
              <a:ext cx="76200" cy="76200"/>
            </a:xfrm>
            <a:prstGeom prst="line">
              <a:avLst/>
            </a:prstGeom>
            <a:ln w="19050">
              <a:solidFill>
                <a:srgbClr val="0066FF"/>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3429000" y="4267200"/>
              <a:ext cx="76200" cy="76200"/>
            </a:xfrm>
            <a:prstGeom prst="line">
              <a:avLst/>
            </a:prstGeom>
            <a:ln w="19050">
              <a:solidFill>
                <a:srgbClr val="0066FF"/>
              </a:solidFill>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900877" y="4016718"/>
              <a:ext cx="264816" cy="276999"/>
            </a:xfrm>
            <a:prstGeom prst="rect">
              <a:avLst/>
            </a:prstGeom>
            <a:noFill/>
          </p:spPr>
          <p:txBody>
            <a:bodyPr wrap="none" rtlCol="0">
              <a:spAutoFit/>
            </a:bodyPr>
            <a:lstStyle/>
            <a:p>
              <a:r>
                <a:rPr lang="en-US" sz="1200">
                  <a:latin typeface="Symbol" pitchFamily="18" charset="2"/>
                </a:rPr>
                <a:t>q</a:t>
              </a:r>
              <a:endParaRPr lang="en-US" sz="1200"/>
            </a:p>
          </p:txBody>
        </p:sp>
        <p:sp>
          <p:nvSpPr>
            <p:cNvPr id="51" name="TextBox 50"/>
            <p:cNvSpPr txBox="1"/>
            <p:nvPr/>
          </p:nvSpPr>
          <p:spPr>
            <a:xfrm>
              <a:off x="3429000" y="4114800"/>
              <a:ext cx="264816" cy="276999"/>
            </a:xfrm>
            <a:prstGeom prst="rect">
              <a:avLst/>
            </a:prstGeom>
            <a:noFill/>
          </p:spPr>
          <p:txBody>
            <a:bodyPr wrap="none" rtlCol="0">
              <a:spAutoFit/>
            </a:bodyPr>
            <a:lstStyle/>
            <a:p>
              <a:r>
                <a:rPr lang="en-US" sz="1200">
                  <a:latin typeface="Symbol" pitchFamily="18" charset="2"/>
                </a:rPr>
                <a:t>q</a:t>
              </a:r>
              <a:endParaRPr lang="en-US" sz="1200"/>
            </a:p>
          </p:txBody>
        </p:sp>
        <p:sp>
          <p:nvSpPr>
            <p:cNvPr id="56" name="Arc 55"/>
            <p:cNvSpPr/>
            <p:nvPr/>
          </p:nvSpPr>
          <p:spPr>
            <a:xfrm rot="7740000">
              <a:off x="2746152" y="3636699"/>
              <a:ext cx="527496" cy="651404"/>
            </a:xfrm>
            <a:prstGeom prst="arc">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rot="7740000">
              <a:off x="3127152" y="3589440"/>
              <a:ext cx="527496" cy="651404"/>
            </a:xfrm>
            <a:prstGeom prst="arc">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p:cNvSpPr txBox="1"/>
            <p:nvPr/>
          </p:nvSpPr>
          <p:spPr>
            <a:xfrm>
              <a:off x="2286000" y="3429000"/>
              <a:ext cx="288862" cy="369332"/>
            </a:xfrm>
            <a:prstGeom prst="rect">
              <a:avLst/>
            </a:prstGeom>
            <a:noFill/>
          </p:spPr>
          <p:txBody>
            <a:bodyPr wrap="none" rtlCol="0">
              <a:spAutoFit/>
            </a:bodyPr>
            <a:lstStyle/>
            <a:p>
              <a:r>
                <a:rPr lang="en-US"/>
                <a:t>v</a:t>
              </a:r>
              <a:endParaRPr lang="en-US" baseline="-25000"/>
            </a:p>
          </p:txBody>
        </p:sp>
        <p:cxnSp>
          <p:nvCxnSpPr>
            <p:cNvPr id="62" name="Straight Arrow Connector 61"/>
            <p:cNvCxnSpPr/>
            <p:nvPr/>
          </p:nvCxnSpPr>
          <p:spPr>
            <a:xfrm rot="16200000" flipH="1">
              <a:off x="2476500" y="3848100"/>
              <a:ext cx="381000" cy="304800"/>
            </a:xfrm>
            <a:prstGeom prst="straightConnector1">
              <a:avLst/>
            </a:prstGeom>
            <a:ln w="19050">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572000" y="4267200"/>
              <a:ext cx="349776" cy="369332"/>
            </a:xfrm>
            <a:prstGeom prst="rect">
              <a:avLst/>
            </a:prstGeom>
            <a:noFill/>
          </p:spPr>
          <p:txBody>
            <a:bodyPr wrap="none" rtlCol="0">
              <a:spAutoFit/>
            </a:bodyPr>
            <a:lstStyle/>
            <a:p>
              <a:r>
                <a:rPr lang="en-US"/>
                <a:t>w</a:t>
              </a:r>
              <a:endParaRPr lang="en-US" baseline="-25000"/>
            </a:p>
          </p:txBody>
        </p:sp>
        <p:cxnSp>
          <p:nvCxnSpPr>
            <p:cNvPr id="66" name="Straight Arrow Connector 65"/>
            <p:cNvCxnSpPr>
              <a:stCxn id="64" idx="1"/>
            </p:cNvCxnSpPr>
            <p:nvPr/>
          </p:nvCxnSpPr>
          <p:spPr>
            <a:xfrm rot="10800000">
              <a:off x="4267200" y="4419600"/>
              <a:ext cx="304800" cy="32266"/>
            </a:xfrm>
            <a:prstGeom prst="straightConnector1">
              <a:avLst/>
            </a:prstGeom>
            <a:ln w="19050">
              <a:solidFill>
                <a:srgbClr val="0066FF"/>
              </a:solidFill>
              <a:tailEnd type="arrow"/>
            </a:ln>
          </p:spPr>
          <p:style>
            <a:lnRef idx="1">
              <a:schemeClr val="accent1"/>
            </a:lnRef>
            <a:fillRef idx="0">
              <a:schemeClr val="accent1"/>
            </a:fillRef>
            <a:effectRef idx="0">
              <a:schemeClr val="accent1"/>
            </a:effectRef>
            <a:fontRef idx="minor">
              <a:schemeClr val="tx1"/>
            </a:fontRef>
          </p:style>
        </p:cxnSp>
      </p:grpSp>
      <p:sp>
        <p:nvSpPr>
          <p:cNvPr id="69" name="Oval 68"/>
          <p:cNvSpPr/>
          <p:nvPr/>
        </p:nvSpPr>
        <p:spPr>
          <a:xfrm>
            <a:off x="5422900" y="2146300"/>
            <a:ext cx="3200400" cy="10668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flipV="1">
            <a:off x="5499100" y="2222500"/>
            <a:ext cx="3200400" cy="838200"/>
          </a:xfrm>
          <a:prstGeom prst="line">
            <a:avLst/>
          </a:prstGeom>
          <a:ln w="19050">
            <a:solidFill>
              <a:srgbClr val="0066FF"/>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575300" y="1841500"/>
            <a:ext cx="2743200" cy="1600200"/>
          </a:xfrm>
          <a:prstGeom prst="line">
            <a:avLst/>
          </a:prstGeom>
          <a:ln w="19050">
            <a:solidFill>
              <a:srgbClr val="0066FF"/>
            </a:solidFill>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flipH="1" flipV="1">
            <a:off x="5385594" y="3021806"/>
            <a:ext cx="32766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flipH="1" flipV="1">
            <a:off x="6032500" y="3670300"/>
            <a:ext cx="1981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023100" y="2679700"/>
            <a:ext cx="7620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5400000" flipH="1" flipV="1">
            <a:off x="6642095" y="3517905"/>
            <a:ext cx="1524010"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023100" y="2679700"/>
            <a:ext cx="1499857" cy="14938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5400000" flipH="1" flipV="1">
            <a:off x="6852593" y="2981483"/>
            <a:ext cx="1849925" cy="150891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6413500" y="1079500"/>
            <a:ext cx="1091837" cy="523220"/>
          </a:xfrm>
          <a:prstGeom prst="rect">
            <a:avLst/>
          </a:prstGeom>
          <a:noFill/>
        </p:spPr>
        <p:txBody>
          <a:bodyPr wrap="none" rtlCol="0">
            <a:spAutoFit/>
          </a:bodyPr>
          <a:lstStyle/>
          <a:p>
            <a:r>
              <a:rPr lang="en-US" sz="1400" b="1">
                <a:solidFill>
                  <a:srgbClr val="FF0000"/>
                </a:solidFill>
              </a:rPr>
              <a:t>q = Rotation</a:t>
            </a:r>
          </a:p>
          <a:p>
            <a:r>
              <a:rPr lang="en-US" sz="1400" b="1">
                <a:solidFill>
                  <a:srgbClr val="FF0000"/>
                </a:solidFill>
              </a:rPr>
              <a:t>Axis</a:t>
            </a:r>
          </a:p>
        </p:txBody>
      </p:sp>
      <p:sp>
        <p:nvSpPr>
          <p:cNvPr id="106" name="TextBox 105"/>
          <p:cNvSpPr txBox="1"/>
          <p:nvPr/>
        </p:nvSpPr>
        <p:spPr>
          <a:xfrm>
            <a:off x="5499100" y="3365500"/>
            <a:ext cx="1045479" cy="923330"/>
          </a:xfrm>
          <a:prstGeom prst="rect">
            <a:avLst/>
          </a:prstGeom>
          <a:noFill/>
        </p:spPr>
        <p:txBody>
          <a:bodyPr wrap="none" rtlCol="0">
            <a:spAutoFit/>
          </a:bodyPr>
          <a:lstStyle/>
          <a:p>
            <a:r>
              <a:rPr lang="en-US" b="1"/>
              <a:t>v</a:t>
            </a:r>
            <a:r>
              <a:rPr lang="en-US"/>
              <a:t> = </a:t>
            </a:r>
            <a:r>
              <a:rPr lang="en-US" b="1"/>
              <a:t>a</a:t>
            </a:r>
            <a:r>
              <a:rPr lang="en-US"/>
              <a:t>+</a:t>
            </a:r>
            <a:r>
              <a:rPr lang="en-US" b="1"/>
              <a:t>n</a:t>
            </a:r>
          </a:p>
          <a:p>
            <a:r>
              <a:rPr lang="en-US" b="1"/>
              <a:t>w</a:t>
            </a:r>
            <a:r>
              <a:rPr lang="en-US"/>
              <a:t> = q</a:t>
            </a:r>
            <a:r>
              <a:rPr lang="en-US" b="1"/>
              <a:t>v</a:t>
            </a:r>
            <a:r>
              <a:rPr lang="en-US"/>
              <a:t>q*</a:t>
            </a:r>
          </a:p>
          <a:p>
            <a:r>
              <a:rPr lang="en-US" b="1"/>
              <a:t>w</a:t>
            </a:r>
            <a:r>
              <a:rPr lang="en-US"/>
              <a:t> = </a:t>
            </a:r>
            <a:r>
              <a:rPr lang="en-US" b="1"/>
              <a:t>a</a:t>
            </a:r>
            <a:r>
              <a:rPr lang="en-US"/>
              <a:t>+m</a:t>
            </a:r>
          </a:p>
        </p:txBody>
      </p:sp>
      <p:sp>
        <p:nvSpPr>
          <p:cNvPr id="107" name="TextBox 106"/>
          <p:cNvSpPr txBox="1"/>
          <p:nvPr/>
        </p:nvSpPr>
        <p:spPr>
          <a:xfrm>
            <a:off x="6718300" y="3746500"/>
            <a:ext cx="271228" cy="307777"/>
          </a:xfrm>
          <a:prstGeom prst="rect">
            <a:avLst/>
          </a:prstGeom>
          <a:noFill/>
        </p:spPr>
        <p:txBody>
          <a:bodyPr wrap="none" rtlCol="0">
            <a:spAutoFit/>
          </a:bodyPr>
          <a:lstStyle/>
          <a:p>
            <a:r>
              <a:rPr lang="en-US" sz="1400" b="1"/>
              <a:t>a</a:t>
            </a:r>
          </a:p>
        </p:txBody>
      </p:sp>
      <p:sp>
        <p:nvSpPr>
          <p:cNvPr id="108" name="TextBox 107"/>
          <p:cNvSpPr txBox="1"/>
          <p:nvPr/>
        </p:nvSpPr>
        <p:spPr>
          <a:xfrm>
            <a:off x="7148341" y="2799676"/>
            <a:ext cx="280846" cy="307777"/>
          </a:xfrm>
          <a:prstGeom prst="rect">
            <a:avLst/>
          </a:prstGeom>
          <a:noFill/>
        </p:spPr>
        <p:txBody>
          <a:bodyPr wrap="none" rtlCol="0">
            <a:spAutoFit/>
          </a:bodyPr>
          <a:lstStyle/>
          <a:p>
            <a:r>
              <a:rPr lang="en-US" sz="1400" b="1"/>
              <a:t>n</a:t>
            </a:r>
          </a:p>
        </p:txBody>
      </p:sp>
      <p:sp>
        <p:nvSpPr>
          <p:cNvPr id="109" name="TextBox 108"/>
          <p:cNvSpPr txBox="1"/>
          <p:nvPr/>
        </p:nvSpPr>
        <p:spPr>
          <a:xfrm>
            <a:off x="7175500" y="3594100"/>
            <a:ext cx="271228" cy="307777"/>
          </a:xfrm>
          <a:prstGeom prst="rect">
            <a:avLst/>
          </a:prstGeom>
          <a:noFill/>
        </p:spPr>
        <p:txBody>
          <a:bodyPr wrap="none" rtlCol="0">
            <a:spAutoFit/>
          </a:bodyPr>
          <a:lstStyle/>
          <a:p>
            <a:r>
              <a:rPr lang="en-US" sz="1400" b="1"/>
              <a:t>v</a:t>
            </a:r>
          </a:p>
        </p:txBody>
      </p:sp>
      <p:sp>
        <p:nvSpPr>
          <p:cNvPr id="110" name="TextBox 109"/>
          <p:cNvSpPr txBox="1"/>
          <p:nvPr/>
        </p:nvSpPr>
        <p:spPr>
          <a:xfrm>
            <a:off x="8166100" y="3060700"/>
            <a:ext cx="317716" cy="307777"/>
          </a:xfrm>
          <a:prstGeom prst="rect">
            <a:avLst/>
          </a:prstGeom>
          <a:noFill/>
        </p:spPr>
        <p:txBody>
          <a:bodyPr wrap="none" rtlCol="0">
            <a:spAutoFit/>
          </a:bodyPr>
          <a:lstStyle/>
          <a:p>
            <a:r>
              <a:rPr lang="en-US" sz="1400" b="1"/>
              <a:t>w</a:t>
            </a:r>
          </a:p>
        </p:txBody>
      </p:sp>
      <p:sp>
        <p:nvSpPr>
          <p:cNvPr id="111" name="TextBox 110"/>
          <p:cNvSpPr txBox="1"/>
          <p:nvPr/>
        </p:nvSpPr>
        <p:spPr>
          <a:xfrm>
            <a:off x="7941276" y="2524323"/>
            <a:ext cx="330540" cy="307777"/>
          </a:xfrm>
          <a:prstGeom prst="rect">
            <a:avLst/>
          </a:prstGeom>
          <a:noFill/>
        </p:spPr>
        <p:txBody>
          <a:bodyPr wrap="none" rtlCol="0">
            <a:spAutoFit/>
          </a:bodyPr>
          <a:lstStyle/>
          <a:p>
            <a:r>
              <a:rPr lang="en-US" sz="1400" b="1"/>
              <a:t>m</a:t>
            </a:r>
          </a:p>
        </p:txBody>
      </p:sp>
      <p:sp>
        <p:nvSpPr>
          <p:cNvPr id="112" name="Arc 111"/>
          <p:cNvSpPr/>
          <p:nvPr/>
        </p:nvSpPr>
        <p:spPr>
          <a:xfrm rot="7740000">
            <a:off x="7507939" y="2968097"/>
            <a:ext cx="527496" cy="587871"/>
          </a:xfrm>
          <a:prstGeom prst="arc">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TextBox 112"/>
          <p:cNvSpPr txBox="1"/>
          <p:nvPr/>
        </p:nvSpPr>
        <p:spPr>
          <a:xfrm>
            <a:off x="7618366" y="3289300"/>
            <a:ext cx="341760" cy="276999"/>
          </a:xfrm>
          <a:prstGeom prst="rect">
            <a:avLst/>
          </a:prstGeom>
          <a:noFill/>
        </p:spPr>
        <p:txBody>
          <a:bodyPr wrap="none" rtlCol="0">
            <a:spAutoFit/>
          </a:bodyPr>
          <a:lstStyle/>
          <a:p>
            <a:r>
              <a:rPr lang="en-US" sz="1200">
                <a:latin typeface="Symbol" pitchFamily="18" charset="2"/>
              </a:rPr>
              <a:t>2q</a:t>
            </a:r>
            <a:endParaRPr lang="en-US" sz="1200"/>
          </a:p>
        </p:txBody>
      </p:sp>
      <p:sp>
        <p:nvSpPr>
          <p:cNvPr id="54" name="TextBox 53"/>
          <p:cNvSpPr txBox="1"/>
          <p:nvPr/>
        </p:nvSpPr>
        <p:spPr>
          <a:xfrm>
            <a:off x="1739900" y="5765800"/>
            <a:ext cx="5537200" cy="419100"/>
          </a:xfrm>
          <a:prstGeom prst="rect">
            <a:avLst/>
          </a:prstGeom>
          <a:noFill/>
        </p:spPr>
        <p:txBody>
          <a:bodyPr wrap="none" lIns="91440" tIns="45720" rIns="91440" rtlCol="0" anchor="t">
            <a:noAutofit/>
          </a:bodyPr>
          <a:lstStyle/>
          <a:p>
            <a:r>
              <a:rPr lang="en-US" sz="1400" dirty="0">
                <a:solidFill>
                  <a:schemeClr val="tx1"/>
                </a:solidFill>
              </a:rPr>
              <a:t>Note: v and w are different vectors in left &amp; right representations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Sequences of Rotations</a:t>
            </a:r>
          </a:p>
        </p:txBody>
      </p:sp>
      <p:sp>
        <p:nvSpPr>
          <p:cNvPr id="3" name="Content Placeholder 2"/>
          <p:cNvSpPr>
            <a:spLocks noGrp="1"/>
          </p:cNvSpPr>
          <p:nvPr>
            <p:ph idx="1"/>
          </p:nvPr>
        </p:nvSpPr>
        <p:spPr/>
        <p:txBody>
          <a:bodyPr>
            <a:normAutofit/>
          </a:bodyPr>
          <a:lstStyle/>
          <a:p>
            <a:pPr marL="0" indent="0">
              <a:buNone/>
            </a:pPr>
            <a:r>
              <a:rPr lang="en-US" sz="2800" dirty="0">
                <a:solidFill>
                  <a:schemeClr val="bg1"/>
                </a:solidFill>
              </a:rPr>
              <a:t>Suppose that p and q are unit quaternions which define the quaternion rotation operators</a:t>
            </a:r>
          </a:p>
          <a:p>
            <a:pPr marL="0" indent="0" algn="ctr">
              <a:spcBef>
                <a:spcPts val="1200"/>
              </a:spcBef>
              <a:spcAft>
                <a:spcPts val="1200"/>
              </a:spcAft>
              <a:buNone/>
            </a:pPr>
            <a:r>
              <a:rPr lang="en-US" sz="2800" dirty="0">
                <a:solidFill>
                  <a:schemeClr val="bg1"/>
                </a:solidFill>
              </a:rPr>
              <a:t>L</a:t>
            </a:r>
            <a:r>
              <a:rPr lang="en-US" sz="2800" baseline="-25000" dirty="0">
                <a:solidFill>
                  <a:schemeClr val="bg1"/>
                </a:solidFill>
              </a:rPr>
              <a:t>p</a:t>
            </a:r>
            <a:r>
              <a:rPr lang="en-US" sz="2800" dirty="0">
                <a:solidFill>
                  <a:schemeClr val="bg1"/>
                </a:solidFill>
              </a:rPr>
              <a:t>(</a:t>
            </a:r>
            <a:r>
              <a:rPr lang="en-US" sz="2800" b="1" dirty="0">
                <a:solidFill>
                  <a:schemeClr val="bg1"/>
                </a:solidFill>
              </a:rPr>
              <a:t>u</a:t>
            </a:r>
            <a:r>
              <a:rPr lang="en-US" sz="2800" dirty="0">
                <a:solidFill>
                  <a:schemeClr val="bg1"/>
                </a:solidFill>
              </a:rPr>
              <a:t>) = p</a:t>
            </a:r>
            <a:r>
              <a:rPr lang="en-US" sz="2800" b="1" dirty="0">
                <a:solidFill>
                  <a:schemeClr val="bg1"/>
                </a:solidFill>
              </a:rPr>
              <a:t>u</a:t>
            </a:r>
            <a:r>
              <a:rPr lang="en-US" sz="2800" dirty="0">
                <a:solidFill>
                  <a:schemeClr val="bg1"/>
                </a:solidFill>
              </a:rPr>
              <a:t>p* and L</a:t>
            </a:r>
            <a:r>
              <a:rPr lang="en-US" sz="2800" baseline="-25000" dirty="0">
                <a:solidFill>
                  <a:schemeClr val="bg1"/>
                </a:solidFill>
              </a:rPr>
              <a:t>q</a:t>
            </a:r>
            <a:r>
              <a:rPr lang="en-US" sz="2800" dirty="0">
                <a:solidFill>
                  <a:schemeClr val="bg1"/>
                </a:solidFill>
              </a:rPr>
              <a:t>(</a:t>
            </a:r>
            <a:r>
              <a:rPr lang="en-US" sz="2800" b="1" dirty="0">
                <a:solidFill>
                  <a:schemeClr val="bg1"/>
                </a:solidFill>
              </a:rPr>
              <a:t>v</a:t>
            </a:r>
            <a:r>
              <a:rPr lang="en-US" sz="2800" dirty="0">
                <a:solidFill>
                  <a:schemeClr val="bg1"/>
                </a:solidFill>
              </a:rPr>
              <a:t>) = </a:t>
            </a:r>
            <a:r>
              <a:rPr lang="en-US" sz="2800" dirty="0" err="1">
                <a:solidFill>
                  <a:schemeClr val="bg1"/>
                </a:solidFill>
              </a:rPr>
              <a:t>q</a:t>
            </a:r>
            <a:r>
              <a:rPr lang="en-US" sz="2800" b="1" dirty="0" err="1">
                <a:solidFill>
                  <a:schemeClr val="bg1"/>
                </a:solidFill>
              </a:rPr>
              <a:t>v</a:t>
            </a:r>
            <a:r>
              <a:rPr lang="en-US" sz="2800" dirty="0" err="1">
                <a:solidFill>
                  <a:schemeClr val="bg1"/>
                </a:solidFill>
              </a:rPr>
              <a:t>q</a:t>
            </a:r>
            <a:r>
              <a:rPr lang="en-US" sz="2800" dirty="0">
                <a:solidFill>
                  <a:schemeClr val="bg1"/>
                </a:solidFill>
              </a:rPr>
              <a:t>*</a:t>
            </a:r>
          </a:p>
          <a:p>
            <a:pPr marL="0" indent="0">
              <a:buNone/>
            </a:pPr>
            <a:r>
              <a:rPr lang="en-US" sz="2800" dirty="0">
                <a:solidFill>
                  <a:schemeClr val="bg1"/>
                </a:solidFill>
              </a:rPr>
              <a:t>Then the quaternion product qp defines a quaternion rotation operator L</a:t>
            </a:r>
            <a:r>
              <a:rPr lang="en-US" sz="2800" baseline="-25000" dirty="0">
                <a:solidFill>
                  <a:schemeClr val="bg1"/>
                </a:solidFill>
              </a:rPr>
              <a:t>qp</a:t>
            </a:r>
            <a:r>
              <a:rPr lang="en-US" sz="2800" dirty="0">
                <a:solidFill>
                  <a:schemeClr val="bg1"/>
                </a:solidFill>
              </a:rPr>
              <a:t> which represents a sequence of operators, L</a:t>
            </a:r>
            <a:r>
              <a:rPr lang="en-US" sz="2800" baseline="-25000" dirty="0">
                <a:solidFill>
                  <a:schemeClr val="bg1"/>
                </a:solidFill>
              </a:rPr>
              <a:t>p</a:t>
            </a:r>
            <a:r>
              <a:rPr lang="en-US" sz="2800" dirty="0">
                <a:solidFill>
                  <a:schemeClr val="bg1"/>
                </a:solidFill>
              </a:rPr>
              <a:t> followed by L</a:t>
            </a:r>
            <a:r>
              <a:rPr lang="en-US" sz="2800" baseline="-25000" dirty="0">
                <a:solidFill>
                  <a:schemeClr val="bg1"/>
                </a:solidFill>
              </a:rPr>
              <a:t>q</a:t>
            </a:r>
            <a:r>
              <a:rPr lang="en-US" sz="2800" dirty="0">
                <a:solidFill>
                  <a:schemeClr val="bg1"/>
                </a:solidFill>
              </a:rPr>
              <a:t>.  The axis and the angle of rotation are those represented by the quaternion product, r = qp.</a:t>
            </a:r>
          </a:p>
          <a:p>
            <a:pPr marL="0" indent="0">
              <a:buNone/>
            </a:pPr>
            <a:endParaRPr lang="en-US" sz="2800" dirty="0">
              <a:solidFill>
                <a:schemeClr val="bg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C000"/>
                </a:solidFill>
              </a:rPr>
              <a:t>Sequences of Rotations</a:t>
            </a:r>
          </a:p>
        </p:txBody>
      </p:sp>
      <p:sp>
        <p:nvSpPr>
          <p:cNvPr id="4" name="Content Placeholder 3"/>
          <p:cNvSpPr>
            <a:spLocks noGrp="1"/>
          </p:cNvSpPr>
          <p:nvPr>
            <p:ph idx="1"/>
          </p:nvPr>
        </p:nvSpPr>
        <p:spPr>
          <a:xfrm>
            <a:off x="1761343" y="3594100"/>
            <a:ext cx="5655458" cy="2527300"/>
          </a:xfrm>
        </p:spPr>
        <p:txBody>
          <a:bodyPr>
            <a:noAutofit/>
          </a:bodyPr>
          <a:lstStyle/>
          <a:p>
            <a:pPr>
              <a:buNone/>
            </a:pPr>
            <a:r>
              <a:rPr lang="en-US" sz="3200" dirty="0">
                <a:solidFill>
                  <a:schemeClr val="bg1"/>
                </a:solidFill>
              </a:rPr>
              <a:t>v = </a:t>
            </a:r>
            <a:r>
              <a:rPr lang="en-US" sz="3200" dirty="0" err="1">
                <a:solidFill>
                  <a:schemeClr val="bg1"/>
                </a:solidFill>
              </a:rPr>
              <a:t>L</a:t>
            </a:r>
            <a:r>
              <a:rPr lang="en-US" sz="3200" baseline="-25000" dirty="0" err="1">
                <a:solidFill>
                  <a:schemeClr val="bg1"/>
                </a:solidFill>
              </a:rPr>
              <a:t>p</a:t>
            </a:r>
            <a:r>
              <a:rPr lang="en-US" sz="3200" dirty="0">
                <a:solidFill>
                  <a:schemeClr val="bg1"/>
                </a:solidFill>
              </a:rPr>
              <a:t>(u) = pup*</a:t>
            </a:r>
          </a:p>
          <a:p>
            <a:pPr>
              <a:buNone/>
            </a:pPr>
            <a:r>
              <a:rPr lang="en-US" sz="3200" dirty="0">
                <a:solidFill>
                  <a:schemeClr val="bg1"/>
                </a:solidFill>
              </a:rPr>
              <a:t>w = </a:t>
            </a:r>
            <a:r>
              <a:rPr lang="en-US" sz="3200" dirty="0" err="1">
                <a:solidFill>
                  <a:schemeClr val="bg1"/>
                </a:solidFill>
              </a:rPr>
              <a:t>L</a:t>
            </a:r>
            <a:r>
              <a:rPr lang="en-US" sz="3200" baseline="-25000" dirty="0" err="1">
                <a:solidFill>
                  <a:schemeClr val="bg1"/>
                </a:solidFill>
              </a:rPr>
              <a:t>q</a:t>
            </a:r>
            <a:r>
              <a:rPr lang="en-US" sz="3200" dirty="0">
                <a:solidFill>
                  <a:schemeClr val="bg1"/>
                </a:solidFill>
              </a:rPr>
              <a:t>(v) = </a:t>
            </a:r>
            <a:r>
              <a:rPr lang="en-US" sz="3200" dirty="0" err="1">
                <a:solidFill>
                  <a:schemeClr val="bg1"/>
                </a:solidFill>
              </a:rPr>
              <a:t>qvq</a:t>
            </a:r>
            <a:r>
              <a:rPr lang="en-US" sz="3200" dirty="0">
                <a:solidFill>
                  <a:schemeClr val="bg1"/>
                </a:solidFill>
              </a:rPr>
              <a:t>* = q(pup*)q*</a:t>
            </a:r>
          </a:p>
          <a:p>
            <a:pPr>
              <a:buNone/>
            </a:pPr>
            <a:r>
              <a:rPr lang="en-US" sz="3200" dirty="0">
                <a:solidFill>
                  <a:schemeClr val="bg1"/>
                </a:solidFill>
              </a:rPr>
              <a:t>w = (</a:t>
            </a:r>
            <a:r>
              <a:rPr lang="en-US" sz="3200" dirty="0" err="1">
                <a:solidFill>
                  <a:schemeClr val="bg1"/>
                </a:solidFill>
              </a:rPr>
              <a:t>qp</a:t>
            </a:r>
            <a:r>
              <a:rPr lang="en-US" sz="3200" dirty="0">
                <a:solidFill>
                  <a:schemeClr val="bg1"/>
                </a:solidFill>
              </a:rPr>
              <a:t>)u(</a:t>
            </a:r>
            <a:r>
              <a:rPr lang="en-US" sz="3200" dirty="0" err="1">
                <a:solidFill>
                  <a:schemeClr val="bg1"/>
                </a:solidFill>
              </a:rPr>
              <a:t>qp</a:t>
            </a:r>
            <a:r>
              <a:rPr lang="en-US" sz="3200" dirty="0">
                <a:solidFill>
                  <a:schemeClr val="bg1"/>
                </a:solidFill>
              </a:rPr>
              <a:t>)*</a:t>
            </a:r>
          </a:p>
          <a:p>
            <a:pPr>
              <a:buNone/>
            </a:pPr>
            <a:r>
              <a:rPr lang="en-US" sz="3200" dirty="0">
                <a:solidFill>
                  <a:schemeClr val="bg1"/>
                </a:solidFill>
              </a:rPr>
              <a:t>w = </a:t>
            </a:r>
            <a:r>
              <a:rPr lang="en-US" sz="3200" dirty="0" err="1">
                <a:solidFill>
                  <a:schemeClr val="bg1"/>
                </a:solidFill>
              </a:rPr>
              <a:t>L</a:t>
            </a:r>
            <a:r>
              <a:rPr lang="en-US" sz="3200" baseline="-25000" dirty="0" err="1">
                <a:solidFill>
                  <a:schemeClr val="bg1"/>
                </a:solidFill>
              </a:rPr>
              <a:t>qp</a:t>
            </a:r>
            <a:r>
              <a:rPr lang="en-US" sz="3200" dirty="0">
                <a:solidFill>
                  <a:schemeClr val="bg1"/>
                </a:solidFill>
              </a:rPr>
              <a:t>(u)</a:t>
            </a:r>
          </a:p>
        </p:txBody>
      </p:sp>
      <p:sp>
        <p:nvSpPr>
          <p:cNvPr id="6" name="Oval 5"/>
          <p:cNvSpPr/>
          <p:nvPr/>
        </p:nvSpPr>
        <p:spPr>
          <a:xfrm>
            <a:off x="3759200" y="1549400"/>
            <a:ext cx="1447800" cy="14478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dirty="0" err="1"/>
              <a:t>L</a:t>
            </a:r>
            <a:r>
              <a:rPr lang="en-US" baseline="-25000" dirty="0" err="1"/>
              <a:t>p</a:t>
            </a:r>
            <a:r>
              <a:rPr lang="en-US" dirty="0"/>
              <a:t>(u)</a:t>
            </a:r>
          </a:p>
        </p:txBody>
      </p:sp>
      <p:sp>
        <p:nvSpPr>
          <p:cNvPr id="7" name="Oval 6"/>
          <p:cNvSpPr/>
          <p:nvPr/>
        </p:nvSpPr>
        <p:spPr>
          <a:xfrm>
            <a:off x="1651000" y="1549400"/>
            <a:ext cx="1447800" cy="14478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8" name="Oval 7"/>
          <p:cNvSpPr/>
          <p:nvPr/>
        </p:nvSpPr>
        <p:spPr>
          <a:xfrm>
            <a:off x="6032500" y="1549400"/>
            <a:ext cx="1447800" cy="14478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r>
              <a:rPr lang="en-US" dirty="0" err="1"/>
              <a:t>L</a:t>
            </a:r>
            <a:r>
              <a:rPr lang="en-US" baseline="-25000" dirty="0" err="1"/>
              <a:t>q</a:t>
            </a:r>
            <a:r>
              <a:rPr lang="en-US" dirty="0"/>
              <a:t>(v)</a:t>
            </a:r>
          </a:p>
        </p:txBody>
      </p:sp>
      <p:sp>
        <p:nvSpPr>
          <p:cNvPr id="9" name="Freeform 8"/>
          <p:cNvSpPr/>
          <p:nvPr/>
        </p:nvSpPr>
        <p:spPr>
          <a:xfrm>
            <a:off x="2552700" y="1445683"/>
            <a:ext cx="1816100" cy="421217"/>
          </a:xfrm>
          <a:custGeom>
            <a:avLst/>
            <a:gdLst>
              <a:gd name="connsiteX0" fmla="*/ 0 w 1816100"/>
              <a:gd name="connsiteY0" fmla="*/ 408517 h 421217"/>
              <a:gd name="connsiteX1" fmla="*/ 762000 w 1816100"/>
              <a:gd name="connsiteY1" fmla="*/ 2117 h 421217"/>
              <a:gd name="connsiteX2" fmla="*/ 1816100 w 1816100"/>
              <a:gd name="connsiteY2" fmla="*/ 421217 h 421217"/>
            </a:gdLst>
            <a:ahLst/>
            <a:cxnLst>
              <a:cxn ang="0">
                <a:pos x="connsiteX0" y="connsiteY0"/>
              </a:cxn>
              <a:cxn ang="0">
                <a:pos x="connsiteX1" y="connsiteY1"/>
              </a:cxn>
              <a:cxn ang="0">
                <a:pos x="connsiteX2" y="connsiteY2"/>
              </a:cxn>
            </a:cxnLst>
            <a:rect l="l" t="t" r="r" b="b"/>
            <a:pathLst>
              <a:path w="1816100" h="421217">
                <a:moveTo>
                  <a:pt x="0" y="408517"/>
                </a:moveTo>
                <a:cubicBezTo>
                  <a:pt x="229658" y="204258"/>
                  <a:pt x="459317" y="0"/>
                  <a:pt x="762000" y="2117"/>
                </a:cubicBezTo>
                <a:cubicBezTo>
                  <a:pt x="1064683" y="4234"/>
                  <a:pt x="1440391" y="212725"/>
                  <a:pt x="1816100" y="421217"/>
                </a:cubicBezTo>
              </a:path>
            </a:pathLst>
          </a:cu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4826000" y="1445683"/>
            <a:ext cx="1816100" cy="421217"/>
          </a:xfrm>
          <a:custGeom>
            <a:avLst/>
            <a:gdLst>
              <a:gd name="connsiteX0" fmla="*/ 0 w 1816100"/>
              <a:gd name="connsiteY0" fmla="*/ 408517 h 421217"/>
              <a:gd name="connsiteX1" fmla="*/ 762000 w 1816100"/>
              <a:gd name="connsiteY1" fmla="*/ 2117 h 421217"/>
              <a:gd name="connsiteX2" fmla="*/ 1816100 w 1816100"/>
              <a:gd name="connsiteY2" fmla="*/ 421217 h 421217"/>
            </a:gdLst>
            <a:ahLst/>
            <a:cxnLst>
              <a:cxn ang="0">
                <a:pos x="connsiteX0" y="connsiteY0"/>
              </a:cxn>
              <a:cxn ang="0">
                <a:pos x="connsiteX1" y="connsiteY1"/>
              </a:cxn>
              <a:cxn ang="0">
                <a:pos x="connsiteX2" y="connsiteY2"/>
              </a:cxn>
            </a:cxnLst>
            <a:rect l="l" t="t" r="r" b="b"/>
            <a:pathLst>
              <a:path w="1816100" h="421217">
                <a:moveTo>
                  <a:pt x="0" y="408517"/>
                </a:moveTo>
                <a:cubicBezTo>
                  <a:pt x="229658" y="204258"/>
                  <a:pt x="459317" y="0"/>
                  <a:pt x="762000" y="2117"/>
                </a:cubicBezTo>
                <a:cubicBezTo>
                  <a:pt x="1064683" y="4234"/>
                  <a:pt x="1440391" y="212725"/>
                  <a:pt x="1816100" y="421217"/>
                </a:cubicBezTo>
              </a:path>
            </a:pathLst>
          </a:cu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543300" y="1092200"/>
            <a:ext cx="647700" cy="596900"/>
          </a:xfrm>
          <a:prstGeom prst="rect">
            <a:avLst/>
          </a:prstGeom>
          <a:noFill/>
        </p:spPr>
        <p:txBody>
          <a:bodyPr wrap="none" lIns="91440" tIns="45720" rIns="91440" rtlCol="0" anchor="t">
            <a:noAutofit/>
          </a:bodyPr>
          <a:lstStyle/>
          <a:p>
            <a:r>
              <a:rPr lang="en-US" sz="2200" dirty="0">
                <a:solidFill>
                  <a:schemeClr val="bg1"/>
                </a:solidFill>
              </a:rPr>
              <a:t>L</a:t>
            </a:r>
            <a:r>
              <a:rPr lang="en-US" sz="2200" baseline="-25000" dirty="0">
                <a:solidFill>
                  <a:schemeClr val="bg1"/>
                </a:solidFill>
              </a:rPr>
              <a:t>p</a:t>
            </a:r>
          </a:p>
        </p:txBody>
      </p:sp>
      <p:sp>
        <p:nvSpPr>
          <p:cNvPr id="12" name="TextBox 11"/>
          <p:cNvSpPr txBox="1"/>
          <p:nvPr/>
        </p:nvSpPr>
        <p:spPr>
          <a:xfrm>
            <a:off x="5791200" y="1054100"/>
            <a:ext cx="647700" cy="596900"/>
          </a:xfrm>
          <a:prstGeom prst="rect">
            <a:avLst/>
          </a:prstGeom>
          <a:noFill/>
        </p:spPr>
        <p:txBody>
          <a:bodyPr wrap="none" lIns="91440" tIns="45720" rIns="91440" rtlCol="0" anchor="t">
            <a:noAutofit/>
          </a:bodyPr>
          <a:lstStyle/>
          <a:p>
            <a:r>
              <a:rPr lang="en-US" sz="2200" dirty="0">
                <a:solidFill>
                  <a:schemeClr val="bg1"/>
                </a:solidFill>
              </a:rPr>
              <a:t>L</a:t>
            </a:r>
            <a:r>
              <a:rPr lang="en-US" sz="2200" baseline="-25000" dirty="0">
                <a:solidFill>
                  <a:schemeClr val="bg1"/>
                </a:solidFill>
              </a:rPr>
              <a:t>q</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Multiple Rotations</a:t>
            </a:r>
          </a:p>
        </p:txBody>
      </p:sp>
      <p:sp>
        <p:nvSpPr>
          <p:cNvPr id="3" name="Content Placeholder 2"/>
          <p:cNvSpPr>
            <a:spLocks noGrp="1"/>
          </p:cNvSpPr>
          <p:nvPr>
            <p:ph idx="1"/>
          </p:nvPr>
        </p:nvSpPr>
        <p:spPr/>
        <p:txBody>
          <a:bodyPr>
            <a:normAutofit/>
          </a:bodyPr>
          <a:lstStyle/>
          <a:p>
            <a:pPr>
              <a:buNone/>
            </a:pPr>
            <a:r>
              <a:rPr lang="en-US" sz="2800" dirty="0">
                <a:solidFill>
                  <a:schemeClr val="bg1"/>
                </a:solidFill>
              </a:rPr>
              <a:t>IF:</a:t>
            </a:r>
          </a:p>
          <a:p>
            <a:pPr lvl="1">
              <a:buNone/>
            </a:pPr>
            <a:r>
              <a:rPr lang="en-US" sz="2800" dirty="0">
                <a:solidFill>
                  <a:schemeClr val="bg1"/>
                </a:solidFill>
              </a:rPr>
              <a:t>p and q are unit quaternions and</a:t>
            </a:r>
          </a:p>
          <a:p>
            <a:pPr lvl="1">
              <a:buNone/>
            </a:pPr>
            <a:r>
              <a:rPr lang="en-US" sz="2800" dirty="0">
                <a:solidFill>
                  <a:schemeClr val="bg1"/>
                </a:solidFill>
              </a:rPr>
              <a:t>we apply rotation based on p then q;</a:t>
            </a:r>
          </a:p>
          <a:p>
            <a:pPr marL="1314450" lvl="2" indent="-457200">
              <a:buNone/>
            </a:pPr>
            <a:r>
              <a:rPr lang="en-US" sz="2800" dirty="0">
                <a:solidFill>
                  <a:schemeClr val="bg1"/>
                </a:solidFill>
              </a:rPr>
              <a:t>w 	= q(pup*)q*</a:t>
            </a:r>
          </a:p>
          <a:p>
            <a:pPr marL="1314450" lvl="2" indent="-457200">
              <a:buNone/>
            </a:pPr>
            <a:r>
              <a:rPr lang="en-US" sz="2800" dirty="0">
                <a:solidFill>
                  <a:schemeClr val="bg1"/>
                </a:solidFill>
              </a:rPr>
              <a:t>	=(</a:t>
            </a:r>
            <a:r>
              <a:rPr lang="en-US" sz="2800" dirty="0" err="1">
                <a:solidFill>
                  <a:schemeClr val="bg1"/>
                </a:solidFill>
              </a:rPr>
              <a:t>qp</a:t>
            </a:r>
            <a:r>
              <a:rPr lang="en-US" sz="2800" dirty="0">
                <a:solidFill>
                  <a:schemeClr val="bg1"/>
                </a:solidFill>
              </a:rPr>
              <a:t>)u(</a:t>
            </a:r>
            <a:r>
              <a:rPr lang="en-US" sz="2800" dirty="0" err="1">
                <a:solidFill>
                  <a:schemeClr val="bg1"/>
                </a:solidFill>
              </a:rPr>
              <a:t>qp</a:t>
            </a:r>
            <a:r>
              <a:rPr lang="en-US" sz="2800" dirty="0">
                <a:solidFill>
                  <a:schemeClr val="bg1"/>
                </a:solidFill>
              </a:rPr>
              <a:t>)*</a:t>
            </a:r>
          </a:p>
          <a:p>
            <a:pPr marL="1314450" lvl="2" indent="-457200">
              <a:buNone/>
            </a:pPr>
            <a:r>
              <a:rPr lang="en-US" sz="2800" dirty="0">
                <a:solidFill>
                  <a:schemeClr val="bg1"/>
                </a:solidFill>
              </a:rPr>
              <a:t>	= </a:t>
            </a:r>
            <a:r>
              <a:rPr lang="en-US" sz="2800" dirty="0" err="1">
                <a:solidFill>
                  <a:schemeClr val="bg1"/>
                </a:solidFill>
              </a:rPr>
              <a:t>L</a:t>
            </a:r>
            <a:r>
              <a:rPr lang="en-US" sz="2800" baseline="-25000" dirty="0" err="1">
                <a:solidFill>
                  <a:schemeClr val="bg1"/>
                </a:solidFill>
              </a:rPr>
              <a:t>qp</a:t>
            </a:r>
            <a:r>
              <a:rPr lang="en-US" sz="2800" dirty="0">
                <a:solidFill>
                  <a:schemeClr val="bg1"/>
                </a:solidFill>
              </a:rPr>
              <a:t>(u)</a:t>
            </a:r>
          </a:p>
          <a:p>
            <a:pPr marL="0" indent="0">
              <a:buNone/>
              <a:tabLst>
                <a:tab pos="461963" algn="l"/>
              </a:tabLst>
            </a:pPr>
            <a:r>
              <a:rPr lang="en-US" sz="2800" dirty="0">
                <a:solidFill>
                  <a:schemeClr val="bg1"/>
                </a:solidFill>
              </a:rPr>
              <a:t>So product of qp calculated before rotation function is equivalent to two separate rotations</a:t>
            </a:r>
            <a:r>
              <a:rPr lang="en-US" sz="3000" dirty="0">
                <a:solidFill>
                  <a:schemeClr val="bg1"/>
                </a:solidFill>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FFC000"/>
                </a:solidFill>
              </a:rPr>
              <a:t>The Quaternion Time Derivative</a:t>
            </a:r>
            <a:br>
              <a:rPr lang="en-US" sz="4000" dirty="0">
                <a:solidFill>
                  <a:srgbClr val="FFC000"/>
                </a:solidFill>
              </a:rPr>
            </a:br>
            <a:r>
              <a:rPr lang="en-US" sz="4000" dirty="0">
                <a:solidFill>
                  <a:srgbClr val="FFC000"/>
                </a:solidFill>
              </a:rPr>
              <a:t>Relates to Angular Velocity…</a:t>
            </a:r>
          </a:p>
        </p:txBody>
      </p:sp>
      <p:sp>
        <p:nvSpPr>
          <p:cNvPr id="3" name="Content Placeholder 2"/>
          <p:cNvSpPr>
            <a:spLocks noGrp="1"/>
          </p:cNvSpPr>
          <p:nvPr>
            <p:ph idx="1"/>
          </p:nvPr>
        </p:nvSpPr>
        <p:spPr>
          <a:xfrm>
            <a:off x="971550" y="2238374"/>
            <a:ext cx="7988383" cy="3447549"/>
          </a:xfrm>
        </p:spPr>
        <p:txBody>
          <a:bodyPr>
            <a:normAutofit/>
          </a:bodyPr>
          <a:lstStyle/>
          <a:p>
            <a:pPr>
              <a:buNone/>
            </a:pPr>
            <a:r>
              <a:rPr lang="en-US" sz="4000" dirty="0">
                <a:solidFill>
                  <a:schemeClr val="bg1"/>
                </a:solidFill>
              </a:rPr>
              <a:t>q(t) = (1/2) q(t) </a:t>
            </a:r>
            <a:r>
              <a:rPr lang="en-US" sz="4000" dirty="0">
                <a:solidFill>
                  <a:schemeClr val="bg1"/>
                </a:solidFill>
                <a:sym typeface="Symbol"/>
              </a:rPr>
              <a:t></a:t>
            </a:r>
            <a:r>
              <a:rPr lang="en-US" sz="4000" dirty="0">
                <a:solidFill>
                  <a:schemeClr val="bg1"/>
                </a:solidFill>
              </a:rPr>
              <a:t>(t)</a:t>
            </a:r>
            <a:endParaRPr lang="en-US" sz="4000" baseline="30000" dirty="0">
              <a:solidFill>
                <a:schemeClr val="bg1"/>
              </a:solidFill>
            </a:endParaRPr>
          </a:p>
          <a:p>
            <a:pPr>
              <a:buNone/>
            </a:pPr>
            <a:endParaRPr lang="en-US" sz="4000" dirty="0">
              <a:solidFill>
                <a:schemeClr val="bg1"/>
              </a:solidFill>
            </a:endParaRPr>
          </a:p>
          <a:p>
            <a:pPr>
              <a:buNone/>
            </a:pPr>
            <a:r>
              <a:rPr lang="en-US" sz="4000" dirty="0">
                <a:solidFill>
                  <a:schemeClr val="bg1"/>
                </a:solidFill>
              </a:rPr>
              <a:t>Where </a:t>
            </a:r>
            <a:r>
              <a:rPr lang="en-US" sz="4000" dirty="0">
                <a:solidFill>
                  <a:schemeClr val="bg1"/>
                </a:solidFill>
                <a:sym typeface="Symbol"/>
              </a:rPr>
              <a:t></a:t>
            </a:r>
            <a:r>
              <a:rPr lang="en-US" sz="4000" dirty="0">
                <a:solidFill>
                  <a:schemeClr val="bg1"/>
                </a:solidFill>
              </a:rPr>
              <a:t>(t) = {0, </a:t>
            </a:r>
            <a:r>
              <a:rPr lang="en-US" sz="4000" dirty="0">
                <a:solidFill>
                  <a:schemeClr val="bg1"/>
                </a:solidFill>
                <a:sym typeface="Symbol"/>
              </a:rPr>
              <a:t></a:t>
            </a:r>
            <a:r>
              <a:rPr lang="en-US" sz="4000" baseline="-25000" dirty="0">
                <a:solidFill>
                  <a:schemeClr val="bg1"/>
                </a:solidFill>
                <a:sym typeface="Symbol"/>
              </a:rPr>
              <a:t>x</a:t>
            </a:r>
            <a:r>
              <a:rPr lang="en-US" sz="4000" dirty="0">
                <a:solidFill>
                  <a:schemeClr val="bg1"/>
                </a:solidFill>
                <a:sym typeface="Symbol"/>
              </a:rPr>
              <a:t>, </a:t>
            </a:r>
            <a:r>
              <a:rPr lang="en-US" sz="4000" baseline="-25000" dirty="0">
                <a:solidFill>
                  <a:schemeClr val="bg1"/>
                </a:solidFill>
                <a:sym typeface="Symbol"/>
              </a:rPr>
              <a:t>y</a:t>
            </a:r>
            <a:r>
              <a:rPr lang="en-US" sz="4000" dirty="0">
                <a:solidFill>
                  <a:schemeClr val="bg1"/>
                </a:solidFill>
                <a:sym typeface="Symbol"/>
              </a:rPr>
              <a:t>, </a:t>
            </a:r>
            <a:r>
              <a:rPr lang="en-US" sz="4000" baseline="-25000" dirty="0">
                <a:solidFill>
                  <a:schemeClr val="bg1"/>
                </a:solidFill>
                <a:sym typeface="Symbol"/>
              </a:rPr>
              <a:t>z</a:t>
            </a:r>
            <a:r>
              <a:rPr lang="en-US" sz="4000" dirty="0">
                <a:solidFill>
                  <a:schemeClr val="bg1"/>
                </a:solidFill>
                <a:sym typeface="Symbol"/>
              </a:rPr>
              <a:t>}</a:t>
            </a:r>
            <a:endParaRPr lang="en-US" sz="4000" dirty="0">
              <a:solidFill>
                <a:schemeClr val="bg1"/>
              </a:solidFill>
            </a:endParaRPr>
          </a:p>
        </p:txBody>
      </p:sp>
      <p:sp>
        <p:nvSpPr>
          <p:cNvPr id="4" name="Oval 3"/>
          <p:cNvSpPr/>
          <p:nvPr/>
        </p:nvSpPr>
        <p:spPr>
          <a:xfrm>
            <a:off x="1130300" y="2298700"/>
            <a:ext cx="127000" cy="127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24643" y="276225"/>
            <a:ext cx="8747266" cy="654050"/>
          </a:xfrm>
        </p:spPr>
        <p:txBody>
          <a:bodyPr/>
          <a:lstStyle/>
          <a:p>
            <a:r>
              <a:rPr lang="en-US" dirty="0">
                <a:solidFill>
                  <a:schemeClr val="tx1"/>
                </a:solidFill>
              </a:rPr>
              <a:t>There can be multiple, concurrent, frames of reference</a:t>
            </a:r>
          </a:p>
        </p:txBody>
      </p:sp>
      <p:cxnSp>
        <p:nvCxnSpPr>
          <p:cNvPr id="5" name="Straight Arrow Connector 4"/>
          <p:cNvCxnSpPr/>
          <p:nvPr/>
        </p:nvCxnSpPr>
        <p:spPr>
          <a:xfrm rot="10800000">
            <a:off x="2885570" y="4505725"/>
            <a:ext cx="2226250" cy="25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H="1" flipV="1">
            <a:off x="3565813" y="2959718"/>
            <a:ext cx="3092014" cy="25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4864458" y="2774197"/>
            <a:ext cx="1978889" cy="14841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59388" y="4336687"/>
            <a:ext cx="748923" cy="369332"/>
          </a:xfrm>
          <a:prstGeom prst="rect">
            <a:avLst/>
          </a:prstGeom>
          <a:noFill/>
        </p:spPr>
        <p:txBody>
          <a:bodyPr wrap="none" rtlCol="0">
            <a:spAutoFit/>
          </a:bodyPr>
          <a:lstStyle/>
          <a:p>
            <a:r>
              <a:rPr lang="en-US" dirty="0"/>
              <a:t>North</a:t>
            </a:r>
          </a:p>
        </p:txBody>
      </p:sp>
      <p:sp>
        <p:nvSpPr>
          <p:cNvPr id="9" name="TextBox 8"/>
          <p:cNvSpPr txBox="1"/>
          <p:nvPr/>
        </p:nvSpPr>
        <p:spPr>
          <a:xfrm>
            <a:off x="6496216" y="2150079"/>
            <a:ext cx="646331" cy="369332"/>
          </a:xfrm>
          <a:prstGeom prst="rect">
            <a:avLst/>
          </a:prstGeom>
          <a:noFill/>
        </p:spPr>
        <p:txBody>
          <a:bodyPr wrap="none" rtlCol="0">
            <a:spAutoFit/>
          </a:bodyPr>
          <a:lstStyle/>
          <a:p>
            <a:r>
              <a:rPr lang="en-US" dirty="0"/>
              <a:t>East</a:t>
            </a:r>
          </a:p>
        </p:txBody>
      </p:sp>
      <p:sp>
        <p:nvSpPr>
          <p:cNvPr id="10" name="TextBox 9"/>
          <p:cNvSpPr txBox="1"/>
          <p:nvPr/>
        </p:nvSpPr>
        <p:spPr>
          <a:xfrm>
            <a:off x="4858247" y="1092555"/>
            <a:ext cx="479618" cy="369332"/>
          </a:xfrm>
          <a:prstGeom prst="rect">
            <a:avLst/>
          </a:prstGeom>
          <a:noFill/>
        </p:spPr>
        <p:txBody>
          <a:bodyPr wrap="none" rtlCol="0">
            <a:spAutoFit/>
          </a:bodyPr>
          <a:lstStyle/>
          <a:p>
            <a:r>
              <a:rPr lang="en-US" dirty="0"/>
              <a:t>Up</a:t>
            </a:r>
          </a:p>
        </p:txBody>
      </p:sp>
      <p:sp>
        <p:nvSpPr>
          <p:cNvPr id="11" name="TextBox 10"/>
          <p:cNvSpPr txBox="1"/>
          <p:nvPr/>
        </p:nvSpPr>
        <p:spPr>
          <a:xfrm>
            <a:off x="3339548" y="4114051"/>
            <a:ext cx="1467068" cy="369332"/>
          </a:xfrm>
          <a:prstGeom prst="rect">
            <a:avLst/>
          </a:prstGeom>
          <a:noFill/>
        </p:spPr>
        <p:txBody>
          <a:bodyPr wrap="none" rtlCol="0">
            <a:spAutoFit/>
          </a:bodyPr>
          <a:lstStyle/>
          <a:p>
            <a:r>
              <a:rPr lang="en-US" dirty="0"/>
              <a:t>Earth Frame</a:t>
            </a:r>
          </a:p>
        </p:txBody>
      </p:sp>
      <p:cxnSp>
        <p:nvCxnSpPr>
          <p:cNvPr id="12" name="Straight Arrow Connector 11"/>
          <p:cNvCxnSpPr/>
          <p:nvPr/>
        </p:nvCxnSpPr>
        <p:spPr>
          <a:xfrm flipV="1">
            <a:off x="3053301" y="3096284"/>
            <a:ext cx="580445" cy="2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679590" y="2094419"/>
            <a:ext cx="373711" cy="12165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061252" y="2309105"/>
            <a:ext cx="357809" cy="100186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3" descr="C:\Users\RMPE01\AppData\Local\Microsoft\Windows\Temporary Internet Files\Content.IE5\SC8ZGOZ6\MC900439798[1].png"/>
          <p:cNvPicPr>
            <a:picLocks noChangeAspect="1" noChangeArrowheads="1"/>
          </p:cNvPicPr>
          <p:nvPr/>
        </p:nvPicPr>
        <p:blipFill>
          <a:blip r:embed="rId2" cstate="print"/>
          <a:srcRect/>
          <a:stretch>
            <a:fillRect/>
          </a:stretch>
        </p:blipFill>
        <p:spPr bwMode="auto">
          <a:xfrm>
            <a:off x="2702036" y="2038761"/>
            <a:ext cx="1014564" cy="1014564"/>
          </a:xfrm>
          <a:prstGeom prst="rect">
            <a:avLst/>
          </a:prstGeom>
          <a:noFill/>
        </p:spPr>
      </p:pic>
      <p:sp>
        <p:nvSpPr>
          <p:cNvPr id="16" name="TextBox 15"/>
          <p:cNvSpPr txBox="1"/>
          <p:nvPr/>
        </p:nvSpPr>
        <p:spPr>
          <a:xfrm>
            <a:off x="1065474" y="1593489"/>
            <a:ext cx="3608680" cy="369332"/>
          </a:xfrm>
          <a:prstGeom prst="rect">
            <a:avLst/>
          </a:prstGeom>
          <a:noFill/>
        </p:spPr>
        <p:txBody>
          <a:bodyPr wrap="none" rtlCol="0">
            <a:spAutoFit/>
          </a:bodyPr>
          <a:lstStyle/>
          <a:p>
            <a:r>
              <a:rPr lang="en-US" dirty="0"/>
              <a:t>Body or Device Reference Frame</a:t>
            </a:r>
          </a:p>
        </p:txBody>
      </p:sp>
      <p:sp>
        <p:nvSpPr>
          <p:cNvPr id="18" name="TextBox 17"/>
          <p:cNvSpPr txBox="1"/>
          <p:nvPr/>
        </p:nvSpPr>
        <p:spPr>
          <a:xfrm>
            <a:off x="487182" y="4980625"/>
            <a:ext cx="7572653" cy="914400"/>
          </a:xfrm>
          <a:prstGeom prst="rect">
            <a:avLst/>
          </a:prstGeom>
          <a:solidFill>
            <a:schemeClr val="accent3">
              <a:lumMod val="20000"/>
              <a:lumOff val="80000"/>
            </a:schemeClr>
          </a:solidFill>
          <a:ln w="12700">
            <a:solidFill>
              <a:schemeClr val="tx1"/>
            </a:solidFill>
          </a:ln>
        </p:spPr>
        <p:txBody>
          <a:bodyPr wrap="square" lIns="91440" tIns="45720" rIns="91440" rtlCol="0" anchor="t">
            <a:noAutofit/>
          </a:bodyPr>
          <a:lstStyle/>
          <a:p>
            <a:r>
              <a:rPr lang="en-US" b="1" i="1" dirty="0">
                <a:solidFill>
                  <a:schemeClr val="accent4">
                    <a:lumMod val="50000"/>
                  </a:schemeClr>
                </a:solidFill>
              </a:rPr>
              <a:t>The device orientation can be defined as the rotation necessary to map the global frame of reference into alignment with the body frame of reference (or vice versa).</a:t>
            </a:r>
          </a:p>
        </p:txBody>
      </p:sp>
      <p:pic>
        <p:nvPicPr>
          <p:cNvPr id="19" name="Picture 2" descr="C:\Users\RMPE01\AppData\Local\Microsoft\Windows\Temporary Internet Files\Content.IE5\TOIBY2F5\MC900441382[1].png"/>
          <p:cNvPicPr>
            <a:picLocks noChangeAspect="1" noChangeArrowheads="1"/>
          </p:cNvPicPr>
          <p:nvPr/>
        </p:nvPicPr>
        <p:blipFill>
          <a:blip r:embed="rId3" cstate="print"/>
          <a:srcRect/>
          <a:stretch>
            <a:fillRect/>
          </a:stretch>
        </p:blipFill>
        <p:spPr bwMode="auto">
          <a:xfrm rot="10800000">
            <a:off x="7128405" y="4309645"/>
            <a:ext cx="2015595" cy="2015595"/>
          </a:xfrm>
          <a:prstGeom prst="rect">
            <a:avLst/>
          </a:prstGeom>
          <a:noFill/>
        </p:spPr>
      </p:pic>
    </p:spTree>
    <p:extLst>
      <p:ext uri="{BB962C8B-B14F-4D97-AF65-F5344CB8AC3E}">
        <p14:creationId xmlns:p14="http://schemas.microsoft.com/office/powerpoint/2010/main" val="1827230436"/>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z="3600" dirty="0">
                <a:solidFill>
                  <a:srgbClr val="FFC000"/>
                </a:solidFill>
              </a:rPr>
              <a:t>Quaternion to Rotation Matrix</a:t>
            </a:r>
          </a:p>
        </p:txBody>
      </p:sp>
      <p:graphicFrame>
        <p:nvGraphicFramePr>
          <p:cNvPr id="11266" name="Object 4"/>
          <p:cNvGraphicFramePr>
            <a:graphicFrameLocks noChangeAspect="1"/>
          </p:cNvGraphicFramePr>
          <p:nvPr/>
        </p:nvGraphicFramePr>
        <p:xfrm>
          <a:off x="889000" y="2501900"/>
          <a:ext cx="7140575" cy="1841500"/>
        </p:xfrm>
        <a:graphic>
          <a:graphicData uri="http://schemas.openxmlformats.org/presentationml/2006/ole">
            <mc:AlternateContent xmlns:mc="http://schemas.openxmlformats.org/markup-compatibility/2006">
              <mc:Choice xmlns:v="urn:schemas-microsoft-com:vml" Requires="v">
                <p:oleObj spid="_x0000_s2052" name="Equation" r:id="rId3" imgW="2857320" imgH="736560" progId="Equation.3">
                  <p:embed/>
                </p:oleObj>
              </mc:Choice>
              <mc:Fallback>
                <p:oleObj name="Equation" r:id="rId3" imgW="2857320" imgH="7365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2501900"/>
                        <a:ext cx="7140575" cy="1841500"/>
                      </a:xfrm>
                      <a:prstGeom prst="rect">
                        <a:avLst/>
                      </a:prstGeom>
                      <a:solidFill>
                        <a:schemeClr val="bg1"/>
                      </a:solidFill>
                    </p:spPr>
                  </p:pic>
                </p:oleObj>
              </mc:Fallback>
            </mc:AlternateContent>
          </a:graphicData>
        </a:graphic>
      </p:graphicFrame>
      <p:sp>
        <p:nvSpPr>
          <p:cNvPr id="11268" name="Rectangle 5"/>
          <p:cNvSpPr>
            <a:spLocks noGrp="1" noChangeArrowheads="1"/>
          </p:cNvSpPr>
          <p:nvPr>
            <p:ph type="body" idx="1"/>
          </p:nvPr>
        </p:nvSpPr>
        <p:spPr>
          <a:xfrm>
            <a:off x="224642" y="1019916"/>
            <a:ext cx="8735291" cy="935884"/>
          </a:xfrm>
        </p:spPr>
        <p:txBody>
          <a:bodyPr/>
          <a:lstStyle/>
          <a:p>
            <a:pPr eaLnBrk="1" hangingPunct="1">
              <a:buNone/>
            </a:pPr>
            <a:r>
              <a:rPr lang="en-US" dirty="0">
                <a:solidFill>
                  <a:schemeClr val="bg1"/>
                </a:solidFill>
              </a:rPr>
              <a:t>To convert a quaternion to a rotation matrix</a:t>
            </a:r>
            <a:r>
              <a:rPr lang="en-US" dirty="0"/>
              <a:t>:</a:t>
            </a:r>
          </a:p>
        </p:txBody>
      </p:sp>
      <p:sp>
        <p:nvSpPr>
          <p:cNvPr id="5" name="TextBox 4"/>
          <p:cNvSpPr txBox="1"/>
          <p:nvPr/>
        </p:nvSpPr>
        <p:spPr>
          <a:xfrm>
            <a:off x="1543049" y="6308725"/>
            <a:ext cx="6219825" cy="342900"/>
          </a:xfrm>
          <a:prstGeom prst="rect">
            <a:avLst/>
          </a:prstGeom>
          <a:noFill/>
        </p:spPr>
        <p:txBody>
          <a:bodyPr wrap="none" lIns="91440" tIns="45720" rIns="91440" rtlCol="0" anchor="t">
            <a:noAutofit/>
          </a:bodyPr>
          <a:lstStyle/>
          <a:p>
            <a:pPr eaLnBrk="1" hangingPunct="1"/>
            <a:r>
              <a:rPr lang="en-US" sz="1000" dirty="0"/>
              <a:t>Source: CSE169: Computer Animation Class Notes, Instructor: Steve Rotenberg UCSD, Winter 2005</a:t>
            </a:r>
          </a:p>
          <a:p>
            <a:endParaRPr lang="en-US" sz="1000" dirty="0" err="1">
              <a:solidFill>
                <a:schemeClr val="tx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z="3600" dirty="0">
                <a:solidFill>
                  <a:srgbClr val="FFC000"/>
                </a:solidFill>
              </a:rPr>
              <a:t>Alternate Form</a:t>
            </a:r>
          </a:p>
        </p:txBody>
      </p:sp>
      <p:graphicFrame>
        <p:nvGraphicFramePr>
          <p:cNvPr id="11266" name="Object 4"/>
          <p:cNvGraphicFramePr>
            <a:graphicFrameLocks noChangeAspect="1"/>
          </p:cNvGraphicFramePr>
          <p:nvPr/>
        </p:nvGraphicFramePr>
        <p:xfrm>
          <a:off x="968375" y="2501900"/>
          <a:ext cx="6981825" cy="1841500"/>
        </p:xfrm>
        <a:graphic>
          <a:graphicData uri="http://schemas.openxmlformats.org/presentationml/2006/ole">
            <mc:AlternateContent xmlns:mc="http://schemas.openxmlformats.org/markup-compatibility/2006">
              <mc:Choice xmlns:v="urn:schemas-microsoft-com:vml" Requires="v">
                <p:oleObj spid="_x0000_s4100" name="Equation" r:id="rId3" imgW="2793960" imgH="736560" progId="Equation.3">
                  <p:embed/>
                </p:oleObj>
              </mc:Choice>
              <mc:Fallback>
                <p:oleObj name="Equation" r:id="rId3" imgW="2793960" imgH="7365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75" y="2501900"/>
                        <a:ext cx="6981825" cy="1841500"/>
                      </a:xfrm>
                      <a:prstGeom prst="rect">
                        <a:avLst/>
                      </a:prstGeom>
                      <a:solidFill>
                        <a:schemeClr val="bg1"/>
                      </a:solidFill>
                    </p:spPr>
                  </p:pic>
                </p:oleObj>
              </mc:Fallback>
            </mc:AlternateContent>
          </a:graphicData>
        </a:graphic>
      </p:graphicFrame>
      <p:sp>
        <p:nvSpPr>
          <p:cNvPr id="11268" name="Rectangle 5"/>
          <p:cNvSpPr>
            <a:spLocks noGrp="1" noChangeArrowheads="1"/>
          </p:cNvSpPr>
          <p:nvPr>
            <p:ph type="body" idx="1"/>
          </p:nvPr>
        </p:nvSpPr>
        <p:spPr>
          <a:xfrm>
            <a:off x="224642" y="1019916"/>
            <a:ext cx="8735291" cy="935884"/>
          </a:xfrm>
        </p:spPr>
        <p:txBody>
          <a:bodyPr/>
          <a:lstStyle/>
          <a:p>
            <a:pPr eaLnBrk="1" hangingPunct="1">
              <a:buNone/>
            </a:pPr>
            <a:r>
              <a:rPr lang="en-US" dirty="0">
                <a:solidFill>
                  <a:schemeClr val="bg1"/>
                </a:solidFill>
              </a:rPr>
              <a:t>To convert a quaternion to a rotation matrix</a:t>
            </a:r>
            <a:r>
              <a:rPr lang="en-US" dirty="0"/>
              <a:t>:</a:t>
            </a:r>
          </a:p>
        </p:txBody>
      </p:sp>
      <p:sp>
        <p:nvSpPr>
          <p:cNvPr id="5" name="TextBox 4"/>
          <p:cNvSpPr txBox="1"/>
          <p:nvPr/>
        </p:nvSpPr>
        <p:spPr>
          <a:xfrm>
            <a:off x="1543049" y="6308725"/>
            <a:ext cx="6219825" cy="342900"/>
          </a:xfrm>
          <a:prstGeom prst="rect">
            <a:avLst/>
          </a:prstGeom>
          <a:noFill/>
        </p:spPr>
        <p:txBody>
          <a:bodyPr wrap="none" lIns="91440" tIns="45720" rIns="91440" rtlCol="0" anchor="t">
            <a:noAutofit/>
          </a:bodyPr>
          <a:lstStyle/>
          <a:p>
            <a:pPr eaLnBrk="1" hangingPunct="1"/>
            <a:r>
              <a:rPr lang="en-US" sz="1000" dirty="0"/>
              <a:t>Source: CSE169: Computer Animation Class Notes, Instructor: Steve Rotenberg UCSD, Winter 2005</a:t>
            </a:r>
          </a:p>
          <a:p>
            <a:endParaRPr lang="en-US" sz="1000" dirty="0" err="1">
              <a:solidFill>
                <a:schemeClr val="tx1"/>
              </a:solidFill>
            </a:endParaRPr>
          </a:p>
        </p:txBody>
      </p:sp>
      <p:sp>
        <p:nvSpPr>
          <p:cNvPr id="6" name="TextBox 5"/>
          <p:cNvSpPr txBox="1"/>
          <p:nvPr/>
        </p:nvSpPr>
        <p:spPr>
          <a:xfrm>
            <a:off x="774700" y="4787900"/>
            <a:ext cx="7569200" cy="914400"/>
          </a:xfrm>
          <a:prstGeom prst="rect">
            <a:avLst/>
          </a:prstGeom>
          <a:noFill/>
        </p:spPr>
        <p:txBody>
          <a:bodyPr wrap="none" lIns="91440" tIns="45720" rIns="91440" rtlCol="0" anchor="t">
            <a:noAutofit/>
          </a:bodyPr>
          <a:lstStyle/>
          <a:p>
            <a:r>
              <a:rPr lang="en-US" sz="2200" dirty="0">
                <a:solidFill>
                  <a:schemeClr val="bg1"/>
                </a:solidFill>
              </a:rPr>
              <a:t>The diagonals have been changed into an equivalent form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3600" dirty="0">
                <a:solidFill>
                  <a:srgbClr val="FFC000"/>
                </a:solidFill>
              </a:rPr>
              <a:t>Rotation Matrix to Quaternion</a:t>
            </a:r>
          </a:p>
        </p:txBody>
      </p:sp>
      <p:graphicFrame>
        <p:nvGraphicFramePr>
          <p:cNvPr id="5122" name="Object 4"/>
          <p:cNvGraphicFramePr>
            <a:graphicFrameLocks noChangeAspect="1"/>
          </p:cNvGraphicFramePr>
          <p:nvPr/>
        </p:nvGraphicFramePr>
        <p:xfrm>
          <a:off x="3744748" y="1854200"/>
          <a:ext cx="4815051" cy="1270000"/>
        </p:xfrm>
        <a:graphic>
          <a:graphicData uri="http://schemas.openxmlformats.org/presentationml/2006/ole">
            <mc:AlternateContent xmlns:mc="http://schemas.openxmlformats.org/markup-compatibility/2006">
              <mc:Choice xmlns:v="urn:schemas-microsoft-com:vml" Requires="v">
                <p:oleObj spid="_x0000_s5126" name="Equation" r:id="rId3" imgW="2793960" imgH="736560" progId="Equation.3">
                  <p:embed/>
                </p:oleObj>
              </mc:Choice>
              <mc:Fallback>
                <p:oleObj name="Equation" r:id="rId3" imgW="2793960" imgH="7365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748" y="1854200"/>
                        <a:ext cx="4815051" cy="1270000"/>
                      </a:xfrm>
                      <a:prstGeom prst="rect">
                        <a:avLst/>
                      </a:prstGeom>
                      <a:solidFill>
                        <a:schemeClr val="bg1"/>
                      </a:solidFill>
                    </p:spPr>
                  </p:pic>
                </p:oleObj>
              </mc:Fallback>
            </mc:AlternateContent>
          </a:graphicData>
        </a:graphic>
      </p:graphicFrame>
      <p:graphicFrame>
        <p:nvGraphicFramePr>
          <p:cNvPr id="5123" name="Object 4"/>
          <p:cNvGraphicFramePr>
            <a:graphicFrameLocks noChangeAspect="1"/>
          </p:cNvGraphicFramePr>
          <p:nvPr/>
        </p:nvGraphicFramePr>
        <p:xfrm>
          <a:off x="839788" y="1854200"/>
          <a:ext cx="1860550" cy="1270000"/>
        </p:xfrm>
        <a:graphic>
          <a:graphicData uri="http://schemas.openxmlformats.org/presentationml/2006/ole">
            <mc:AlternateContent xmlns:mc="http://schemas.openxmlformats.org/markup-compatibility/2006">
              <mc:Choice xmlns:v="urn:schemas-microsoft-com:vml" Requires="v">
                <p:oleObj spid="_x0000_s5127" name="Equation" r:id="rId5" imgW="1079280" imgH="736560" progId="Equation.3">
                  <p:embed/>
                </p:oleObj>
              </mc:Choice>
              <mc:Fallback>
                <p:oleObj name="Equation" r:id="rId5" imgW="1079280" imgH="7365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88" y="1854200"/>
                        <a:ext cx="1860550" cy="1270000"/>
                      </a:xfrm>
                      <a:prstGeom prst="rect">
                        <a:avLst/>
                      </a:prstGeom>
                      <a:solidFill>
                        <a:schemeClr val="bg1"/>
                      </a:solidFill>
                    </p:spPr>
                  </p:pic>
                </p:oleObj>
              </mc:Fallback>
            </mc:AlternateContent>
          </a:graphicData>
        </a:graphic>
      </p:graphicFrame>
      <p:sp>
        <p:nvSpPr>
          <p:cNvPr id="6" name="TextBox 5"/>
          <p:cNvSpPr txBox="1"/>
          <p:nvPr/>
        </p:nvSpPr>
        <p:spPr>
          <a:xfrm>
            <a:off x="3048000" y="2247900"/>
            <a:ext cx="914400" cy="546100"/>
          </a:xfrm>
          <a:prstGeom prst="rect">
            <a:avLst/>
          </a:prstGeom>
          <a:noFill/>
        </p:spPr>
        <p:txBody>
          <a:bodyPr wrap="none" lIns="91440" tIns="45720" rIns="91440" rtlCol="0" anchor="t">
            <a:noAutofit/>
          </a:bodyPr>
          <a:lstStyle/>
          <a:p>
            <a:r>
              <a:rPr lang="en-US" sz="2200" dirty="0">
                <a:solidFill>
                  <a:schemeClr val="bg1"/>
                </a:solidFill>
              </a:rPr>
              <a:t>=</a:t>
            </a:r>
          </a:p>
        </p:txBody>
      </p:sp>
      <p:sp>
        <p:nvSpPr>
          <p:cNvPr id="7" name="TextBox 6"/>
          <p:cNvSpPr txBox="1"/>
          <p:nvPr/>
        </p:nvSpPr>
        <p:spPr>
          <a:xfrm>
            <a:off x="495300" y="1104900"/>
            <a:ext cx="914400" cy="914400"/>
          </a:xfrm>
          <a:prstGeom prst="rect">
            <a:avLst/>
          </a:prstGeom>
          <a:noFill/>
        </p:spPr>
        <p:txBody>
          <a:bodyPr wrap="none" lIns="91440" tIns="45720" rIns="91440" rtlCol="0" anchor="t">
            <a:noAutofit/>
          </a:bodyPr>
          <a:lstStyle/>
          <a:p>
            <a:r>
              <a:rPr lang="en-US" sz="2800" dirty="0">
                <a:solidFill>
                  <a:schemeClr val="bg1"/>
                </a:solidFill>
              </a:rPr>
              <a:t>Given:</a:t>
            </a:r>
          </a:p>
        </p:txBody>
      </p:sp>
      <p:sp>
        <p:nvSpPr>
          <p:cNvPr id="8" name="TextBox 7"/>
          <p:cNvSpPr txBox="1"/>
          <p:nvPr/>
        </p:nvSpPr>
        <p:spPr>
          <a:xfrm>
            <a:off x="711200" y="3340100"/>
            <a:ext cx="6248400" cy="2946400"/>
          </a:xfrm>
          <a:prstGeom prst="rect">
            <a:avLst/>
          </a:prstGeom>
          <a:noFill/>
        </p:spPr>
        <p:txBody>
          <a:bodyPr wrap="none" lIns="91440" tIns="45720" rIns="91440" rtlCol="0" anchor="t">
            <a:noAutofit/>
          </a:bodyPr>
          <a:lstStyle/>
          <a:p>
            <a:pPr>
              <a:lnSpc>
                <a:spcPct val="150000"/>
              </a:lnSpc>
            </a:pPr>
            <a:r>
              <a:rPr lang="en-US" sz="2800" dirty="0">
                <a:solidFill>
                  <a:schemeClr val="bg1"/>
                </a:solidFill>
              </a:rPr>
              <a:t>We can show:</a:t>
            </a:r>
          </a:p>
          <a:p>
            <a:pPr lvl="2">
              <a:lnSpc>
                <a:spcPct val="150000"/>
              </a:lnSpc>
            </a:pPr>
            <a:r>
              <a:rPr lang="en-US" sz="2800" dirty="0">
                <a:solidFill>
                  <a:schemeClr val="bg1"/>
                </a:solidFill>
              </a:rPr>
              <a:t>q</a:t>
            </a:r>
            <a:r>
              <a:rPr lang="en-US" sz="2800" baseline="-25000" dirty="0">
                <a:solidFill>
                  <a:schemeClr val="bg1"/>
                </a:solidFill>
              </a:rPr>
              <a:t>0</a:t>
            </a:r>
            <a:r>
              <a:rPr lang="en-US" sz="2800" dirty="0">
                <a:solidFill>
                  <a:schemeClr val="bg1"/>
                </a:solidFill>
              </a:rPr>
              <a:t> = (1/2) </a:t>
            </a:r>
            <a:r>
              <a:rPr lang="en-US" sz="2800" dirty="0" err="1">
                <a:solidFill>
                  <a:schemeClr val="bg1"/>
                </a:solidFill>
              </a:rPr>
              <a:t>sqrt</a:t>
            </a:r>
            <a:r>
              <a:rPr lang="en-US" sz="2800" dirty="0">
                <a:solidFill>
                  <a:schemeClr val="bg1"/>
                </a:solidFill>
              </a:rPr>
              <a:t>(m</a:t>
            </a:r>
            <a:r>
              <a:rPr lang="en-US" sz="2800" baseline="-25000" dirty="0">
                <a:solidFill>
                  <a:schemeClr val="bg1"/>
                </a:solidFill>
              </a:rPr>
              <a:t>11</a:t>
            </a:r>
            <a:r>
              <a:rPr lang="en-US" sz="2800" dirty="0">
                <a:solidFill>
                  <a:schemeClr val="bg1"/>
                </a:solidFill>
              </a:rPr>
              <a:t>+m</a:t>
            </a:r>
            <a:r>
              <a:rPr lang="en-US" sz="2800" baseline="-25000" dirty="0">
                <a:solidFill>
                  <a:schemeClr val="bg1"/>
                </a:solidFill>
              </a:rPr>
              <a:t>22</a:t>
            </a:r>
            <a:r>
              <a:rPr lang="en-US" sz="2800" dirty="0">
                <a:solidFill>
                  <a:schemeClr val="bg1"/>
                </a:solidFill>
              </a:rPr>
              <a:t>+m</a:t>
            </a:r>
            <a:r>
              <a:rPr lang="en-US" sz="2800" baseline="-25000" dirty="0">
                <a:solidFill>
                  <a:schemeClr val="bg1"/>
                </a:solidFill>
              </a:rPr>
              <a:t>33</a:t>
            </a:r>
            <a:r>
              <a:rPr lang="en-US" sz="2800" dirty="0">
                <a:solidFill>
                  <a:schemeClr val="bg1"/>
                </a:solidFill>
              </a:rPr>
              <a:t>+1)</a:t>
            </a:r>
          </a:p>
          <a:p>
            <a:pPr lvl="2">
              <a:lnSpc>
                <a:spcPct val="150000"/>
              </a:lnSpc>
            </a:pPr>
            <a:r>
              <a:rPr lang="en-US" sz="2800" dirty="0">
                <a:solidFill>
                  <a:schemeClr val="bg1"/>
                </a:solidFill>
              </a:rPr>
              <a:t>q</a:t>
            </a:r>
            <a:r>
              <a:rPr lang="en-US" sz="2800" baseline="-25000" dirty="0">
                <a:solidFill>
                  <a:schemeClr val="bg1"/>
                </a:solidFill>
              </a:rPr>
              <a:t>1 </a:t>
            </a:r>
            <a:r>
              <a:rPr lang="en-US" sz="2800" dirty="0">
                <a:solidFill>
                  <a:schemeClr val="bg1"/>
                </a:solidFill>
              </a:rPr>
              <a:t>=(m</a:t>
            </a:r>
            <a:r>
              <a:rPr lang="en-US" sz="2800" baseline="-25000" dirty="0">
                <a:solidFill>
                  <a:schemeClr val="bg1"/>
                </a:solidFill>
              </a:rPr>
              <a:t>23</a:t>
            </a:r>
            <a:r>
              <a:rPr lang="en-US" sz="2800" dirty="0">
                <a:solidFill>
                  <a:schemeClr val="bg1"/>
                </a:solidFill>
              </a:rPr>
              <a:t>-m</a:t>
            </a:r>
            <a:r>
              <a:rPr lang="en-US" sz="2800" baseline="-25000" dirty="0">
                <a:solidFill>
                  <a:schemeClr val="bg1"/>
                </a:solidFill>
              </a:rPr>
              <a:t>32</a:t>
            </a:r>
            <a:r>
              <a:rPr lang="en-US" sz="2800" dirty="0">
                <a:solidFill>
                  <a:schemeClr val="bg1"/>
                </a:solidFill>
              </a:rPr>
              <a:t>)/(4q</a:t>
            </a:r>
            <a:r>
              <a:rPr lang="en-US" sz="2800" baseline="-25000" dirty="0">
                <a:solidFill>
                  <a:schemeClr val="bg1"/>
                </a:solidFill>
              </a:rPr>
              <a:t>0</a:t>
            </a:r>
            <a:r>
              <a:rPr lang="en-US" sz="2800" dirty="0">
                <a:solidFill>
                  <a:schemeClr val="bg1"/>
                </a:solidFill>
              </a:rPr>
              <a:t>)</a:t>
            </a:r>
          </a:p>
          <a:p>
            <a:pPr lvl="2">
              <a:lnSpc>
                <a:spcPct val="150000"/>
              </a:lnSpc>
            </a:pPr>
            <a:r>
              <a:rPr lang="en-US" sz="2800" dirty="0">
                <a:solidFill>
                  <a:schemeClr val="bg1"/>
                </a:solidFill>
              </a:rPr>
              <a:t>q</a:t>
            </a:r>
            <a:r>
              <a:rPr lang="en-US" sz="2800" baseline="-25000" dirty="0">
                <a:solidFill>
                  <a:schemeClr val="bg1"/>
                </a:solidFill>
              </a:rPr>
              <a:t>2</a:t>
            </a:r>
            <a:r>
              <a:rPr lang="en-US" sz="2800" dirty="0">
                <a:solidFill>
                  <a:schemeClr val="bg1"/>
                </a:solidFill>
              </a:rPr>
              <a:t> = (m</a:t>
            </a:r>
            <a:r>
              <a:rPr lang="en-US" sz="2800" baseline="-25000" dirty="0">
                <a:solidFill>
                  <a:schemeClr val="bg1"/>
                </a:solidFill>
              </a:rPr>
              <a:t>31</a:t>
            </a:r>
            <a:r>
              <a:rPr lang="en-US" sz="2800" dirty="0">
                <a:solidFill>
                  <a:schemeClr val="bg1"/>
                </a:solidFill>
              </a:rPr>
              <a:t>-m</a:t>
            </a:r>
            <a:r>
              <a:rPr lang="en-US" sz="2800" baseline="-25000" dirty="0">
                <a:solidFill>
                  <a:schemeClr val="bg1"/>
                </a:solidFill>
              </a:rPr>
              <a:t>13</a:t>
            </a:r>
            <a:r>
              <a:rPr lang="en-US" sz="2800" dirty="0">
                <a:solidFill>
                  <a:schemeClr val="bg1"/>
                </a:solidFill>
              </a:rPr>
              <a:t>)/(4q</a:t>
            </a:r>
            <a:r>
              <a:rPr lang="en-US" sz="2800" baseline="-25000" dirty="0">
                <a:solidFill>
                  <a:schemeClr val="bg1"/>
                </a:solidFill>
              </a:rPr>
              <a:t>0</a:t>
            </a:r>
            <a:r>
              <a:rPr lang="en-US" sz="2800" dirty="0">
                <a:solidFill>
                  <a:schemeClr val="bg1"/>
                </a:solidFill>
              </a:rPr>
              <a:t>)</a:t>
            </a:r>
          </a:p>
          <a:p>
            <a:pPr lvl="2">
              <a:lnSpc>
                <a:spcPct val="150000"/>
              </a:lnSpc>
            </a:pPr>
            <a:r>
              <a:rPr lang="en-US" sz="2800" dirty="0">
                <a:solidFill>
                  <a:schemeClr val="bg1"/>
                </a:solidFill>
              </a:rPr>
              <a:t>q</a:t>
            </a:r>
            <a:r>
              <a:rPr lang="en-US" sz="2800" baseline="-25000" dirty="0">
                <a:solidFill>
                  <a:schemeClr val="bg1"/>
                </a:solidFill>
              </a:rPr>
              <a:t>3</a:t>
            </a:r>
            <a:r>
              <a:rPr lang="en-US" sz="2800" dirty="0">
                <a:solidFill>
                  <a:schemeClr val="bg1"/>
                </a:solidFill>
              </a:rPr>
              <a:t> = (m</a:t>
            </a:r>
            <a:r>
              <a:rPr lang="en-US" sz="2800" baseline="-25000" dirty="0">
                <a:solidFill>
                  <a:schemeClr val="bg1"/>
                </a:solidFill>
              </a:rPr>
              <a:t>12</a:t>
            </a:r>
            <a:r>
              <a:rPr lang="en-US" sz="2800" dirty="0">
                <a:solidFill>
                  <a:schemeClr val="bg1"/>
                </a:solidFill>
              </a:rPr>
              <a:t> – m</a:t>
            </a:r>
            <a:r>
              <a:rPr lang="en-US" sz="2800" baseline="-25000" dirty="0">
                <a:solidFill>
                  <a:schemeClr val="bg1"/>
                </a:solidFill>
              </a:rPr>
              <a:t>21</a:t>
            </a:r>
            <a:r>
              <a:rPr lang="en-US" sz="2800" dirty="0">
                <a:solidFill>
                  <a:schemeClr val="bg1"/>
                </a:solidFill>
              </a:rPr>
              <a:t>)/(4q</a:t>
            </a:r>
            <a:r>
              <a:rPr lang="en-US" sz="2800" baseline="-25000" dirty="0">
                <a:solidFill>
                  <a:schemeClr val="bg1"/>
                </a:solidFill>
              </a:rPr>
              <a:t>0</a:t>
            </a:r>
            <a:r>
              <a:rPr lang="en-US" sz="2800" dirty="0">
                <a:solidFill>
                  <a:schemeClr val="bg1"/>
                </a:solidFill>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FFC000"/>
                </a:solidFill>
              </a:rPr>
              <a:t>Some useful (normalized) </a:t>
            </a:r>
            <a:r>
              <a:rPr lang="en-US" sz="2400" dirty="0" err="1">
                <a:solidFill>
                  <a:srgbClr val="FFC000"/>
                </a:solidFill>
              </a:rPr>
              <a:t>quaternions</a:t>
            </a:r>
            <a:endParaRPr lang="en-US" sz="2400" dirty="0">
              <a:solidFill>
                <a:srgbClr val="FFC000"/>
              </a:solidFill>
            </a:endParaRPr>
          </a:p>
        </p:txBody>
      </p:sp>
      <p:graphicFrame>
        <p:nvGraphicFramePr>
          <p:cNvPr id="4" name="Table 3"/>
          <p:cNvGraphicFramePr>
            <a:graphicFrameLocks noGrp="1"/>
          </p:cNvGraphicFramePr>
          <p:nvPr/>
        </p:nvGraphicFramePr>
        <p:xfrm>
          <a:off x="457200" y="965203"/>
          <a:ext cx="8077199" cy="3976957"/>
        </p:xfrm>
        <a:graphic>
          <a:graphicData uri="http://schemas.openxmlformats.org/drawingml/2006/table">
            <a:tbl>
              <a:tblPr>
                <a:tableStyleId>{616DA210-FB5B-4158-B5E0-FEB733F419BA}</a:tableStyleId>
              </a:tblPr>
              <a:tblGrid>
                <a:gridCol w="1302774">
                  <a:extLst>
                    <a:ext uri="{9D8B030D-6E8A-4147-A177-3AD203B41FA5}">
                      <a16:colId xmlns:a16="http://schemas.microsoft.com/office/drawing/2014/main" val="20000"/>
                    </a:ext>
                  </a:extLst>
                </a:gridCol>
                <a:gridCol w="1302774">
                  <a:extLst>
                    <a:ext uri="{9D8B030D-6E8A-4147-A177-3AD203B41FA5}">
                      <a16:colId xmlns:a16="http://schemas.microsoft.com/office/drawing/2014/main" val="20001"/>
                    </a:ext>
                  </a:extLst>
                </a:gridCol>
                <a:gridCol w="1302774">
                  <a:extLst>
                    <a:ext uri="{9D8B030D-6E8A-4147-A177-3AD203B41FA5}">
                      <a16:colId xmlns:a16="http://schemas.microsoft.com/office/drawing/2014/main" val="20002"/>
                    </a:ext>
                  </a:extLst>
                </a:gridCol>
                <a:gridCol w="1302774">
                  <a:extLst>
                    <a:ext uri="{9D8B030D-6E8A-4147-A177-3AD203B41FA5}">
                      <a16:colId xmlns:a16="http://schemas.microsoft.com/office/drawing/2014/main" val="20003"/>
                    </a:ext>
                  </a:extLst>
                </a:gridCol>
                <a:gridCol w="2866103">
                  <a:extLst>
                    <a:ext uri="{9D8B030D-6E8A-4147-A177-3AD203B41FA5}">
                      <a16:colId xmlns:a16="http://schemas.microsoft.com/office/drawing/2014/main" val="20004"/>
                    </a:ext>
                  </a:extLst>
                </a:gridCol>
              </a:tblGrid>
              <a:tr h="319357">
                <a:tc>
                  <a:txBody>
                    <a:bodyPr/>
                    <a:lstStyle/>
                    <a:p>
                      <a:pPr algn="ctr"/>
                      <a:r>
                        <a:rPr lang="en-US" sz="1600" b="1" dirty="0">
                          <a:solidFill>
                            <a:schemeClr val="bg1"/>
                          </a:solidFill>
                        </a:rPr>
                        <a:t>w</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solidFill>
                            <a:schemeClr val="bg1"/>
                          </a:solidFill>
                        </a:rPr>
                        <a:t>x</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solidFill>
                            <a:schemeClr val="bg1"/>
                          </a:solidFill>
                        </a:rPr>
                        <a:t>y</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solidFill>
                            <a:schemeClr val="bg1"/>
                          </a:solidFill>
                        </a:rPr>
                        <a:t>z</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solidFill>
                            <a:schemeClr val="bg1"/>
                          </a:solidFill>
                        </a:rPr>
                        <a:t>Description </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5760">
                <a:tc>
                  <a:txBody>
                    <a:bodyPr/>
                    <a:lstStyle/>
                    <a:p>
                      <a:pPr algn="ctr"/>
                      <a:r>
                        <a:rPr lang="en-US" sz="1600" dirty="0">
                          <a:solidFill>
                            <a:schemeClr val="bg1"/>
                          </a:solidFill>
                        </a:rPr>
                        <a:t>1</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Identity quaternion, no rotation </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5760">
                <a:tc>
                  <a:txBody>
                    <a:bodyPr/>
                    <a:lstStyle/>
                    <a:p>
                      <a:pPr algn="ctr"/>
                      <a:r>
                        <a:rPr lang="en-US" sz="160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1</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180' turn around X axis </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5760">
                <a:tc>
                  <a:txBody>
                    <a:bodyPr/>
                    <a:lstStyle/>
                    <a:p>
                      <a:pPr algn="ctr"/>
                      <a:r>
                        <a:rPr lang="en-US" sz="160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1</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180' turn around Y axis </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5760">
                <a:tc>
                  <a:txBody>
                    <a:bodyPr/>
                    <a:lstStyle/>
                    <a:p>
                      <a:pPr algn="ctr"/>
                      <a:r>
                        <a:rPr lang="en-US" sz="160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1</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180' turn around Z axis </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5760">
                <a:tc>
                  <a:txBody>
                    <a:bodyPr/>
                    <a:lstStyle/>
                    <a:p>
                      <a:pPr algn="ctr"/>
                      <a:r>
                        <a:rPr lang="en-US" sz="1600">
                          <a:solidFill>
                            <a:schemeClr val="bg1"/>
                          </a:solidFill>
                        </a:rPr>
                        <a:t>sqrt(0.5)</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sqrt(0.5)</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90' rotation around X axis </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5760">
                <a:tc>
                  <a:txBody>
                    <a:bodyPr/>
                    <a:lstStyle/>
                    <a:p>
                      <a:pPr algn="ctr"/>
                      <a:r>
                        <a:rPr lang="en-US" sz="1600">
                          <a:solidFill>
                            <a:schemeClr val="bg1"/>
                          </a:solidFill>
                        </a:rPr>
                        <a:t>sqrt(0.5)</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err="1">
                          <a:solidFill>
                            <a:schemeClr val="bg1"/>
                          </a:solidFill>
                        </a:rPr>
                        <a:t>sqrt</a:t>
                      </a:r>
                      <a:r>
                        <a:rPr lang="en-US" sz="1600" dirty="0">
                          <a:solidFill>
                            <a:schemeClr val="bg1"/>
                          </a:solidFill>
                        </a:rPr>
                        <a:t>(0.5)</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90' rotation around Y axis </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5760">
                <a:tc>
                  <a:txBody>
                    <a:bodyPr/>
                    <a:lstStyle/>
                    <a:p>
                      <a:pPr algn="ctr"/>
                      <a:r>
                        <a:rPr lang="en-US" sz="1600">
                          <a:solidFill>
                            <a:schemeClr val="bg1"/>
                          </a:solidFill>
                        </a:rPr>
                        <a:t>sqrt(0.5)</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err="1">
                          <a:solidFill>
                            <a:schemeClr val="bg1"/>
                          </a:solidFill>
                        </a:rPr>
                        <a:t>sqrt</a:t>
                      </a:r>
                      <a:r>
                        <a:rPr lang="en-US" sz="1600" dirty="0">
                          <a:solidFill>
                            <a:schemeClr val="bg1"/>
                          </a:solidFill>
                        </a:rPr>
                        <a:t>(0.5)</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90' rotation around Z axis </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5760">
                <a:tc>
                  <a:txBody>
                    <a:bodyPr/>
                    <a:lstStyle/>
                    <a:p>
                      <a:pPr algn="ctr"/>
                      <a:r>
                        <a:rPr lang="en-US" sz="1600">
                          <a:solidFill>
                            <a:schemeClr val="bg1"/>
                          </a:solidFill>
                        </a:rPr>
                        <a:t>sqrt(0.5)</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-sqrt(0.5)</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-90' rotation around X axis </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5760">
                <a:tc>
                  <a:txBody>
                    <a:bodyPr/>
                    <a:lstStyle/>
                    <a:p>
                      <a:pPr algn="ctr"/>
                      <a:r>
                        <a:rPr lang="en-US" sz="1600">
                          <a:solidFill>
                            <a:schemeClr val="bg1"/>
                          </a:solidFill>
                        </a:rPr>
                        <a:t>sqrt(0.5)</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-sqrt(0.5)</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-90' rotation around Y axis </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5760">
                <a:tc>
                  <a:txBody>
                    <a:bodyPr/>
                    <a:lstStyle/>
                    <a:p>
                      <a:pPr algn="ctr"/>
                      <a:r>
                        <a:rPr lang="en-US" sz="1600">
                          <a:solidFill>
                            <a:schemeClr val="bg1"/>
                          </a:solidFill>
                        </a:rPr>
                        <a:t>sqrt(0.5)</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solidFill>
                            <a:schemeClr val="bg1"/>
                          </a:solidFill>
                        </a:rPr>
                        <a:t>0</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a:t>
                      </a:r>
                      <a:r>
                        <a:rPr lang="en-US" sz="1600" dirty="0" err="1">
                          <a:solidFill>
                            <a:schemeClr val="bg1"/>
                          </a:solidFill>
                        </a:rPr>
                        <a:t>sqrt</a:t>
                      </a:r>
                      <a:r>
                        <a:rPr lang="en-US" sz="1600" dirty="0">
                          <a:solidFill>
                            <a:schemeClr val="bg1"/>
                          </a:solidFill>
                        </a:rPr>
                        <a:t>(0.5)</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-90' rotation around Z axis</a:t>
                      </a:r>
                    </a:p>
                  </a:txBody>
                  <a:tcPr marL="31750" marR="31750" marT="15875" marB="1587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5" name="TextBox 4"/>
          <p:cNvSpPr txBox="1"/>
          <p:nvPr/>
        </p:nvSpPr>
        <p:spPr>
          <a:xfrm>
            <a:off x="838200" y="6611779"/>
            <a:ext cx="7515199" cy="246221"/>
          </a:xfrm>
          <a:prstGeom prst="rect">
            <a:avLst/>
          </a:prstGeom>
          <a:noFill/>
        </p:spPr>
        <p:txBody>
          <a:bodyPr wrap="none" rtlCol="0">
            <a:spAutoFit/>
          </a:bodyPr>
          <a:lstStyle/>
          <a:p>
            <a:r>
              <a:rPr lang="en-US" sz="1000" dirty="0"/>
              <a:t>from: http://</a:t>
            </a:r>
            <a:r>
              <a:rPr lang="en-US" sz="1000" dirty="0">
                <a:solidFill>
                  <a:schemeClr val="bg1"/>
                </a:solidFill>
              </a:rPr>
              <a:t>www.ogre3d.org/tikiwiki/Quaternion+and+Rotation+Primer&amp;structure=Tutorials#Some_useful_normalized_quaternions</a:t>
            </a:r>
          </a:p>
        </p:txBody>
      </p:sp>
      <p:sp>
        <p:nvSpPr>
          <p:cNvPr id="6" name="TextBox 5"/>
          <p:cNvSpPr txBox="1"/>
          <p:nvPr/>
        </p:nvSpPr>
        <p:spPr>
          <a:xfrm>
            <a:off x="1028700" y="5283200"/>
            <a:ext cx="6362701" cy="646331"/>
          </a:xfrm>
          <a:prstGeom prst="rect">
            <a:avLst/>
          </a:prstGeom>
          <a:noFill/>
        </p:spPr>
        <p:txBody>
          <a:bodyPr wrap="square" rtlCol="0">
            <a:spAutoFit/>
          </a:bodyPr>
          <a:lstStyle/>
          <a:p>
            <a:r>
              <a:rPr lang="en-US" dirty="0">
                <a:solidFill>
                  <a:schemeClr val="bg1"/>
                </a:solidFill>
              </a:rPr>
              <a:t>Note: these assume zero value in vector axis used as rotation axis.  They are NOT 100% applicable.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Final Observations</a:t>
            </a:r>
          </a:p>
        </p:txBody>
      </p:sp>
      <p:sp>
        <p:nvSpPr>
          <p:cNvPr id="4" name="Slide Number Placeholder 3"/>
          <p:cNvSpPr>
            <a:spLocks noGrp="1"/>
          </p:cNvSpPr>
          <p:nvPr>
            <p:ph type="sldNum" sz="quarter" idx="4294967295"/>
          </p:nvPr>
        </p:nvSpPr>
        <p:spPr>
          <a:xfrm>
            <a:off x="7010400" y="6356350"/>
            <a:ext cx="2133600" cy="365125"/>
          </a:xfrm>
          <a:prstGeom prst="rect">
            <a:avLst/>
          </a:prstGeom>
        </p:spPr>
        <p:txBody>
          <a:bodyPr/>
          <a:lstStyle/>
          <a:p>
            <a:fld id="{9EE1DAFC-DC43-4C74-A592-708C76DD8A3A}" type="slidenum">
              <a:rPr lang="en-US" smtClean="0"/>
              <a:pPr/>
              <a:t>63</a:t>
            </a:fld>
            <a:endParaRPr lang="en-US"/>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solidFill>
                  <a:srgbClr val="FFC000"/>
                </a:solidFill>
              </a:rPr>
              <a:t>Suggestions / Comments</a:t>
            </a:r>
          </a:p>
        </p:txBody>
      </p:sp>
      <p:sp>
        <p:nvSpPr>
          <p:cNvPr id="4" name="Text Placeholder 3"/>
          <p:cNvSpPr>
            <a:spLocks noGrp="1"/>
          </p:cNvSpPr>
          <p:nvPr>
            <p:ph type="body" sz="quarter" idx="10"/>
          </p:nvPr>
        </p:nvSpPr>
        <p:spPr>
          <a:xfrm>
            <a:off x="224643" y="1206500"/>
            <a:ext cx="8747266" cy="4480666"/>
          </a:xfrm>
        </p:spPr>
        <p:txBody>
          <a:bodyPr/>
          <a:lstStyle/>
          <a:p>
            <a:pPr>
              <a:buClr>
                <a:schemeClr val="bg1"/>
              </a:buClr>
            </a:pPr>
            <a:r>
              <a:rPr lang="en-US" dirty="0">
                <a:solidFill>
                  <a:schemeClr val="bg1"/>
                </a:solidFill>
              </a:rPr>
              <a:t>Never, never, never use Euler angles for computation purposes</a:t>
            </a:r>
          </a:p>
          <a:p>
            <a:pPr>
              <a:buClr>
                <a:schemeClr val="bg1"/>
              </a:buClr>
            </a:pPr>
            <a:r>
              <a:rPr lang="en-US" dirty="0">
                <a:solidFill>
                  <a:schemeClr val="bg1"/>
                </a:solidFill>
              </a:rPr>
              <a:t>Axis / Angle representations are intuitive when considering angular rate problems, but otherwise best avoided.  Use quaternions instead, as they contain similar information.</a:t>
            </a:r>
          </a:p>
          <a:p>
            <a:pPr>
              <a:buClr>
                <a:schemeClr val="bg1"/>
              </a:buClr>
            </a:pPr>
            <a:r>
              <a:rPr lang="en-US" dirty="0">
                <a:solidFill>
                  <a:schemeClr val="bg1"/>
                </a:solidFill>
              </a:rPr>
              <a:t>Rotation matrices have no singularities, but are not as efficient as quaternions.</a:t>
            </a:r>
          </a:p>
          <a:p>
            <a:pPr>
              <a:buClr>
                <a:schemeClr val="bg1"/>
              </a:buClr>
            </a:pPr>
            <a:r>
              <a:rPr lang="en-US" dirty="0">
                <a:solidFill>
                  <a:schemeClr val="bg1"/>
                </a:solidFill>
              </a:rPr>
              <a:t>It’s easy to go back and forth between rotation matrices and quaternions.</a:t>
            </a:r>
          </a:p>
          <a:p>
            <a:pPr>
              <a:buClr>
                <a:schemeClr val="bg1"/>
              </a:buClr>
            </a:pPr>
            <a:r>
              <a:rPr lang="en-US" dirty="0">
                <a:solidFill>
                  <a:schemeClr val="bg1"/>
                </a:solidFill>
              </a:rPr>
              <a:t>Don’t worry about the underlying complexity of quaternion math.  Code the subroutines once and just use them.</a:t>
            </a:r>
          </a:p>
          <a:p>
            <a:pPr>
              <a:buClr>
                <a:schemeClr val="bg1"/>
              </a:buClr>
            </a:pPr>
            <a:endParaRPr lang="en-US" dirty="0">
              <a:solidFill>
                <a:schemeClr val="bg1"/>
              </a:solidFill>
            </a:endParaRP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11" y="255313"/>
            <a:ext cx="8918489" cy="654050"/>
          </a:xfrm>
        </p:spPr>
        <p:txBody>
          <a:bodyPr/>
          <a:lstStyle/>
          <a:p>
            <a:r>
              <a:rPr lang="en-US" sz="3200" dirty="0">
                <a:solidFill>
                  <a:srgbClr val="FFC000"/>
                </a:solidFill>
              </a:rPr>
              <a:t>Quaternions </a:t>
            </a:r>
            <a:r>
              <a:rPr lang="en-US" sz="3200" dirty="0" err="1">
                <a:solidFill>
                  <a:srgbClr val="FFC000"/>
                </a:solidFill>
              </a:rPr>
              <a:t>vs</a:t>
            </a:r>
            <a:r>
              <a:rPr lang="en-US" sz="3200" dirty="0">
                <a:solidFill>
                  <a:srgbClr val="FFC000"/>
                </a:solidFill>
              </a:rPr>
              <a:t> Rotation Matrix Pros &amp; Cons</a:t>
            </a:r>
          </a:p>
        </p:txBody>
      </p:sp>
      <p:sp>
        <p:nvSpPr>
          <p:cNvPr id="4" name="Slide Number Placeholder 3"/>
          <p:cNvSpPr>
            <a:spLocks noGrp="1"/>
          </p:cNvSpPr>
          <p:nvPr>
            <p:ph type="sldNum" sz="quarter" idx="12"/>
          </p:nvPr>
        </p:nvSpPr>
        <p:spPr/>
        <p:txBody>
          <a:bodyPr/>
          <a:lstStyle/>
          <a:p>
            <a:fld id="{9EE1DAFC-DC43-4C74-A592-708C76DD8A3A}" type="slidenum">
              <a:rPr lang="en-US" smtClean="0"/>
              <a:pPr/>
              <a:t>65</a:t>
            </a:fld>
            <a:endParaRPr lang="en-US"/>
          </a:p>
        </p:txBody>
      </p:sp>
      <p:graphicFrame>
        <p:nvGraphicFramePr>
          <p:cNvPr id="6" name="Table 5"/>
          <p:cNvGraphicFramePr>
            <a:graphicFrameLocks noGrp="1"/>
          </p:cNvGraphicFramePr>
          <p:nvPr/>
        </p:nvGraphicFramePr>
        <p:xfrm>
          <a:off x="-1" y="977899"/>
          <a:ext cx="9144000" cy="5857698"/>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773282">
                <a:tc>
                  <a:txBody>
                    <a:bodyPr/>
                    <a:lstStyle/>
                    <a:p>
                      <a:pPr algn="ctr"/>
                      <a:br>
                        <a:rPr lang="en-US" sz="1600" b="1" dirty="0">
                          <a:solidFill>
                            <a:srgbClr val="FFFFFF"/>
                          </a:solidFill>
                          <a:latin typeface="AvenirLTStd85Heavy"/>
                        </a:rPr>
                      </a:br>
                      <a:r>
                        <a:rPr lang="en-US" sz="1600" b="1" dirty="0">
                          <a:solidFill>
                            <a:srgbClr val="FFFFFF"/>
                          </a:solidFill>
                          <a:latin typeface="AvenirLTStd85Heavy"/>
                        </a:rPr>
                        <a:t>Topic</a:t>
                      </a:r>
                      <a:br>
                        <a:rPr lang="en-US" sz="1600" b="1" dirty="0">
                          <a:solidFill>
                            <a:srgbClr val="FFFFFF"/>
                          </a:solidFill>
                          <a:latin typeface="AvenirLTStd85Heavy"/>
                        </a:rPr>
                      </a:br>
                      <a:endParaRPr lang="en-US" sz="1600" b="0" dirty="0">
                        <a:solidFill>
                          <a:srgbClr val="FFFFFF"/>
                        </a:solidFill>
                      </a:endParaRPr>
                    </a:p>
                  </a:txBody>
                  <a:tcPr marL="2775" marR="2775" marT="2775" marB="277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17BBA"/>
                    </a:solidFill>
                  </a:tcPr>
                </a:tc>
                <a:tc>
                  <a:txBody>
                    <a:bodyPr/>
                    <a:lstStyle/>
                    <a:p>
                      <a:pPr algn="ctr"/>
                      <a:br>
                        <a:rPr lang="en-US" sz="1600" b="1" dirty="0">
                          <a:solidFill>
                            <a:srgbClr val="FFFFFF"/>
                          </a:solidFill>
                          <a:latin typeface="AvenirLTStd85Heavy"/>
                        </a:rPr>
                      </a:br>
                      <a:r>
                        <a:rPr lang="en-US" sz="1600" b="1" dirty="0">
                          <a:solidFill>
                            <a:srgbClr val="FFFFFF"/>
                          </a:solidFill>
                          <a:latin typeface="AvenirLTStd85Heavy"/>
                        </a:rPr>
                        <a:t>Quaternion</a:t>
                      </a:r>
                      <a:br>
                        <a:rPr lang="en-US" sz="1600" b="1" dirty="0">
                          <a:solidFill>
                            <a:srgbClr val="FFFFFF"/>
                          </a:solidFill>
                          <a:latin typeface="AvenirLTStd85Heavy"/>
                        </a:rPr>
                      </a:br>
                      <a:endParaRPr lang="en-US" sz="1600" b="0" dirty="0">
                        <a:solidFill>
                          <a:srgbClr val="FFFFFF"/>
                        </a:solidFill>
                      </a:endParaRPr>
                    </a:p>
                  </a:txBody>
                  <a:tcPr marL="2775" marR="2775" marT="2775" marB="277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17BBA"/>
                    </a:solidFill>
                  </a:tcPr>
                </a:tc>
                <a:tc>
                  <a:txBody>
                    <a:bodyPr/>
                    <a:lstStyle/>
                    <a:p>
                      <a:pPr algn="ctr"/>
                      <a:br>
                        <a:rPr lang="en-US" sz="1600" b="1" dirty="0">
                          <a:solidFill>
                            <a:srgbClr val="FFFFFF"/>
                          </a:solidFill>
                          <a:latin typeface="AvenirLTStd85Heavy"/>
                        </a:rPr>
                      </a:br>
                      <a:r>
                        <a:rPr lang="en-US" sz="1600" b="1" dirty="0">
                          <a:solidFill>
                            <a:srgbClr val="FFFFFF"/>
                          </a:solidFill>
                          <a:latin typeface="AvenirLTStd85Heavy"/>
                        </a:rPr>
                        <a:t>Rotation Matrix</a:t>
                      </a:r>
                      <a:br>
                        <a:rPr lang="en-US" sz="1600" b="1" dirty="0">
                          <a:solidFill>
                            <a:srgbClr val="FFFFFF"/>
                          </a:solidFill>
                          <a:latin typeface="AvenirLTStd85Heavy"/>
                        </a:rPr>
                      </a:br>
                      <a:endParaRPr lang="en-US" sz="1600" b="0" dirty="0">
                        <a:solidFill>
                          <a:srgbClr val="FFFFFF"/>
                        </a:solidFill>
                      </a:endParaRPr>
                    </a:p>
                  </a:txBody>
                  <a:tcPr marL="2775" marR="2775" marT="2775" marB="2775"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17BBA"/>
                    </a:solidFill>
                  </a:tcPr>
                </a:tc>
                <a:extLst>
                  <a:ext uri="{0D108BD9-81ED-4DB2-BD59-A6C34878D82A}">
                    <a16:rowId xmlns:a16="http://schemas.microsoft.com/office/drawing/2014/main" val="10000"/>
                  </a:ext>
                </a:extLst>
              </a:tr>
              <a:tr h="863391">
                <a:tc>
                  <a:txBody>
                    <a:bodyPr/>
                    <a:lstStyle/>
                    <a:p>
                      <a:pPr algn="l"/>
                      <a:r>
                        <a:rPr lang="en-US" sz="1600" dirty="0"/>
                        <a:t>Storage</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1600"/>
                        <a:t>Requires </a:t>
                      </a:r>
                      <a:r>
                        <a:rPr lang="en-US" sz="1600" b="1">
                          <a:latin typeface="AvenirLTStd85Heavy"/>
                        </a:rPr>
                        <a:t>16 bytes</a:t>
                      </a:r>
                      <a:r>
                        <a:rPr lang="en-US" sz="1600"/>
                        <a:t> of storage in single precision floating point (4 elements at 4 bytes each)</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1600"/>
                        <a:t>Requires </a:t>
                      </a:r>
                      <a:r>
                        <a:rPr lang="en-US" sz="1600" b="1">
                          <a:latin typeface="AvenirLTStd85Heavy"/>
                        </a:rPr>
                        <a:t>36 bytes</a:t>
                      </a:r>
                      <a:r>
                        <a:rPr lang="en-US" sz="1600"/>
                        <a:t> of storage (9 elements at 4 bytes each)</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63391">
                <a:tc>
                  <a:txBody>
                    <a:bodyPr/>
                    <a:lstStyle/>
                    <a:p>
                      <a:pPr algn="l"/>
                      <a:r>
                        <a:rPr lang="en-US" sz="1600" dirty="0"/>
                        <a:t>Computation (for 2 sequential rotations)</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1600"/>
                        <a:t>4 elements each requiring 4 multiplies and 3 additions = </a:t>
                      </a:r>
                      <a:r>
                        <a:rPr lang="en-US" sz="1600" b="1">
                          <a:latin typeface="AvenirLTStd85Heavy"/>
                        </a:rPr>
                        <a:t>28 operations</a:t>
                      </a:r>
                      <a:endParaRPr lang="en-US" sz="1600"/>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1600" dirty="0"/>
                        <a:t>9 elements, each requiring 3 multiplies and 2 additions = </a:t>
                      </a:r>
                      <a:r>
                        <a:rPr lang="en-US" sz="1600" b="1" dirty="0">
                          <a:latin typeface="AvenirLTStd85Heavy"/>
                        </a:rPr>
                        <a:t>45 operations</a:t>
                      </a:r>
                      <a:endParaRPr lang="en-US" sz="1600" dirty="0"/>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375031">
                <a:tc>
                  <a:txBody>
                    <a:bodyPr/>
                    <a:lstStyle/>
                    <a:p>
                      <a:pPr algn="l"/>
                      <a:r>
                        <a:rPr lang="en-US" sz="1600" dirty="0"/>
                        <a:t>Vector rotation</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1600" dirty="0"/>
                        <a:t>Rotating a vector by pre- and post-multiplication of quaternion requires </a:t>
                      </a:r>
                      <a:r>
                        <a:rPr lang="en-US" sz="1600" b="1" dirty="0">
                          <a:latin typeface="AvenirLTStd85Heavy"/>
                        </a:rPr>
                        <a:t>52 operations</a:t>
                      </a:r>
                      <a:endParaRPr lang="en-US" sz="1600" dirty="0"/>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1600"/>
                        <a:t>Rotating a vector via rotation matrix requires </a:t>
                      </a:r>
                      <a:r>
                        <a:rPr lang="en-US" sz="1600" b="1">
                          <a:latin typeface="AvenirLTStd85Heavy"/>
                        </a:rPr>
                        <a:t>15 operations</a:t>
                      </a:r>
                      <a:r>
                        <a:rPr lang="en-US" sz="1600"/>
                        <a:t> (3 elements each requiring 3 multiplies and 2 additions)</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375031">
                <a:tc>
                  <a:txBody>
                    <a:bodyPr/>
                    <a:lstStyle/>
                    <a:p>
                      <a:pPr algn="l"/>
                      <a:r>
                        <a:rPr lang="en-US" sz="1600"/>
                        <a:t>Discontinuities</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1600" dirty="0"/>
                        <a:t>Generally, we force the scalar part of the quaternion to be positive, which can cause a discontinuity in the rotation axis (it flips).</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1600" dirty="0"/>
                        <a:t>None</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07572">
                <a:tc>
                  <a:txBody>
                    <a:bodyPr/>
                    <a:lstStyle/>
                    <a:p>
                      <a:pPr algn="l"/>
                      <a:r>
                        <a:rPr lang="en-US" sz="1600"/>
                        <a:t>Ease of Understanding</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1600" dirty="0"/>
                        <a:t>Generally takes a lot of study to understand the details</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1600" dirty="0"/>
                        <a:t>Easily understood by most engineers</a:t>
                      </a:r>
                    </a:p>
                  </a:txBody>
                  <a:tcP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61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C000"/>
                </a:solidFill>
              </a:rPr>
              <a:t>References</a:t>
            </a:r>
          </a:p>
        </p:txBody>
      </p:sp>
      <p:sp>
        <p:nvSpPr>
          <p:cNvPr id="4" name="Text Placeholder 3"/>
          <p:cNvSpPr>
            <a:spLocks noGrp="1"/>
          </p:cNvSpPr>
          <p:nvPr>
            <p:ph type="body" sz="quarter" idx="10"/>
          </p:nvPr>
        </p:nvSpPr>
        <p:spPr/>
        <p:txBody>
          <a:bodyPr/>
          <a:lstStyle/>
          <a:p>
            <a:pPr>
              <a:buClr>
                <a:schemeClr val="bg1"/>
              </a:buClr>
            </a:pPr>
            <a:r>
              <a:rPr lang="en-US" dirty="0">
                <a:solidFill>
                  <a:schemeClr val="bg1"/>
                </a:solidFill>
              </a:rPr>
              <a:t>NXP AN5017: Aerospace Android and Windows Coordinate System</a:t>
            </a:r>
          </a:p>
          <a:p>
            <a:pPr>
              <a:buClr>
                <a:schemeClr val="bg1"/>
              </a:buClr>
            </a:pPr>
            <a:r>
              <a:rPr lang="en-US" dirty="0">
                <a:solidFill>
                  <a:schemeClr val="bg1"/>
                </a:solidFill>
              </a:rPr>
              <a:t>NXP AN5022: Quaternion Algebra and Rotations</a:t>
            </a:r>
          </a:p>
          <a:p>
            <a:pPr>
              <a:buClr>
                <a:schemeClr val="bg1"/>
              </a:buClr>
            </a:pPr>
            <a:r>
              <a:rPr lang="en-US" dirty="0">
                <a:solidFill>
                  <a:schemeClr val="bg1"/>
                </a:solidFill>
              </a:rPr>
              <a:t>NXP Sensor Fusion User Guide</a:t>
            </a:r>
          </a:p>
          <a:p>
            <a:pPr>
              <a:buClr>
                <a:schemeClr val="bg1"/>
              </a:buClr>
            </a:pPr>
            <a:r>
              <a:rPr lang="en-US" dirty="0">
                <a:solidFill>
                  <a:schemeClr val="bg1"/>
                </a:solidFill>
              </a:rPr>
              <a:t>Quaternions and Rotations by Jack B. </a:t>
            </a:r>
            <a:r>
              <a:rPr lang="en-US" dirty="0" err="1">
                <a:solidFill>
                  <a:schemeClr val="bg1"/>
                </a:solidFill>
              </a:rPr>
              <a:t>Kuipers</a:t>
            </a:r>
            <a:endParaRPr lang="en-US" dirty="0">
              <a:solidFill>
                <a:schemeClr val="bg1"/>
              </a:solidFill>
            </a:endParaRPr>
          </a:p>
          <a:p>
            <a:pPr>
              <a:buClr>
                <a:schemeClr val="bg1"/>
              </a:buClr>
            </a:pPr>
            <a:r>
              <a:rPr lang="en-US" dirty="0">
                <a:solidFill>
                  <a:schemeClr val="bg1"/>
                </a:solidFill>
              </a:rPr>
              <a:t>Quaternions, Ken </a:t>
            </a:r>
            <a:r>
              <a:rPr lang="en-US" dirty="0" err="1">
                <a:solidFill>
                  <a:schemeClr val="bg1"/>
                </a:solidFill>
              </a:rPr>
              <a:t>Shoemake</a:t>
            </a:r>
            <a:r>
              <a:rPr lang="en-US" dirty="0">
                <a:solidFill>
                  <a:schemeClr val="bg1"/>
                </a:solidFill>
              </a:rPr>
              <a:t>, University of Pennsylvania</a:t>
            </a:r>
          </a:p>
          <a:p>
            <a:pPr>
              <a:buClr>
                <a:schemeClr val="bg1"/>
              </a:buClr>
            </a:pPr>
            <a:r>
              <a:rPr lang="en-US" dirty="0">
                <a:solidFill>
                  <a:schemeClr val="bg1"/>
                </a:solidFill>
              </a:rPr>
              <a:t>Rotation Representations and Performance Issues, David </a:t>
            </a:r>
            <a:r>
              <a:rPr lang="en-US" dirty="0" err="1">
                <a:solidFill>
                  <a:schemeClr val="bg1"/>
                </a:solidFill>
              </a:rPr>
              <a:t>Eberly</a:t>
            </a:r>
            <a:r>
              <a:rPr lang="en-US" dirty="0">
                <a:solidFill>
                  <a:schemeClr val="bg1"/>
                </a:solidFill>
              </a:rPr>
              <a:t>, Geometric Tools, LLC</a:t>
            </a:r>
          </a:p>
          <a:p>
            <a:pPr>
              <a:buClr>
                <a:schemeClr val="bg1"/>
              </a:buClr>
            </a:pPr>
            <a:r>
              <a:rPr lang="en-US" dirty="0">
                <a:solidFill>
                  <a:schemeClr val="bg1"/>
                </a:solidFill>
              </a:rPr>
              <a:t>Representing Attitude: Euler Angles, Unit Quaternions and Rotation Vectors, James </a:t>
            </a:r>
            <a:r>
              <a:rPr lang="en-US" dirty="0" err="1">
                <a:solidFill>
                  <a:schemeClr val="bg1"/>
                </a:solidFill>
              </a:rPr>
              <a:t>Diebel</a:t>
            </a:r>
            <a:r>
              <a:rPr lang="en-US" dirty="0">
                <a:solidFill>
                  <a:schemeClr val="bg1"/>
                </a:solidFill>
              </a:rPr>
              <a:t>, Stanford University</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Supplementary material</a:t>
            </a:r>
          </a:p>
        </p:txBody>
      </p:sp>
      <p:sp>
        <p:nvSpPr>
          <p:cNvPr id="4" name="Slide Number Placeholder 3"/>
          <p:cNvSpPr>
            <a:spLocks noGrp="1"/>
          </p:cNvSpPr>
          <p:nvPr>
            <p:ph type="sldNum" sz="quarter" idx="4294967295"/>
          </p:nvPr>
        </p:nvSpPr>
        <p:spPr>
          <a:xfrm>
            <a:off x="7010400" y="6356350"/>
            <a:ext cx="2133600" cy="365125"/>
          </a:xfrm>
          <a:prstGeom prst="rect">
            <a:avLst/>
          </a:prstGeom>
        </p:spPr>
        <p:txBody>
          <a:bodyPr/>
          <a:lstStyle/>
          <a:p>
            <a:fld id="{9EE1DAFC-DC43-4C74-A592-708C76DD8A3A}" type="slidenum">
              <a:rPr lang="en-US" smtClean="0"/>
              <a:pPr/>
              <a:t>67</a:t>
            </a:fld>
            <a:endParaRPr lang="en-US"/>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4" name="Title 23"/>
          <p:cNvSpPr>
            <a:spLocks noGrp="1"/>
          </p:cNvSpPr>
          <p:nvPr>
            <p:ph type="title"/>
          </p:nvPr>
        </p:nvSpPr>
        <p:spPr>
          <a:xfrm>
            <a:off x="457200" y="3810000"/>
            <a:ext cx="8229600" cy="1143000"/>
          </a:xfrm>
        </p:spPr>
        <p:txBody>
          <a:bodyPr>
            <a:normAutofit/>
          </a:bodyPr>
          <a:lstStyle/>
          <a:p>
            <a:r>
              <a:rPr lang="en-US" sz="1800"/>
              <a:t>The following derivation is based upon one found at http://www.euclideanspace.com/maths/algebra/vectors/angleBetween/index.htm</a:t>
            </a:r>
          </a:p>
        </p:txBody>
      </p:sp>
      <p:sp>
        <p:nvSpPr>
          <p:cNvPr id="25" name="TextBox 24"/>
          <p:cNvSpPr txBox="1"/>
          <p:nvPr/>
        </p:nvSpPr>
        <p:spPr>
          <a:xfrm>
            <a:off x="1295401" y="1447800"/>
            <a:ext cx="6705600" cy="830997"/>
          </a:xfrm>
          <a:prstGeom prst="rect">
            <a:avLst/>
          </a:prstGeom>
          <a:noFill/>
        </p:spPr>
        <p:txBody>
          <a:bodyPr wrap="square" rtlCol="0">
            <a:spAutoFit/>
          </a:bodyPr>
          <a:lstStyle/>
          <a:p>
            <a:pPr algn="ctr"/>
            <a:r>
              <a:rPr lang="en-US" sz="2400" b="1"/>
              <a:t>Determining the quaternion necessary to rotate vector V1 into V2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24643" y="276225"/>
            <a:ext cx="8747266" cy="654050"/>
          </a:xfrm>
        </p:spPr>
        <p:txBody>
          <a:bodyPr/>
          <a:lstStyle/>
          <a:p>
            <a:r>
              <a:rPr lang="en-US" sz="3600" dirty="0">
                <a:solidFill>
                  <a:schemeClr val="tx1"/>
                </a:solidFill>
              </a:rPr>
              <a:t>Frames of Reference</a:t>
            </a:r>
          </a:p>
        </p:txBody>
      </p:sp>
      <p:sp>
        <p:nvSpPr>
          <p:cNvPr id="5" name="Text Placeholder 24"/>
          <p:cNvSpPr>
            <a:spLocks noGrp="1"/>
          </p:cNvSpPr>
          <p:nvPr>
            <p:ph type="body" sz="quarter" idx="10"/>
          </p:nvPr>
        </p:nvSpPr>
        <p:spPr>
          <a:xfrm>
            <a:off x="224642" y="1074189"/>
            <a:ext cx="8747266" cy="4667249"/>
          </a:xfrm>
        </p:spPr>
        <p:txBody>
          <a:bodyPr/>
          <a:lstStyle/>
          <a:p>
            <a:r>
              <a:rPr lang="en-US" dirty="0"/>
              <a:t>Most systems use a Cartesian frame of reference, </a:t>
            </a:r>
            <a:r>
              <a:rPr lang="en-US" i="1" dirty="0"/>
              <a:t>but which one?</a:t>
            </a:r>
          </a:p>
          <a:p>
            <a:endParaRPr lang="en-US" dirty="0"/>
          </a:p>
        </p:txBody>
      </p:sp>
      <p:grpSp>
        <p:nvGrpSpPr>
          <p:cNvPr id="2" name="Group 36"/>
          <p:cNvGrpSpPr/>
          <p:nvPr/>
        </p:nvGrpSpPr>
        <p:grpSpPr>
          <a:xfrm>
            <a:off x="1629248" y="3102485"/>
            <a:ext cx="1428011" cy="1337735"/>
            <a:chOff x="2869671" y="1403826"/>
            <a:chExt cx="3710413" cy="3092014"/>
          </a:xfrm>
        </p:grpSpPr>
        <p:cxnSp>
          <p:nvCxnSpPr>
            <p:cNvPr id="7" name="Straight Arrow Connector 6"/>
            <p:cNvCxnSpPr/>
            <p:nvPr/>
          </p:nvCxnSpPr>
          <p:spPr>
            <a:xfrm flipH="1">
              <a:off x="2869671" y="4489884"/>
              <a:ext cx="2227449" cy="466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3549911" y="2948544"/>
              <a:ext cx="3092014" cy="25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4848556" y="2763023"/>
              <a:ext cx="1978889" cy="14841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62"/>
          <p:cNvGrpSpPr/>
          <p:nvPr/>
        </p:nvGrpSpPr>
        <p:grpSpPr>
          <a:xfrm rot="5400000" flipH="1" flipV="1">
            <a:off x="4930365" y="2149654"/>
            <a:ext cx="1428011" cy="1337735"/>
            <a:chOff x="2869671" y="1403826"/>
            <a:chExt cx="3710413" cy="3092014"/>
          </a:xfrm>
        </p:grpSpPr>
        <p:cxnSp>
          <p:nvCxnSpPr>
            <p:cNvPr id="11" name="Straight Arrow Connector 10"/>
            <p:cNvCxnSpPr/>
            <p:nvPr/>
          </p:nvCxnSpPr>
          <p:spPr>
            <a:xfrm flipH="1">
              <a:off x="2869671" y="4489884"/>
              <a:ext cx="2227449" cy="466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3549911" y="2948544"/>
              <a:ext cx="3092014" cy="25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848556" y="2763023"/>
              <a:ext cx="1978889" cy="14841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70"/>
          <p:cNvGrpSpPr/>
          <p:nvPr/>
        </p:nvGrpSpPr>
        <p:grpSpPr>
          <a:xfrm>
            <a:off x="938254" y="1760506"/>
            <a:ext cx="6042415" cy="3120182"/>
            <a:chOff x="938254" y="2286006"/>
            <a:chExt cx="6042415" cy="3120182"/>
          </a:xfrm>
        </p:grpSpPr>
        <p:grpSp>
          <p:nvGrpSpPr>
            <p:cNvPr id="10" name="Group 69"/>
            <p:cNvGrpSpPr/>
            <p:nvPr/>
          </p:nvGrpSpPr>
          <p:grpSpPr>
            <a:xfrm>
              <a:off x="938254" y="3302443"/>
              <a:ext cx="3171722" cy="2103745"/>
              <a:chOff x="938254" y="3302443"/>
              <a:chExt cx="3171722" cy="2103745"/>
            </a:xfrm>
          </p:grpSpPr>
          <p:sp>
            <p:nvSpPr>
              <p:cNvPr id="21" name="TextBox 20"/>
              <p:cNvSpPr txBox="1"/>
              <p:nvPr/>
            </p:nvSpPr>
            <p:spPr>
              <a:xfrm>
                <a:off x="938254" y="4603806"/>
                <a:ext cx="1178528" cy="338554"/>
              </a:xfrm>
              <a:prstGeom prst="rect">
                <a:avLst/>
              </a:prstGeom>
              <a:noFill/>
            </p:spPr>
            <p:txBody>
              <a:bodyPr wrap="none" rtlCol="0">
                <a:spAutoFit/>
              </a:bodyPr>
              <a:lstStyle/>
              <a:p>
                <a:r>
                  <a:rPr lang="en-US" sz="1600" dirty="0"/>
                  <a:t>+Y = North</a:t>
                </a:r>
              </a:p>
            </p:txBody>
          </p:sp>
          <p:sp>
            <p:nvSpPr>
              <p:cNvPr id="22" name="TextBox 21"/>
              <p:cNvSpPr txBox="1"/>
              <p:nvPr/>
            </p:nvSpPr>
            <p:spPr>
              <a:xfrm>
                <a:off x="3022819" y="4048541"/>
                <a:ext cx="1087157" cy="338554"/>
              </a:xfrm>
              <a:prstGeom prst="rect">
                <a:avLst/>
              </a:prstGeom>
              <a:noFill/>
            </p:spPr>
            <p:txBody>
              <a:bodyPr wrap="none" rtlCol="0">
                <a:spAutoFit/>
              </a:bodyPr>
              <a:lstStyle/>
              <a:p>
                <a:r>
                  <a:rPr lang="en-US" sz="1600" dirty="0"/>
                  <a:t>+X = East</a:t>
                </a:r>
              </a:p>
            </p:txBody>
          </p:sp>
          <p:sp>
            <p:nvSpPr>
              <p:cNvPr id="23" name="TextBox 22"/>
              <p:cNvSpPr txBox="1"/>
              <p:nvPr/>
            </p:nvSpPr>
            <p:spPr>
              <a:xfrm>
                <a:off x="1942766" y="3302443"/>
                <a:ext cx="926857" cy="338554"/>
              </a:xfrm>
              <a:prstGeom prst="rect">
                <a:avLst/>
              </a:prstGeom>
              <a:noFill/>
            </p:spPr>
            <p:txBody>
              <a:bodyPr wrap="none" rtlCol="0">
                <a:spAutoFit/>
              </a:bodyPr>
              <a:lstStyle/>
              <a:p>
                <a:r>
                  <a:rPr lang="en-US" sz="1600" dirty="0"/>
                  <a:t>+Z = Up</a:t>
                </a:r>
              </a:p>
            </p:txBody>
          </p:sp>
          <p:sp>
            <p:nvSpPr>
              <p:cNvPr id="24" name="TextBox 23"/>
              <p:cNvSpPr txBox="1"/>
              <p:nvPr/>
            </p:nvSpPr>
            <p:spPr>
              <a:xfrm>
                <a:off x="1887107" y="5067634"/>
                <a:ext cx="615874" cy="338554"/>
              </a:xfrm>
              <a:prstGeom prst="rect">
                <a:avLst/>
              </a:prstGeom>
              <a:noFill/>
            </p:spPr>
            <p:txBody>
              <a:bodyPr wrap="none" rtlCol="0">
                <a:spAutoFit/>
              </a:bodyPr>
              <a:lstStyle/>
              <a:p>
                <a:r>
                  <a:rPr lang="en-US" sz="1600" dirty="0"/>
                  <a:t>ENU</a:t>
                </a:r>
              </a:p>
            </p:txBody>
          </p:sp>
        </p:grpSp>
        <p:grpSp>
          <p:nvGrpSpPr>
            <p:cNvPr id="14" name="Group 68"/>
            <p:cNvGrpSpPr/>
            <p:nvPr/>
          </p:nvGrpSpPr>
          <p:grpSpPr>
            <a:xfrm>
              <a:off x="4566698" y="2286006"/>
              <a:ext cx="2413971" cy="2119642"/>
              <a:chOff x="4566698" y="2286006"/>
              <a:chExt cx="2413971" cy="2119642"/>
            </a:xfrm>
          </p:grpSpPr>
          <p:sp>
            <p:nvSpPr>
              <p:cNvPr id="17" name="TextBox 16"/>
              <p:cNvSpPr txBox="1"/>
              <p:nvPr/>
            </p:nvSpPr>
            <p:spPr>
              <a:xfrm>
                <a:off x="5792523" y="4067094"/>
                <a:ext cx="1188146" cy="338554"/>
              </a:xfrm>
              <a:prstGeom prst="rect">
                <a:avLst/>
              </a:prstGeom>
              <a:noFill/>
            </p:spPr>
            <p:txBody>
              <a:bodyPr wrap="none" rtlCol="0">
                <a:spAutoFit/>
              </a:bodyPr>
              <a:lstStyle/>
              <a:p>
                <a:r>
                  <a:rPr lang="en-US" sz="1600" dirty="0"/>
                  <a:t>+Z = Down</a:t>
                </a:r>
              </a:p>
            </p:txBody>
          </p:sp>
          <p:sp>
            <p:nvSpPr>
              <p:cNvPr id="18" name="TextBox 17"/>
              <p:cNvSpPr txBox="1"/>
              <p:nvPr/>
            </p:nvSpPr>
            <p:spPr>
              <a:xfrm>
                <a:off x="4566698" y="2881025"/>
                <a:ext cx="1178528" cy="338554"/>
              </a:xfrm>
              <a:prstGeom prst="rect">
                <a:avLst/>
              </a:prstGeom>
              <a:noFill/>
            </p:spPr>
            <p:txBody>
              <a:bodyPr wrap="none" rtlCol="0">
                <a:spAutoFit/>
              </a:bodyPr>
              <a:lstStyle/>
              <a:p>
                <a:r>
                  <a:rPr lang="en-US" sz="1600" dirty="0"/>
                  <a:t>+X = North</a:t>
                </a:r>
              </a:p>
            </p:txBody>
          </p:sp>
          <p:sp>
            <p:nvSpPr>
              <p:cNvPr id="19" name="TextBox 18"/>
              <p:cNvSpPr txBox="1"/>
              <p:nvPr/>
            </p:nvSpPr>
            <p:spPr>
              <a:xfrm>
                <a:off x="4846320" y="2286006"/>
                <a:ext cx="1083438" cy="338554"/>
              </a:xfrm>
              <a:prstGeom prst="rect">
                <a:avLst/>
              </a:prstGeom>
              <a:noFill/>
            </p:spPr>
            <p:txBody>
              <a:bodyPr wrap="none" rtlCol="0">
                <a:spAutoFit/>
              </a:bodyPr>
              <a:lstStyle/>
              <a:p>
                <a:r>
                  <a:rPr lang="en-US" sz="1600" dirty="0"/>
                  <a:t>+Y = East</a:t>
                </a:r>
              </a:p>
            </p:txBody>
          </p:sp>
          <p:sp>
            <p:nvSpPr>
              <p:cNvPr id="20" name="TextBox 19"/>
              <p:cNvSpPr txBox="1"/>
              <p:nvPr/>
            </p:nvSpPr>
            <p:spPr>
              <a:xfrm>
                <a:off x="5402909" y="3438942"/>
                <a:ext cx="615874" cy="338554"/>
              </a:xfrm>
              <a:prstGeom prst="rect">
                <a:avLst/>
              </a:prstGeom>
              <a:noFill/>
            </p:spPr>
            <p:txBody>
              <a:bodyPr wrap="none" rtlCol="0">
                <a:spAutoFit/>
              </a:bodyPr>
              <a:lstStyle/>
              <a:p>
                <a:r>
                  <a:rPr lang="en-US" sz="1600" dirty="0"/>
                  <a:t>NED</a:t>
                </a:r>
              </a:p>
            </p:txBody>
          </p:sp>
        </p:grpSp>
      </p:grpSp>
      <p:sp>
        <p:nvSpPr>
          <p:cNvPr id="25" name="TextBox 24"/>
          <p:cNvSpPr txBox="1"/>
          <p:nvPr/>
        </p:nvSpPr>
        <p:spPr>
          <a:xfrm>
            <a:off x="3641697" y="4539481"/>
            <a:ext cx="3595921" cy="646331"/>
          </a:xfrm>
          <a:prstGeom prst="rect">
            <a:avLst/>
          </a:prstGeom>
          <a:noFill/>
        </p:spPr>
        <p:txBody>
          <a:bodyPr wrap="none" rtlCol="0">
            <a:spAutoFit/>
          </a:bodyPr>
          <a:lstStyle/>
          <a:p>
            <a:r>
              <a:rPr lang="en-US" dirty="0"/>
              <a:t>Aeronautics uses NED</a:t>
            </a:r>
          </a:p>
          <a:p>
            <a:r>
              <a:rPr lang="en-US" dirty="0"/>
              <a:t>Windows 8 and Android use ENU</a:t>
            </a:r>
          </a:p>
        </p:txBody>
      </p:sp>
    </p:spTree>
    <p:extLst>
      <p:ext uri="{BB962C8B-B14F-4D97-AF65-F5344CB8AC3E}">
        <p14:creationId xmlns:p14="http://schemas.microsoft.com/office/powerpoint/2010/main" val="1852678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1" name="TextBox 40"/>
          <p:cNvSpPr txBox="1"/>
          <p:nvPr/>
        </p:nvSpPr>
        <p:spPr>
          <a:xfrm>
            <a:off x="914400" y="609600"/>
            <a:ext cx="7696200" cy="5909310"/>
          </a:xfrm>
          <a:prstGeom prst="rect">
            <a:avLst/>
          </a:prstGeom>
          <a:noFill/>
        </p:spPr>
        <p:txBody>
          <a:bodyPr wrap="square" rtlCol="0">
            <a:spAutoFit/>
          </a:bodyPr>
          <a:lstStyle/>
          <a:p>
            <a:pPr>
              <a:buNone/>
              <a:tabLst>
                <a:tab pos="914400" algn="l"/>
                <a:tab pos="5772150" algn="l"/>
              </a:tabLst>
            </a:pPr>
            <a:r>
              <a:rPr lang="en-US"/>
              <a:t>q = q</a:t>
            </a:r>
            <a:r>
              <a:rPr lang="en-US" baseline="-25000"/>
              <a:t>0</a:t>
            </a:r>
            <a:r>
              <a:rPr lang="en-US"/>
              <a:t> + </a:t>
            </a:r>
            <a:r>
              <a:rPr lang="en-US" b="1"/>
              <a:t>q</a:t>
            </a:r>
            <a:r>
              <a:rPr lang="en-US"/>
              <a:t> = cos </a:t>
            </a:r>
            <a:r>
              <a:rPr lang="en-US">
                <a:latin typeface="Symbol" pitchFamily="18" charset="2"/>
              </a:rPr>
              <a:t>q</a:t>
            </a:r>
            <a:r>
              <a:rPr lang="en-US"/>
              <a:t> + </a:t>
            </a:r>
            <a:r>
              <a:rPr lang="en-US" b="1"/>
              <a:t>u</a:t>
            </a:r>
            <a:r>
              <a:rPr lang="en-US"/>
              <a:t> sin </a:t>
            </a:r>
            <a:r>
              <a:rPr lang="en-US">
                <a:latin typeface="Symbol" pitchFamily="18" charset="2"/>
              </a:rPr>
              <a:t>q	(1)</a:t>
            </a:r>
          </a:p>
          <a:p>
            <a:pPr>
              <a:buNone/>
              <a:tabLst>
                <a:tab pos="914400" algn="l"/>
                <a:tab pos="5772150" algn="l"/>
              </a:tabLst>
            </a:pPr>
            <a:r>
              <a:rPr lang="en-US">
                <a:latin typeface="Arial" pitchFamily="34" charset="0"/>
              </a:rPr>
              <a:t>Let </a:t>
            </a:r>
            <a:r>
              <a:rPr lang="en-US">
                <a:latin typeface="Symbol" pitchFamily="18" charset="2"/>
              </a:rPr>
              <a:t>f= 2q	(2)</a:t>
            </a:r>
          </a:p>
          <a:p>
            <a:pPr>
              <a:buNone/>
              <a:tabLst>
                <a:tab pos="914400" algn="l"/>
                <a:tab pos="5772150" algn="l"/>
              </a:tabLst>
            </a:pPr>
            <a:r>
              <a:rPr lang="en-US">
                <a:latin typeface="Arial" pitchFamily="34" charset="0"/>
                <a:cs typeface="Arial" pitchFamily="34" charset="0"/>
              </a:rPr>
              <a:t>q = cos (</a:t>
            </a:r>
            <a:r>
              <a:rPr lang="en-US">
                <a:latin typeface="Symbol" pitchFamily="18" charset="2"/>
              </a:rPr>
              <a:t>f/2) + </a:t>
            </a:r>
            <a:r>
              <a:rPr lang="en-US" b="1">
                <a:latin typeface="Arial" pitchFamily="34" charset="0"/>
                <a:cs typeface="Arial" pitchFamily="34" charset="0"/>
              </a:rPr>
              <a:t>u</a:t>
            </a:r>
            <a:r>
              <a:rPr lang="en-US">
                <a:latin typeface="Arial" pitchFamily="34" charset="0"/>
                <a:cs typeface="Arial" pitchFamily="34" charset="0"/>
              </a:rPr>
              <a:t> sin (</a:t>
            </a:r>
            <a:r>
              <a:rPr lang="en-US">
                <a:latin typeface="Symbol" pitchFamily="18" charset="2"/>
              </a:rPr>
              <a:t>f/2) 	(3)</a:t>
            </a:r>
          </a:p>
          <a:p>
            <a:pPr>
              <a:buNone/>
              <a:tabLst>
                <a:tab pos="914400" algn="l"/>
                <a:tab pos="5772150" algn="l"/>
              </a:tabLst>
            </a:pPr>
            <a:r>
              <a:rPr lang="en-US" b="1">
                <a:latin typeface="Arial" pitchFamily="34" charset="0"/>
                <a:cs typeface="Arial" pitchFamily="34" charset="0"/>
              </a:rPr>
              <a:t>u </a:t>
            </a:r>
            <a:r>
              <a:rPr lang="en-US">
                <a:latin typeface="Arial" pitchFamily="34" charset="0"/>
                <a:cs typeface="Arial" pitchFamily="34" charset="0"/>
              </a:rPr>
              <a:t>= 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 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(4)</a:t>
            </a:r>
          </a:p>
          <a:p>
            <a:pPr>
              <a:buNone/>
              <a:tabLst>
                <a:tab pos="914400" algn="l"/>
                <a:tab pos="5772150" algn="l"/>
              </a:tabLst>
            </a:pPr>
            <a:endParaRPr lang="en-US">
              <a:latin typeface="Arial" pitchFamily="34" charset="0"/>
              <a:cs typeface="Arial" pitchFamily="34" charset="0"/>
            </a:endParaRPr>
          </a:p>
          <a:p>
            <a:pPr>
              <a:buNone/>
              <a:tabLst>
                <a:tab pos="914400" algn="l"/>
                <a:tab pos="5772150" algn="l"/>
              </a:tabLst>
            </a:pPr>
            <a:r>
              <a:rPr lang="en-US">
                <a:latin typeface="Arial" pitchFamily="34" charset="0"/>
                <a:cs typeface="Arial" pitchFamily="34" charset="0"/>
              </a:rPr>
              <a:t>Identity: 	cos </a:t>
            </a:r>
            <a:r>
              <a:rPr lang="en-US">
                <a:latin typeface="Symbol" pitchFamily="18" charset="2"/>
              </a:rPr>
              <a:t>f </a:t>
            </a:r>
            <a:r>
              <a:rPr lang="en-US">
                <a:latin typeface="Arial" pitchFamily="34" charset="0"/>
                <a:cs typeface="Arial" pitchFamily="34" charset="0"/>
              </a:rPr>
              <a:t>= V</a:t>
            </a:r>
            <a:r>
              <a:rPr lang="en-US" baseline="-25000">
                <a:latin typeface="Arial" pitchFamily="34" charset="0"/>
                <a:cs typeface="Arial" pitchFamily="34" charset="0"/>
              </a:rPr>
              <a:t>1</a:t>
            </a:r>
            <a:r>
              <a:rPr lang="en-US">
                <a:latin typeface="Arial" pitchFamily="34" charset="0"/>
                <a:cs typeface="Arial" pitchFamily="34" charset="0"/>
              </a:rPr>
              <a:t>.V</a:t>
            </a:r>
            <a:r>
              <a:rPr lang="en-US" baseline="-25000">
                <a:latin typeface="Arial" pitchFamily="34" charset="0"/>
                <a:cs typeface="Arial" pitchFamily="34" charset="0"/>
              </a:rPr>
              <a:t>2</a:t>
            </a:r>
            <a:r>
              <a:rPr lang="en-US">
                <a:latin typeface="Arial" pitchFamily="34" charset="0"/>
                <a:cs typeface="Arial" pitchFamily="34" charset="0"/>
              </a:rPr>
              <a:t> / || V</a:t>
            </a:r>
            <a:r>
              <a:rPr lang="en-US" baseline="-25000">
                <a:latin typeface="Arial" pitchFamily="34" charset="0"/>
                <a:cs typeface="Arial" pitchFamily="34" charset="0"/>
              </a:rPr>
              <a:t>1</a:t>
            </a:r>
            <a:r>
              <a:rPr lang="en-US">
                <a:latin typeface="Arial" pitchFamily="34" charset="0"/>
                <a:cs typeface="Arial" pitchFamily="34" charset="0"/>
              </a:rPr>
              <a:t>|| ||V</a:t>
            </a:r>
            <a:r>
              <a:rPr lang="en-US" baseline="-25000">
                <a:latin typeface="Arial" pitchFamily="34" charset="0"/>
                <a:cs typeface="Arial" pitchFamily="34" charset="0"/>
              </a:rPr>
              <a:t>2</a:t>
            </a:r>
            <a:r>
              <a:rPr lang="en-US">
                <a:latin typeface="Arial" pitchFamily="34" charset="0"/>
                <a:cs typeface="Arial" pitchFamily="34" charset="0"/>
              </a:rPr>
              <a:t>||	(5)</a:t>
            </a:r>
          </a:p>
          <a:p>
            <a:pPr>
              <a:buNone/>
              <a:tabLst>
                <a:tab pos="914400" algn="l"/>
                <a:tab pos="5772150" algn="l"/>
              </a:tabLst>
            </a:pPr>
            <a:r>
              <a:rPr lang="en-US">
                <a:latin typeface="Arial" pitchFamily="34" charset="0"/>
                <a:cs typeface="Arial" pitchFamily="34" charset="0"/>
              </a:rPr>
              <a:t>Identity: 	sin </a:t>
            </a:r>
            <a:r>
              <a:rPr lang="en-US">
                <a:latin typeface="Symbol" pitchFamily="18" charset="2"/>
              </a:rPr>
              <a:t>f </a:t>
            </a:r>
            <a:r>
              <a:rPr lang="en-US">
                <a:latin typeface="Arial" pitchFamily="34" charset="0"/>
                <a:cs typeface="Arial" pitchFamily="34" charset="0"/>
              </a:rPr>
              <a:t>= 2 sin</a:t>
            </a:r>
            <a:r>
              <a:rPr lang="en-US">
                <a:latin typeface="Symbol" pitchFamily="18" charset="2"/>
              </a:rPr>
              <a:t> (f/2) </a:t>
            </a:r>
            <a:r>
              <a:rPr lang="en-US">
                <a:latin typeface="Arial" pitchFamily="34" charset="0"/>
              </a:rPr>
              <a:t>cos</a:t>
            </a:r>
            <a:r>
              <a:rPr lang="en-US">
                <a:latin typeface="Arial" pitchFamily="34" charset="0"/>
                <a:cs typeface="Arial" pitchFamily="34" charset="0"/>
              </a:rPr>
              <a:t> </a:t>
            </a:r>
            <a:r>
              <a:rPr lang="en-US">
                <a:latin typeface="Symbol" pitchFamily="18" charset="2"/>
              </a:rPr>
              <a:t>(f/2)	(6)</a:t>
            </a:r>
          </a:p>
          <a:p>
            <a:pPr>
              <a:buNone/>
              <a:tabLst>
                <a:tab pos="914400" algn="l"/>
                <a:tab pos="5772150" algn="l"/>
              </a:tabLst>
            </a:pPr>
            <a:r>
              <a:rPr lang="en-US">
                <a:latin typeface="Arial" pitchFamily="34" charset="0"/>
                <a:cs typeface="Arial" pitchFamily="34" charset="0"/>
              </a:rPr>
              <a:t>	sin</a:t>
            </a:r>
            <a:r>
              <a:rPr lang="en-US">
                <a:latin typeface="Symbol" pitchFamily="18" charset="2"/>
              </a:rPr>
              <a:t> (f/2) = 1/2 </a:t>
            </a:r>
            <a:r>
              <a:rPr lang="en-US">
                <a:latin typeface="Arial" pitchFamily="34" charset="0"/>
                <a:cs typeface="Arial" pitchFamily="34" charset="0"/>
              </a:rPr>
              <a:t>sin </a:t>
            </a:r>
            <a:r>
              <a:rPr lang="en-US">
                <a:latin typeface="Symbol" pitchFamily="18" charset="2"/>
              </a:rPr>
              <a:t>f / </a:t>
            </a:r>
            <a:r>
              <a:rPr lang="en-US">
                <a:latin typeface="Arial" pitchFamily="34" charset="0"/>
              </a:rPr>
              <a:t>cos</a:t>
            </a:r>
            <a:r>
              <a:rPr lang="en-US">
                <a:latin typeface="Arial" pitchFamily="34" charset="0"/>
                <a:cs typeface="Arial" pitchFamily="34" charset="0"/>
              </a:rPr>
              <a:t> </a:t>
            </a:r>
            <a:r>
              <a:rPr lang="en-US">
                <a:latin typeface="Symbol" pitchFamily="18" charset="2"/>
              </a:rPr>
              <a:t>(f/2)	(7)</a:t>
            </a:r>
          </a:p>
          <a:p>
            <a:pPr>
              <a:buNone/>
              <a:tabLst>
                <a:tab pos="914400" algn="l"/>
                <a:tab pos="5772150" algn="l"/>
              </a:tabLst>
            </a:pPr>
            <a:endParaRPr lang="en-US">
              <a:latin typeface="Arial" pitchFamily="34" charset="0"/>
              <a:cs typeface="Arial" pitchFamily="34" charset="0"/>
            </a:endParaRPr>
          </a:p>
          <a:p>
            <a:pPr>
              <a:buNone/>
              <a:tabLst>
                <a:tab pos="914400" algn="l"/>
                <a:tab pos="5772150" algn="l"/>
              </a:tabLst>
            </a:pPr>
            <a:r>
              <a:rPr lang="en-US">
                <a:latin typeface="Arial" pitchFamily="34" charset="0"/>
                <a:cs typeface="Arial" pitchFamily="34" charset="0"/>
              </a:rPr>
              <a:t>q = cos (</a:t>
            </a:r>
            <a:r>
              <a:rPr lang="en-US">
                <a:latin typeface="Symbol" pitchFamily="18" charset="2"/>
              </a:rPr>
              <a:t>f/2) + (1/2 </a:t>
            </a:r>
            <a:r>
              <a:rPr lang="en-US">
                <a:latin typeface="Arial" pitchFamily="34" charset="0"/>
                <a:cs typeface="Arial" pitchFamily="34" charset="0"/>
              </a:rPr>
              <a:t>sin </a:t>
            </a:r>
            <a:r>
              <a:rPr lang="en-US">
                <a:latin typeface="Symbol" pitchFamily="18" charset="2"/>
              </a:rPr>
              <a:t>f / </a:t>
            </a:r>
            <a:r>
              <a:rPr lang="en-US">
                <a:latin typeface="Arial" pitchFamily="34" charset="0"/>
              </a:rPr>
              <a:t>cos</a:t>
            </a:r>
            <a:r>
              <a:rPr lang="en-US">
                <a:latin typeface="Arial" pitchFamily="34" charset="0"/>
                <a:cs typeface="Arial" pitchFamily="34" charset="0"/>
              </a:rPr>
              <a:t> </a:t>
            </a:r>
            <a:r>
              <a:rPr lang="en-US">
                <a:latin typeface="Symbol" pitchFamily="18" charset="2"/>
              </a:rPr>
              <a:t>(f/2)) </a:t>
            </a:r>
            <a:r>
              <a:rPr lang="en-US">
                <a:latin typeface="Arial" pitchFamily="34" charset="0"/>
                <a:cs typeface="Arial" pitchFamily="34" charset="0"/>
              </a:rPr>
              <a:t>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 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(8)</a:t>
            </a:r>
          </a:p>
          <a:p>
            <a:pPr>
              <a:buNone/>
              <a:tabLst>
                <a:tab pos="914400" algn="l"/>
                <a:tab pos="5772150" algn="l"/>
              </a:tabLst>
            </a:pPr>
            <a:r>
              <a:rPr lang="en-US">
                <a:latin typeface="Arial" pitchFamily="34" charset="0"/>
                <a:cs typeface="Arial" pitchFamily="34" charset="0"/>
              </a:rPr>
              <a:t>Multiply by 2</a:t>
            </a:r>
            <a:r>
              <a:rPr lang="en-US">
                <a:latin typeface="Arial" pitchFamily="34" charset="0"/>
              </a:rPr>
              <a:t> cos</a:t>
            </a:r>
            <a:r>
              <a:rPr lang="en-US">
                <a:latin typeface="Arial" pitchFamily="34" charset="0"/>
                <a:cs typeface="Arial" pitchFamily="34" charset="0"/>
              </a:rPr>
              <a:t> </a:t>
            </a:r>
            <a:r>
              <a:rPr lang="en-US">
                <a:latin typeface="Symbol" pitchFamily="18" charset="2"/>
              </a:rPr>
              <a:t>(f/2)</a:t>
            </a:r>
          </a:p>
          <a:p>
            <a:pPr>
              <a:tabLst>
                <a:tab pos="914400" algn="l"/>
                <a:tab pos="5772150" algn="l"/>
              </a:tabLst>
            </a:pPr>
            <a:r>
              <a:rPr lang="en-US">
                <a:latin typeface="Arial" pitchFamily="34" charset="0"/>
                <a:cs typeface="Arial" pitchFamily="34" charset="0"/>
              </a:rPr>
              <a:t>2</a:t>
            </a:r>
            <a:r>
              <a:rPr lang="en-US">
                <a:latin typeface="Arial" pitchFamily="34" charset="0"/>
              </a:rPr>
              <a:t> cos</a:t>
            </a:r>
            <a:r>
              <a:rPr lang="en-US">
                <a:latin typeface="Arial" pitchFamily="34" charset="0"/>
                <a:cs typeface="Arial" pitchFamily="34" charset="0"/>
              </a:rPr>
              <a:t> </a:t>
            </a:r>
            <a:r>
              <a:rPr lang="en-US">
                <a:latin typeface="Symbol" pitchFamily="18" charset="2"/>
              </a:rPr>
              <a:t>(f/2) </a:t>
            </a:r>
            <a:r>
              <a:rPr lang="en-US">
                <a:latin typeface="Arial" pitchFamily="34" charset="0"/>
                <a:cs typeface="Arial" pitchFamily="34" charset="0"/>
              </a:rPr>
              <a:t>q = 2cos</a:t>
            </a:r>
            <a:r>
              <a:rPr lang="en-US" baseline="30000">
                <a:latin typeface="Arial" pitchFamily="34" charset="0"/>
                <a:cs typeface="Arial" pitchFamily="34" charset="0"/>
              </a:rPr>
              <a:t>2</a:t>
            </a:r>
            <a:r>
              <a:rPr lang="en-US">
                <a:latin typeface="Arial" pitchFamily="34" charset="0"/>
                <a:cs typeface="Arial" pitchFamily="34" charset="0"/>
              </a:rPr>
              <a:t> (</a:t>
            </a:r>
            <a:r>
              <a:rPr lang="en-US">
                <a:latin typeface="Symbol" pitchFamily="18" charset="2"/>
              </a:rPr>
              <a:t>f/2) + </a:t>
            </a:r>
            <a:r>
              <a:rPr lang="en-US">
                <a:latin typeface="Arial" pitchFamily="34" charset="0"/>
                <a:cs typeface="Arial" pitchFamily="34" charset="0"/>
              </a:rPr>
              <a:t>sin </a:t>
            </a:r>
            <a:r>
              <a:rPr lang="en-US">
                <a:latin typeface="Symbol" pitchFamily="18" charset="2"/>
              </a:rPr>
              <a:t>f </a:t>
            </a:r>
            <a:r>
              <a:rPr lang="en-US">
                <a:latin typeface="Arial" pitchFamily="34" charset="0"/>
                <a:cs typeface="Arial" pitchFamily="34" charset="0"/>
              </a:rPr>
              <a:t>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 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(9)</a:t>
            </a:r>
          </a:p>
          <a:p>
            <a:pPr>
              <a:tabLst>
                <a:tab pos="914400" algn="l"/>
                <a:tab pos="5772150" algn="l"/>
              </a:tabLst>
            </a:pPr>
            <a:endParaRPr lang="en-US">
              <a:latin typeface="Arial" pitchFamily="34" charset="0"/>
              <a:cs typeface="Arial" pitchFamily="34" charset="0"/>
            </a:endParaRPr>
          </a:p>
          <a:p>
            <a:pPr>
              <a:tabLst>
                <a:tab pos="914400" algn="l"/>
                <a:tab pos="5772150" algn="l"/>
              </a:tabLst>
            </a:pPr>
            <a:r>
              <a:rPr lang="en-US">
                <a:latin typeface="Arial" pitchFamily="34" charset="0"/>
                <a:cs typeface="Arial" pitchFamily="34" charset="0"/>
              </a:rPr>
              <a:t>Identity: 	cos </a:t>
            </a:r>
            <a:r>
              <a:rPr lang="en-US">
                <a:latin typeface="Symbol" pitchFamily="18" charset="2"/>
              </a:rPr>
              <a:t>f </a:t>
            </a:r>
            <a:r>
              <a:rPr lang="en-US">
                <a:latin typeface="Arial" pitchFamily="34" charset="0"/>
                <a:cs typeface="Arial" pitchFamily="34" charset="0"/>
              </a:rPr>
              <a:t>= 2 cos</a:t>
            </a:r>
            <a:r>
              <a:rPr lang="en-US" baseline="30000">
                <a:latin typeface="Arial" pitchFamily="34" charset="0"/>
                <a:cs typeface="Arial" pitchFamily="34" charset="0"/>
              </a:rPr>
              <a:t>2</a:t>
            </a:r>
            <a:r>
              <a:rPr lang="en-US">
                <a:latin typeface="Arial" pitchFamily="34" charset="0"/>
                <a:cs typeface="Arial" pitchFamily="34" charset="0"/>
              </a:rPr>
              <a:t> (</a:t>
            </a:r>
            <a:r>
              <a:rPr lang="en-US">
                <a:latin typeface="Symbol" pitchFamily="18" charset="2"/>
              </a:rPr>
              <a:t>f/2) - 1	(10)</a:t>
            </a:r>
          </a:p>
          <a:p>
            <a:pPr>
              <a:tabLst>
                <a:tab pos="914400" algn="l"/>
                <a:tab pos="5772150" algn="l"/>
              </a:tabLst>
            </a:pPr>
            <a:r>
              <a:rPr lang="en-US">
                <a:latin typeface="Arial" pitchFamily="34" charset="0"/>
                <a:cs typeface="Arial" pitchFamily="34" charset="0"/>
              </a:rPr>
              <a:t>	2 cos</a:t>
            </a:r>
            <a:r>
              <a:rPr lang="en-US" baseline="30000">
                <a:latin typeface="Arial" pitchFamily="34" charset="0"/>
                <a:cs typeface="Arial" pitchFamily="34" charset="0"/>
              </a:rPr>
              <a:t>2</a:t>
            </a:r>
            <a:r>
              <a:rPr lang="en-US">
                <a:latin typeface="Arial" pitchFamily="34" charset="0"/>
                <a:cs typeface="Arial" pitchFamily="34" charset="0"/>
              </a:rPr>
              <a:t> (</a:t>
            </a:r>
            <a:r>
              <a:rPr lang="en-US">
                <a:latin typeface="Symbol" pitchFamily="18" charset="2"/>
              </a:rPr>
              <a:t>f/2) = </a:t>
            </a:r>
            <a:r>
              <a:rPr lang="en-US">
                <a:latin typeface="Arial" pitchFamily="34" charset="0"/>
                <a:cs typeface="Arial" pitchFamily="34" charset="0"/>
              </a:rPr>
              <a:t>cos </a:t>
            </a:r>
            <a:r>
              <a:rPr lang="en-US">
                <a:latin typeface="Symbol" pitchFamily="18" charset="2"/>
              </a:rPr>
              <a:t>f + 1	(11)</a:t>
            </a:r>
          </a:p>
          <a:p>
            <a:pPr>
              <a:tabLst>
                <a:tab pos="914400" algn="l"/>
                <a:tab pos="5772150" algn="l"/>
              </a:tabLst>
            </a:pPr>
            <a:endParaRPr lang="en-US">
              <a:latin typeface="Symbol" pitchFamily="18" charset="2"/>
            </a:endParaRPr>
          </a:p>
          <a:p>
            <a:pPr>
              <a:tabLst>
                <a:tab pos="914400" algn="l"/>
                <a:tab pos="5772150" algn="l"/>
              </a:tabLst>
            </a:pPr>
            <a:r>
              <a:rPr lang="en-US">
                <a:latin typeface="Arial" pitchFamily="34" charset="0"/>
                <a:cs typeface="Arial" pitchFamily="34" charset="0"/>
              </a:rPr>
              <a:t>2</a:t>
            </a:r>
            <a:r>
              <a:rPr lang="en-US">
                <a:latin typeface="Arial" pitchFamily="34" charset="0"/>
              </a:rPr>
              <a:t> cos</a:t>
            </a:r>
            <a:r>
              <a:rPr lang="en-US">
                <a:latin typeface="Arial" pitchFamily="34" charset="0"/>
                <a:cs typeface="Arial" pitchFamily="34" charset="0"/>
              </a:rPr>
              <a:t> </a:t>
            </a:r>
            <a:r>
              <a:rPr lang="en-US">
                <a:latin typeface="Symbol" pitchFamily="18" charset="2"/>
              </a:rPr>
              <a:t>(f/2) </a:t>
            </a:r>
            <a:r>
              <a:rPr lang="en-US">
                <a:latin typeface="Arial" pitchFamily="34" charset="0"/>
                <a:cs typeface="Arial" pitchFamily="34" charset="0"/>
              </a:rPr>
              <a:t>q = (cos </a:t>
            </a:r>
            <a:r>
              <a:rPr lang="en-US">
                <a:latin typeface="Symbol" pitchFamily="18" charset="2"/>
              </a:rPr>
              <a:t>f + 1) + </a:t>
            </a:r>
            <a:r>
              <a:rPr lang="en-US">
                <a:latin typeface="Arial" pitchFamily="34" charset="0"/>
                <a:cs typeface="Arial" pitchFamily="34" charset="0"/>
              </a:rPr>
              <a:t>sin </a:t>
            </a:r>
            <a:r>
              <a:rPr lang="en-US">
                <a:latin typeface="Symbol" pitchFamily="18" charset="2"/>
              </a:rPr>
              <a:t>f </a:t>
            </a:r>
            <a:r>
              <a:rPr lang="en-US">
                <a:latin typeface="Arial" pitchFamily="34" charset="0"/>
                <a:cs typeface="Arial" pitchFamily="34" charset="0"/>
              </a:rPr>
              <a:t>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 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(12)</a:t>
            </a:r>
          </a:p>
          <a:p>
            <a:pPr>
              <a:tabLst>
                <a:tab pos="914400" algn="l"/>
                <a:tab pos="5772150" algn="l"/>
              </a:tabLst>
            </a:pPr>
            <a:endParaRPr lang="en-US">
              <a:latin typeface="Symbol" pitchFamily="18" charset="2"/>
            </a:endParaRPr>
          </a:p>
          <a:p>
            <a:pPr>
              <a:tabLst>
                <a:tab pos="914400" algn="l"/>
                <a:tab pos="5772150" algn="l"/>
              </a:tabLst>
            </a:pPr>
            <a:r>
              <a:rPr lang="en-US">
                <a:latin typeface="Arial" pitchFamily="34" charset="0"/>
                <a:cs typeface="Arial" pitchFamily="34" charset="0"/>
              </a:rPr>
              <a:t>Identity:	 || 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 || V</a:t>
            </a:r>
            <a:r>
              <a:rPr lang="en-US" baseline="-25000">
                <a:latin typeface="Arial" pitchFamily="34" charset="0"/>
                <a:cs typeface="Arial" pitchFamily="34" charset="0"/>
              </a:rPr>
              <a:t>1</a:t>
            </a:r>
            <a:r>
              <a:rPr lang="en-US">
                <a:latin typeface="Arial" pitchFamily="34" charset="0"/>
                <a:cs typeface="Arial" pitchFamily="34" charset="0"/>
              </a:rPr>
              <a:t> ||  || V</a:t>
            </a:r>
            <a:r>
              <a:rPr lang="en-US" baseline="-25000">
                <a:latin typeface="Arial" pitchFamily="34" charset="0"/>
                <a:cs typeface="Arial" pitchFamily="34" charset="0"/>
              </a:rPr>
              <a:t>2</a:t>
            </a:r>
            <a:r>
              <a:rPr lang="en-US">
                <a:latin typeface="Arial" pitchFamily="34" charset="0"/>
                <a:cs typeface="Arial" pitchFamily="34" charset="0"/>
              </a:rPr>
              <a:t> || sin </a:t>
            </a:r>
            <a:r>
              <a:rPr lang="en-US">
                <a:latin typeface="Symbol" pitchFamily="18" charset="2"/>
              </a:rPr>
              <a:t>f 	(13)</a:t>
            </a:r>
            <a:endParaRPr lang="en-US">
              <a:latin typeface="Arial" pitchFamily="34" charset="0"/>
              <a:cs typeface="Arial" pitchFamily="34" charset="0"/>
            </a:endParaRPr>
          </a:p>
          <a:p>
            <a:pPr>
              <a:buNone/>
              <a:tabLst>
                <a:tab pos="914400" algn="l"/>
                <a:tab pos="5772150" algn="l"/>
              </a:tabLst>
            </a:pPr>
            <a:endParaRPr lang="en-US">
              <a:latin typeface="Symbol" pitchFamily="18" charset="2"/>
            </a:endParaRPr>
          </a:p>
          <a:p>
            <a:pPr>
              <a:buNone/>
              <a:tabLst>
                <a:tab pos="914400" algn="l"/>
                <a:tab pos="5772150" algn="l"/>
              </a:tabLst>
            </a:pPr>
            <a:endParaRPr lang="en-US">
              <a:latin typeface="Symbol" pitchFamily="18" charset="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1" name="TextBox 40"/>
          <p:cNvSpPr txBox="1"/>
          <p:nvPr/>
        </p:nvSpPr>
        <p:spPr>
          <a:xfrm>
            <a:off x="609600" y="457200"/>
            <a:ext cx="7696200" cy="5909310"/>
          </a:xfrm>
          <a:prstGeom prst="rect">
            <a:avLst/>
          </a:prstGeom>
          <a:noFill/>
        </p:spPr>
        <p:txBody>
          <a:bodyPr wrap="square" rtlCol="0">
            <a:spAutoFit/>
          </a:bodyPr>
          <a:lstStyle/>
          <a:p>
            <a:pPr>
              <a:buNone/>
              <a:tabLst>
                <a:tab pos="914400" algn="l"/>
                <a:tab pos="6630988" algn="l"/>
              </a:tabLst>
            </a:pPr>
            <a:r>
              <a:rPr lang="en-US"/>
              <a:t>From Prior page</a:t>
            </a:r>
            <a:endParaRPr lang="en-US">
              <a:latin typeface="Symbol" pitchFamily="18" charset="2"/>
            </a:endParaRPr>
          </a:p>
          <a:p>
            <a:pPr>
              <a:tabLst>
                <a:tab pos="914400" algn="l"/>
                <a:tab pos="6630988" algn="l"/>
              </a:tabLst>
            </a:pPr>
            <a:endParaRPr lang="en-US">
              <a:latin typeface="Symbol" pitchFamily="18" charset="2"/>
            </a:endParaRPr>
          </a:p>
          <a:p>
            <a:pPr>
              <a:tabLst>
                <a:tab pos="914400" algn="l"/>
                <a:tab pos="6630988" algn="l"/>
              </a:tabLst>
            </a:pPr>
            <a:r>
              <a:rPr lang="en-US">
                <a:latin typeface="Arial" pitchFamily="34" charset="0"/>
                <a:cs typeface="Arial" pitchFamily="34" charset="0"/>
              </a:rPr>
              <a:t>2</a:t>
            </a:r>
            <a:r>
              <a:rPr lang="en-US">
                <a:latin typeface="Arial" pitchFamily="34" charset="0"/>
              </a:rPr>
              <a:t> cos</a:t>
            </a:r>
            <a:r>
              <a:rPr lang="en-US">
                <a:latin typeface="Arial" pitchFamily="34" charset="0"/>
                <a:cs typeface="Arial" pitchFamily="34" charset="0"/>
              </a:rPr>
              <a:t> </a:t>
            </a:r>
            <a:r>
              <a:rPr lang="en-US">
                <a:latin typeface="Symbol" pitchFamily="18" charset="2"/>
              </a:rPr>
              <a:t>(f/2) </a:t>
            </a:r>
            <a:r>
              <a:rPr lang="en-US">
                <a:latin typeface="Arial" pitchFamily="34" charset="0"/>
                <a:cs typeface="Arial" pitchFamily="34" charset="0"/>
              </a:rPr>
              <a:t>q = (cos </a:t>
            </a:r>
            <a:r>
              <a:rPr lang="en-US">
                <a:latin typeface="Symbol" pitchFamily="18" charset="2"/>
              </a:rPr>
              <a:t>f + 1) + </a:t>
            </a:r>
            <a:r>
              <a:rPr lang="en-US">
                <a:latin typeface="Arial" pitchFamily="34" charset="0"/>
                <a:cs typeface="Arial" pitchFamily="34" charset="0"/>
              </a:rPr>
              <a:t>sin </a:t>
            </a:r>
            <a:r>
              <a:rPr lang="en-US">
                <a:latin typeface="Symbol" pitchFamily="18" charset="2"/>
              </a:rPr>
              <a:t>f </a:t>
            </a:r>
            <a:r>
              <a:rPr lang="en-US">
                <a:latin typeface="Arial" pitchFamily="34" charset="0"/>
                <a:cs typeface="Arial" pitchFamily="34" charset="0"/>
              </a:rPr>
              <a:t>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 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(12)</a:t>
            </a:r>
          </a:p>
          <a:p>
            <a:pPr>
              <a:tabLst>
                <a:tab pos="914400" algn="l"/>
                <a:tab pos="6630988" algn="l"/>
              </a:tabLst>
            </a:pPr>
            <a:endParaRPr lang="en-US">
              <a:latin typeface="Symbol" pitchFamily="18" charset="2"/>
            </a:endParaRPr>
          </a:p>
          <a:p>
            <a:pPr>
              <a:tabLst>
                <a:tab pos="914400" algn="l"/>
                <a:tab pos="6630988" algn="l"/>
              </a:tabLst>
            </a:pPr>
            <a:r>
              <a:rPr lang="en-US">
                <a:latin typeface="Arial" pitchFamily="34" charset="0"/>
                <a:cs typeface="Arial" pitchFamily="34" charset="0"/>
              </a:rPr>
              <a:t>Identity:	 || 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 || V</a:t>
            </a:r>
            <a:r>
              <a:rPr lang="en-US" baseline="-25000">
                <a:latin typeface="Arial" pitchFamily="34" charset="0"/>
                <a:cs typeface="Arial" pitchFamily="34" charset="0"/>
              </a:rPr>
              <a:t>1</a:t>
            </a:r>
            <a:r>
              <a:rPr lang="en-US">
                <a:latin typeface="Arial" pitchFamily="34" charset="0"/>
                <a:cs typeface="Arial" pitchFamily="34" charset="0"/>
              </a:rPr>
              <a:t> ||  || V</a:t>
            </a:r>
            <a:r>
              <a:rPr lang="en-US" baseline="-25000">
                <a:latin typeface="Arial" pitchFamily="34" charset="0"/>
                <a:cs typeface="Arial" pitchFamily="34" charset="0"/>
              </a:rPr>
              <a:t>2</a:t>
            </a:r>
            <a:r>
              <a:rPr lang="en-US">
                <a:latin typeface="Arial" pitchFamily="34" charset="0"/>
                <a:cs typeface="Arial" pitchFamily="34" charset="0"/>
              </a:rPr>
              <a:t> || sin </a:t>
            </a:r>
            <a:r>
              <a:rPr lang="en-US">
                <a:latin typeface="Symbol" pitchFamily="18" charset="2"/>
              </a:rPr>
              <a:t>f 	(13)</a:t>
            </a:r>
            <a:endParaRPr lang="en-US">
              <a:latin typeface="Arial" pitchFamily="34" charset="0"/>
              <a:cs typeface="Arial" pitchFamily="34" charset="0"/>
            </a:endParaRPr>
          </a:p>
          <a:p>
            <a:pPr>
              <a:buNone/>
              <a:tabLst>
                <a:tab pos="914400" algn="l"/>
                <a:tab pos="6630988" algn="l"/>
              </a:tabLst>
            </a:pPr>
            <a:endParaRPr lang="en-US">
              <a:latin typeface="Symbol" pitchFamily="18" charset="2"/>
            </a:endParaRPr>
          </a:p>
          <a:p>
            <a:pPr>
              <a:tabLst>
                <a:tab pos="914400" algn="l"/>
                <a:tab pos="6630988" algn="l"/>
              </a:tabLst>
            </a:pPr>
            <a:r>
              <a:rPr lang="en-US">
                <a:latin typeface="Arial" pitchFamily="34" charset="0"/>
                <a:cs typeface="Arial" pitchFamily="34" charset="0"/>
              </a:rPr>
              <a:t>2</a:t>
            </a:r>
            <a:r>
              <a:rPr lang="en-US">
                <a:latin typeface="Arial" pitchFamily="34" charset="0"/>
              </a:rPr>
              <a:t> cos</a:t>
            </a:r>
            <a:r>
              <a:rPr lang="en-US">
                <a:latin typeface="Arial" pitchFamily="34" charset="0"/>
                <a:cs typeface="Arial" pitchFamily="34" charset="0"/>
              </a:rPr>
              <a:t> </a:t>
            </a:r>
            <a:r>
              <a:rPr lang="en-US">
                <a:latin typeface="Symbol" pitchFamily="18" charset="2"/>
              </a:rPr>
              <a:t>(f/2) </a:t>
            </a:r>
            <a:r>
              <a:rPr lang="en-US">
                <a:latin typeface="Arial" pitchFamily="34" charset="0"/>
                <a:cs typeface="Arial" pitchFamily="34" charset="0"/>
              </a:rPr>
              <a:t>q = (cos </a:t>
            </a:r>
            <a:r>
              <a:rPr lang="en-US">
                <a:latin typeface="Symbol" pitchFamily="18" charset="2"/>
              </a:rPr>
              <a:t>f + 1) + </a:t>
            </a:r>
            <a:r>
              <a:rPr lang="en-US">
                <a:latin typeface="Arial" pitchFamily="34" charset="0"/>
                <a:cs typeface="Arial" pitchFamily="34" charset="0"/>
              </a:rPr>
              <a:t>sin </a:t>
            </a:r>
            <a:r>
              <a:rPr lang="en-US">
                <a:latin typeface="Symbol" pitchFamily="18" charset="2"/>
              </a:rPr>
              <a:t>f </a:t>
            </a:r>
            <a:r>
              <a:rPr lang="en-US">
                <a:latin typeface="Arial" pitchFamily="34" charset="0"/>
                <a:cs typeface="Arial" pitchFamily="34" charset="0"/>
              </a:rPr>
              <a:t>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 V</a:t>
            </a:r>
            <a:r>
              <a:rPr lang="en-US" baseline="-25000">
                <a:latin typeface="Arial" pitchFamily="34" charset="0"/>
                <a:cs typeface="Arial" pitchFamily="34" charset="0"/>
              </a:rPr>
              <a:t>1</a:t>
            </a:r>
            <a:r>
              <a:rPr lang="en-US">
                <a:latin typeface="Arial" pitchFamily="34" charset="0"/>
                <a:cs typeface="Arial" pitchFamily="34" charset="0"/>
              </a:rPr>
              <a:t> ||  || V</a:t>
            </a:r>
            <a:r>
              <a:rPr lang="en-US" baseline="-25000">
                <a:latin typeface="Arial" pitchFamily="34" charset="0"/>
                <a:cs typeface="Arial" pitchFamily="34" charset="0"/>
              </a:rPr>
              <a:t>2</a:t>
            </a:r>
            <a:r>
              <a:rPr lang="en-US">
                <a:latin typeface="Arial" pitchFamily="34" charset="0"/>
                <a:cs typeface="Arial" pitchFamily="34" charset="0"/>
              </a:rPr>
              <a:t> || sin </a:t>
            </a:r>
            <a:r>
              <a:rPr lang="en-US">
                <a:latin typeface="Symbol" pitchFamily="18" charset="2"/>
              </a:rPr>
              <a:t>f)	(14)</a:t>
            </a:r>
          </a:p>
          <a:p>
            <a:pPr>
              <a:tabLst>
                <a:tab pos="914400" algn="l"/>
                <a:tab pos="6630988" algn="l"/>
              </a:tabLst>
            </a:pPr>
            <a:r>
              <a:rPr lang="en-US">
                <a:latin typeface="Arial" pitchFamily="34" charset="0"/>
                <a:cs typeface="Arial" pitchFamily="34" charset="0"/>
              </a:rPr>
              <a:t>	</a:t>
            </a:r>
          </a:p>
          <a:p>
            <a:pPr>
              <a:tabLst>
                <a:tab pos="914400" algn="l"/>
                <a:tab pos="6630988" algn="l"/>
              </a:tabLst>
            </a:pPr>
            <a:r>
              <a:rPr lang="en-US">
                <a:latin typeface="Arial" pitchFamily="34" charset="0"/>
                <a:cs typeface="Arial" pitchFamily="34" charset="0"/>
              </a:rPr>
              <a:t>2</a:t>
            </a:r>
            <a:r>
              <a:rPr lang="en-US">
                <a:latin typeface="Arial" pitchFamily="34" charset="0"/>
              </a:rPr>
              <a:t> cos</a:t>
            </a:r>
            <a:r>
              <a:rPr lang="en-US">
                <a:latin typeface="Arial" pitchFamily="34" charset="0"/>
                <a:cs typeface="Arial" pitchFamily="34" charset="0"/>
              </a:rPr>
              <a:t> </a:t>
            </a:r>
            <a:r>
              <a:rPr lang="en-US">
                <a:latin typeface="Symbol" pitchFamily="18" charset="2"/>
              </a:rPr>
              <a:t>(f/2) </a:t>
            </a:r>
            <a:r>
              <a:rPr lang="en-US">
                <a:latin typeface="Arial" pitchFamily="34" charset="0"/>
                <a:cs typeface="Arial" pitchFamily="34" charset="0"/>
              </a:rPr>
              <a:t>q = (cos </a:t>
            </a:r>
            <a:r>
              <a:rPr lang="en-US">
                <a:latin typeface="Symbol" pitchFamily="18" charset="2"/>
              </a:rPr>
              <a:t>f + 1) + </a:t>
            </a:r>
            <a:r>
              <a:rPr lang="en-US">
                <a:latin typeface="Arial" pitchFamily="34" charset="0"/>
                <a:cs typeface="Arial" pitchFamily="34" charset="0"/>
              </a:rPr>
              <a:t>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 V</a:t>
            </a:r>
            <a:r>
              <a:rPr lang="en-US" baseline="-25000">
                <a:latin typeface="Arial" pitchFamily="34" charset="0"/>
                <a:cs typeface="Arial" pitchFamily="34" charset="0"/>
              </a:rPr>
              <a:t>1</a:t>
            </a:r>
            <a:r>
              <a:rPr lang="en-US">
                <a:latin typeface="Arial" pitchFamily="34" charset="0"/>
                <a:cs typeface="Arial" pitchFamily="34" charset="0"/>
              </a:rPr>
              <a:t> ||  || V</a:t>
            </a:r>
            <a:r>
              <a:rPr lang="en-US" baseline="-25000">
                <a:latin typeface="Arial" pitchFamily="34" charset="0"/>
                <a:cs typeface="Arial" pitchFamily="34" charset="0"/>
              </a:rPr>
              <a:t>2</a:t>
            </a:r>
            <a:r>
              <a:rPr lang="en-US">
                <a:latin typeface="Arial" pitchFamily="34" charset="0"/>
                <a:cs typeface="Arial" pitchFamily="34" charset="0"/>
              </a:rPr>
              <a:t> ||</a:t>
            </a:r>
            <a:r>
              <a:rPr lang="en-US">
                <a:latin typeface="Symbol" pitchFamily="18" charset="2"/>
              </a:rPr>
              <a:t>) 	(15)</a:t>
            </a:r>
          </a:p>
          <a:p>
            <a:pPr>
              <a:tabLst>
                <a:tab pos="914400" algn="l"/>
                <a:tab pos="6630988" algn="l"/>
              </a:tabLst>
            </a:pPr>
            <a:endParaRPr lang="en-US">
              <a:latin typeface="Arial" pitchFamily="34" charset="0"/>
              <a:cs typeface="Arial" pitchFamily="34" charset="0"/>
            </a:endParaRPr>
          </a:p>
          <a:p>
            <a:pPr>
              <a:tabLst>
                <a:tab pos="914400" algn="l"/>
                <a:tab pos="6630988" algn="l"/>
              </a:tabLst>
            </a:pPr>
            <a:r>
              <a:rPr lang="en-US">
                <a:latin typeface="Arial" pitchFamily="34" charset="0"/>
                <a:cs typeface="Arial" pitchFamily="34" charset="0"/>
              </a:rPr>
              <a:t>substitute (5) into (15)</a:t>
            </a:r>
          </a:p>
          <a:p>
            <a:pPr>
              <a:tabLst>
                <a:tab pos="914400" algn="l"/>
                <a:tab pos="6630988" algn="l"/>
              </a:tabLst>
            </a:pPr>
            <a:endParaRPr lang="en-US">
              <a:latin typeface="Arial" pitchFamily="34" charset="0"/>
              <a:cs typeface="Arial" pitchFamily="34" charset="0"/>
            </a:endParaRPr>
          </a:p>
          <a:p>
            <a:pPr>
              <a:tabLst>
                <a:tab pos="914400" algn="l"/>
                <a:tab pos="6630988" algn="l"/>
              </a:tabLst>
            </a:pPr>
            <a:r>
              <a:rPr lang="en-US">
                <a:latin typeface="Arial" pitchFamily="34" charset="0"/>
                <a:cs typeface="Arial" pitchFamily="34" charset="0"/>
              </a:rPr>
              <a:t>2</a:t>
            </a:r>
            <a:r>
              <a:rPr lang="en-US">
                <a:latin typeface="Arial" pitchFamily="34" charset="0"/>
              </a:rPr>
              <a:t> cos</a:t>
            </a:r>
            <a:r>
              <a:rPr lang="en-US">
                <a:latin typeface="Arial" pitchFamily="34" charset="0"/>
                <a:cs typeface="Arial" pitchFamily="34" charset="0"/>
              </a:rPr>
              <a:t> </a:t>
            </a:r>
            <a:r>
              <a:rPr lang="en-US">
                <a:latin typeface="Symbol" pitchFamily="18" charset="2"/>
              </a:rPr>
              <a:t>(f/2) </a:t>
            </a:r>
            <a:r>
              <a:rPr lang="en-US">
                <a:latin typeface="Arial" pitchFamily="34" charset="0"/>
                <a:cs typeface="Arial" pitchFamily="34" charset="0"/>
              </a:rPr>
              <a:t>q = (V</a:t>
            </a:r>
            <a:r>
              <a:rPr lang="en-US" baseline="-25000">
                <a:latin typeface="Arial" pitchFamily="34" charset="0"/>
                <a:cs typeface="Arial" pitchFamily="34" charset="0"/>
              </a:rPr>
              <a:t>1</a:t>
            </a:r>
            <a:r>
              <a:rPr lang="en-US">
                <a:latin typeface="Arial" pitchFamily="34" charset="0"/>
                <a:cs typeface="Arial" pitchFamily="34" charset="0"/>
              </a:rPr>
              <a:t>.V</a:t>
            </a:r>
            <a:r>
              <a:rPr lang="en-US" baseline="-25000">
                <a:latin typeface="Arial" pitchFamily="34" charset="0"/>
                <a:cs typeface="Arial" pitchFamily="34" charset="0"/>
              </a:rPr>
              <a:t>2</a:t>
            </a:r>
            <a:r>
              <a:rPr lang="en-US">
                <a:latin typeface="Arial" pitchFamily="34" charset="0"/>
                <a:cs typeface="Arial" pitchFamily="34" charset="0"/>
              </a:rPr>
              <a:t> / || V</a:t>
            </a:r>
            <a:r>
              <a:rPr lang="en-US" baseline="-25000">
                <a:latin typeface="Arial" pitchFamily="34" charset="0"/>
                <a:cs typeface="Arial" pitchFamily="34" charset="0"/>
              </a:rPr>
              <a:t>1</a:t>
            </a:r>
            <a:r>
              <a:rPr lang="en-US">
                <a:latin typeface="Arial" pitchFamily="34" charset="0"/>
                <a:cs typeface="Arial" pitchFamily="34" charset="0"/>
              </a:rPr>
              <a:t>|| ||V</a:t>
            </a:r>
            <a:r>
              <a:rPr lang="en-US" baseline="-25000">
                <a:latin typeface="Arial" pitchFamily="34" charset="0"/>
                <a:cs typeface="Arial" pitchFamily="34" charset="0"/>
              </a:rPr>
              <a:t>2</a:t>
            </a:r>
            <a:r>
              <a:rPr lang="en-US">
                <a:latin typeface="Arial" pitchFamily="34" charset="0"/>
                <a:cs typeface="Arial" pitchFamily="34" charset="0"/>
              </a:rPr>
              <a:t>|| </a:t>
            </a:r>
            <a:r>
              <a:rPr lang="en-US">
                <a:latin typeface="Symbol" pitchFamily="18" charset="2"/>
              </a:rPr>
              <a:t>+ 1) + </a:t>
            </a:r>
            <a:r>
              <a:rPr lang="en-US">
                <a:latin typeface="Arial" pitchFamily="34" charset="0"/>
                <a:cs typeface="Arial" pitchFamily="34" charset="0"/>
              </a:rPr>
              <a:t>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 (|| V</a:t>
            </a:r>
            <a:r>
              <a:rPr lang="en-US" baseline="-25000">
                <a:latin typeface="Arial" pitchFamily="34" charset="0"/>
                <a:cs typeface="Arial" pitchFamily="34" charset="0"/>
              </a:rPr>
              <a:t>1</a:t>
            </a:r>
            <a:r>
              <a:rPr lang="en-US">
                <a:latin typeface="Arial" pitchFamily="34" charset="0"/>
                <a:cs typeface="Arial" pitchFamily="34" charset="0"/>
              </a:rPr>
              <a:t> ||  || V</a:t>
            </a:r>
            <a:r>
              <a:rPr lang="en-US" baseline="-25000">
                <a:latin typeface="Arial" pitchFamily="34" charset="0"/>
                <a:cs typeface="Arial" pitchFamily="34" charset="0"/>
              </a:rPr>
              <a:t>2</a:t>
            </a:r>
            <a:r>
              <a:rPr lang="en-US">
                <a:latin typeface="Arial" pitchFamily="34" charset="0"/>
                <a:cs typeface="Arial" pitchFamily="34" charset="0"/>
              </a:rPr>
              <a:t> ||</a:t>
            </a:r>
            <a:r>
              <a:rPr lang="en-US">
                <a:latin typeface="Symbol" pitchFamily="18" charset="2"/>
              </a:rPr>
              <a:t>) 	(15)</a:t>
            </a:r>
          </a:p>
          <a:p>
            <a:pPr>
              <a:tabLst>
                <a:tab pos="914400" algn="l"/>
                <a:tab pos="6630988" algn="l"/>
              </a:tabLst>
            </a:pPr>
            <a:endParaRPr lang="en-US">
              <a:latin typeface="Arial" pitchFamily="34" charset="0"/>
              <a:cs typeface="Arial" pitchFamily="34" charset="0"/>
            </a:endParaRPr>
          </a:p>
          <a:p>
            <a:pPr>
              <a:tabLst>
                <a:tab pos="914400" algn="l"/>
                <a:tab pos="6630988" algn="l"/>
              </a:tabLst>
            </a:pPr>
            <a:r>
              <a:rPr lang="en-US">
                <a:latin typeface="Arial" pitchFamily="34" charset="0"/>
                <a:cs typeface="Arial" pitchFamily="34" charset="0"/>
              </a:rPr>
              <a:t>Multiply everything by (|| V</a:t>
            </a:r>
            <a:r>
              <a:rPr lang="en-US" baseline="-25000">
                <a:latin typeface="Arial" pitchFamily="34" charset="0"/>
                <a:cs typeface="Arial" pitchFamily="34" charset="0"/>
              </a:rPr>
              <a:t>1</a:t>
            </a:r>
            <a:r>
              <a:rPr lang="en-US">
                <a:latin typeface="Arial" pitchFamily="34" charset="0"/>
                <a:cs typeface="Arial" pitchFamily="34" charset="0"/>
              </a:rPr>
              <a:t> ||  || V</a:t>
            </a:r>
            <a:r>
              <a:rPr lang="en-US" baseline="-25000">
                <a:latin typeface="Arial" pitchFamily="34" charset="0"/>
                <a:cs typeface="Arial" pitchFamily="34" charset="0"/>
              </a:rPr>
              <a:t>2</a:t>
            </a:r>
            <a:r>
              <a:rPr lang="en-US">
                <a:latin typeface="Arial" pitchFamily="34" charset="0"/>
                <a:cs typeface="Arial" pitchFamily="34" charset="0"/>
              </a:rPr>
              <a:t> ||</a:t>
            </a:r>
            <a:r>
              <a:rPr lang="en-US">
                <a:latin typeface="Symbol" pitchFamily="18" charset="2"/>
              </a:rPr>
              <a:t>) </a:t>
            </a:r>
          </a:p>
          <a:p>
            <a:pPr>
              <a:tabLst>
                <a:tab pos="914400" algn="l"/>
                <a:tab pos="6630988" algn="l"/>
              </a:tabLst>
            </a:pPr>
            <a:endParaRPr lang="en-US">
              <a:latin typeface="Arial" pitchFamily="34" charset="0"/>
              <a:cs typeface="Arial" pitchFamily="34" charset="0"/>
            </a:endParaRPr>
          </a:p>
          <a:p>
            <a:pPr>
              <a:tabLst>
                <a:tab pos="914400" algn="l"/>
                <a:tab pos="6630988" algn="l"/>
              </a:tabLst>
            </a:pPr>
            <a:r>
              <a:rPr lang="en-US">
                <a:latin typeface="Arial" pitchFamily="34" charset="0"/>
                <a:cs typeface="Arial" pitchFamily="34" charset="0"/>
              </a:rPr>
              <a:t>2</a:t>
            </a:r>
            <a:r>
              <a:rPr lang="en-US">
                <a:latin typeface="Arial" pitchFamily="34" charset="0"/>
              </a:rPr>
              <a:t> cos</a:t>
            </a:r>
            <a:r>
              <a:rPr lang="en-US">
                <a:latin typeface="Arial" pitchFamily="34" charset="0"/>
                <a:cs typeface="Arial" pitchFamily="34" charset="0"/>
              </a:rPr>
              <a:t> </a:t>
            </a:r>
            <a:r>
              <a:rPr lang="en-US">
                <a:latin typeface="Symbol" pitchFamily="18" charset="2"/>
              </a:rPr>
              <a:t>(f/2) </a:t>
            </a:r>
            <a:r>
              <a:rPr lang="en-US">
                <a:latin typeface="Arial" pitchFamily="34" charset="0"/>
                <a:cs typeface="Arial" pitchFamily="34" charset="0"/>
              </a:rPr>
              <a:t>(|| V</a:t>
            </a:r>
            <a:r>
              <a:rPr lang="en-US" baseline="-25000">
                <a:latin typeface="Arial" pitchFamily="34" charset="0"/>
                <a:cs typeface="Arial" pitchFamily="34" charset="0"/>
              </a:rPr>
              <a:t>1</a:t>
            </a:r>
            <a:r>
              <a:rPr lang="en-US">
                <a:latin typeface="Arial" pitchFamily="34" charset="0"/>
                <a:cs typeface="Arial" pitchFamily="34" charset="0"/>
              </a:rPr>
              <a:t> ||  || V</a:t>
            </a:r>
            <a:r>
              <a:rPr lang="en-US" baseline="-25000">
                <a:latin typeface="Arial" pitchFamily="34" charset="0"/>
                <a:cs typeface="Arial" pitchFamily="34" charset="0"/>
              </a:rPr>
              <a:t>2</a:t>
            </a:r>
            <a:r>
              <a:rPr lang="en-US">
                <a:latin typeface="Arial" pitchFamily="34" charset="0"/>
                <a:cs typeface="Arial" pitchFamily="34" charset="0"/>
              </a:rPr>
              <a:t> ||</a:t>
            </a:r>
            <a:r>
              <a:rPr lang="en-US">
                <a:latin typeface="Symbol" pitchFamily="18" charset="2"/>
              </a:rPr>
              <a:t>) </a:t>
            </a:r>
            <a:r>
              <a:rPr lang="en-US">
                <a:latin typeface="Arial" pitchFamily="34" charset="0"/>
                <a:cs typeface="Arial" pitchFamily="34" charset="0"/>
              </a:rPr>
              <a:t>q = (V</a:t>
            </a:r>
            <a:r>
              <a:rPr lang="en-US" baseline="-25000">
                <a:latin typeface="Arial" pitchFamily="34" charset="0"/>
                <a:cs typeface="Arial" pitchFamily="34" charset="0"/>
              </a:rPr>
              <a:t>1</a:t>
            </a:r>
            <a:r>
              <a:rPr lang="en-US">
                <a:latin typeface="Arial" pitchFamily="34" charset="0"/>
                <a:cs typeface="Arial" pitchFamily="34" charset="0"/>
              </a:rPr>
              <a:t>.V</a:t>
            </a:r>
            <a:r>
              <a:rPr lang="en-US" baseline="-25000">
                <a:latin typeface="Arial" pitchFamily="34" charset="0"/>
                <a:cs typeface="Arial" pitchFamily="34" charset="0"/>
              </a:rPr>
              <a:t>2</a:t>
            </a:r>
            <a:r>
              <a:rPr lang="en-US">
                <a:latin typeface="Arial" pitchFamily="34" charset="0"/>
                <a:cs typeface="Arial" pitchFamily="34" charset="0"/>
              </a:rPr>
              <a:t> + || V</a:t>
            </a:r>
            <a:r>
              <a:rPr lang="en-US" baseline="-25000">
                <a:latin typeface="Arial" pitchFamily="34" charset="0"/>
                <a:cs typeface="Arial" pitchFamily="34" charset="0"/>
              </a:rPr>
              <a:t>1</a:t>
            </a:r>
            <a:r>
              <a:rPr lang="en-US">
                <a:latin typeface="Arial" pitchFamily="34" charset="0"/>
                <a:cs typeface="Arial" pitchFamily="34" charset="0"/>
              </a:rPr>
              <a:t>|| ||V</a:t>
            </a:r>
            <a:r>
              <a:rPr lang="en-US" baseline="-25000">
                <a:latin typeface="Arial" pitchFamily="34" charset="0"/>
                <a:cs typeface="Arial" pitchFamily="34" charset="0"/>
              </a:rPr>
              <a:t>2</a:t>
            </a:r>
            <a:r>
              <a:rPr lang="en-US">
                <a:latin typeface="Arial" pitchFamily="34" charset="0"/>
                <a:cs typeface="Arial" pitchFamily="34" charset="0"/>
              </a:rPr>
              <a:t>||</a:t>
            </a:r>
            <a:r>
              <a:rPr lang="en-US">
                <a:latin typeface="Symbol" pitchFamily="18" charset="2"/>
              </a:rPr>
              <a:t>) + </a:t>
            </a:r>
            <a:r>
              <a:rPr lang="en-US">
                <a:latin typeface="Arial" pitchFamily="34" charset="0"/>
                <a:cs typeface="Arial" pitchFamily="34" charset="0"/>
              </a:rPr>
              <a:t>V</a:t>
            </a:r>
            <a:r>
              <a:rPr lang="en-US" baseline="-25000">
                <a:latin typeface="Arial" pitchFamily="34" charset="0"/>
                <a:cs typeface="Arial" pitchFamily="34" charset="0"/>
              </a:rPr>
              <a:t>1</a:t>
            </a:r>
            <a:r>
              <a:rPr lang="en-US">
                <a:latin typeface="Arial" pitchFamily="34" charset="0"/>
                <a:cs typeface="Arial" pitchFamily="34" charset="0"/>
              </a:rPr>
              <a:t>XV</a:t>
            </a:r>
            <a:r>
              <a:rPr lang="en-US" baseline="-25000">
                <a:latin typeface="Arial" pitchFamily="34" charset="0"/>
                <a:cs typeface="Arial" pitchFamily="34" charset="0"/>
              </a:rPr>
              <a:t>2</a:t>
            </a:r>
            <a:r>
              <a:rPr lang="en-US">
                <a:latin typeface="Arial" pitchFamily="34" charset="0"/>
                <a:cs typeface="Arial" pitchFamily="34" charset="0"/>
              </a:rPr>
              <a:t>	(16)</a:t>
            </a:r>
          </a:p>
          <a:p>
            <a:pPr>
              <a:tabLst>
                <a:tab pos="914400" algn="l"/>
                <a:tab pos="6630988" algn="l"/>
              </a:tabLst>
            </a:pPr>
            <a:endParaRPr lang="en-US">
              <a:latin typeface="Arial" pitchFamily="34" charset="0"/>
              <a:cs typeface="Arial" pitchFamily="34" charset="0"/>
            </a:endParaRPr>
          </a:p>
          <a:p>
            <a:pPr>
              <a:tabLst>
                <a:tab pos="914400" algn="l"/>
                <a:tab pos="6630988" algn="l"/>
              </a:tabLst>
            </a:pPr>
            <a:r>
              <a:rPr lang="en-US">
                <a:latin typeface="Arial" pitchFamily="34" charset="0"/>
                <a:cs typeface="Arial" pitchFamily="34" charset="0"/>
              </a:rPr>
              <a:t>Simplify by renormalizing and we have</a:t>
            </a:r>
          </a:p>
          <a:p>
            <a:pPr>
              <a:tabLst>
                <a:tab pos="914400" algn="l"/>
                <a:tab pos="6630988" algn="l"/>
              </a:tabLst>
            </a:pPr>
            <a:endParaRPr lang="en-US">
              <a:latin typeface="Arial" pitchFamily="34" charset="0"/>
              <a:cs typeface="Arial" pitchFamily="34" charset="0"/>
            </a:endParaRPr>
          </a:p>
          <a:p>
            <a:pPr>
              <a:tabLst>
                <a:tab pos="914400" algn="l"/>
                <a:tab pos="6630988" algn="l"/>
              </a:tabLst>
            </a:pPr>
            <a:r>
              <a:rPr lang="en-US" b="1">
                <a:latin typeface="Arial" pitchFamily="34" charset="0"/>
                <a:cs typeface="Arial" pitchFamily="34" charset="0"/>
              </a:rPr>
              <a:t>q = norm((V</a:t>
            </a:r>
            <a:r>
              <a:rPr lang="en-US" b="1" baseline="-25000">
                <a:latin typeface="Arial" pitchFamily="34" charset="0"/>
                <a:cs typeface="Arial" pitchFamily="34" charset="0"/>
              </a:rPr>
              <a:t>1</a:t>
            </a:r>
            <a:r>
              <a:rPr lang="en-US" b="1">
                <a:latin typeface="Arial" pitchFamily="34" charset="0"/>
                <a:cs typeface="Arial" pitchFamily="34" charset="0"/>
              </a:rPr>
              <a:t>.V</a:t>
            </a:r>
            <a:r>
              <a:rPr lang="en-US" b="1" baseline="-25000">
                <a:latin typeface="Arial" pitchFamily="34" charset="0"/>
                <a:cs typeface="Arial" pitchFamily="34" charset="0"/>
              </a:rPr>
              <a:t>2</a:t>
            </a:r>
            <a:r>
              <a:rPr lang="en-US" b="1">
                <a:latin typeface="Arial" pitchFamily="34" charset="0"/>
                <a:cs typeface="Arial" pitchFamily="34" charset="0"/>
              </a:rPr>
              <a:t> + || V</a:t>
            </a:r>
            <a:r>
              <a:rPr lang="en-US" b="1" baseline="-25000">
                <a:latin typeface="Arial" pitchFamily="34" charset="0"/>
                <a:cs typeface="Arial" pitchFamily="34" charset="0"/>
              </a:rPr>
              <a:t>1</a:t>
            </a:r>
            <a:r>
              <a:rPr lang="en-US" b="1">
                <a:latin typeface="Arial" pitchFamily="34" charset="0"/>
                <a:cs typeface="Arial" pitchFamily="34" charset="0"/>
              </a:rPr>
              <a:t>|| ||V</a:t>
            </a:r>
            <a:r>
              <a:rPr lang="en-US" b="1" baseline="-25000">
                <a:latin typeface="Arial" pitchFamily="34" charset="0"/>
                <a:cs typeface="Arial" pitchFamily="34" charset="0"/>
              </a:rPr>
              <a:t>2</a:t>
            </a:r>
            <a:r>
              <a:rPr lang="en-US" b="1">
                <a:latin typeface="Arial" pitchFamily="34" charset="0"/>
                <a:cs typeface="Arial" pitchFamily="34" charset="0"/>
              </a:rPr>
              <a:t>||</a:t>
            </a:r>
            <a:r>
              <a:rPr lang="en-US" b="1">
                <a:latin typeface="Symbol" pitchFamily="18" charset="2"/>
              </a:rPr>
              <a:t>) + </a:t>
            </a:r>
            <a:r>
              <a:rPr lang="en-US" b="1">
                <a:latin typeface="Arial" pitchFamily="34" charset="0"/>
                <a:cs typeface="Arial" pitchFamily="34" charset="0"/>
              </a:rPr>
              <a:t>V</a:t>
            </a:r>
            <a:r>
              <a:rPr lang="en-US" b="1" baseline="-25000">
                <a:latin typeface="Arial" pitchFamily="34" charset="0"/>
                <a:cs typeface="Arial" pitchFamily="34" charset="0"/>
              </a:rPr>
              <a:t>1</a:t>
            </a:r>
            <a:r>
              <a:rPr lang="en-US" b="1">
                <a:latin typeface="Arial" pitchFamily="34" charset="0"/>
                <a:cs typeface="Arial" pitchFamily="34" charset="0"/>
              </a:rPr>
              <a:t>XV</a:t>
            </a:r>
            <a:r>
              <a:rPr lang="en-US" b="1" baseline="-25000">
                <a:latin typeface="Arial" pitchFamily="34" charset="0"/>
                <a:cs typeface="Arial" pitchFamily="34" charset="0"/>
              </a:rPr>
              <a:t>2</a:t>
            </a:r>
            <a:r>
              <a:rPr lang="en-US" b="1">
                <a:latin typeface="Arial" pitchFamily="34" charset="0"/>
                <a:cs typeface="Arial" pitchFamily="34" charset="0"/>
              </a:rPr>
              <a:t>)</a:t>
            </a:r>
            <a:r>
              <a:rPr lang="en-US">
                <a:latin typeface="Arial" pitchFamily="34" charset="0"/>
                <a:cs typeface="Arial" pitchFamily="34" charset="0"/>
              </a:rPr>
              <a:t>	(17)</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Averaging Quaternions</a:t>
            </a:r>
          </a:p>
        </p:txBody>
      </p:sp>
      <p:sp>
        <p:nvSpPr>
          <p:cNvPr id="3" name="Content Placeholder 2"/>
          <p:cNvSpPr>
            <a:spLocks noGrp="1"/>
          </p:cNvSpPr>
          <p:nvPr>
            <p:ph idx="1"/>
          </p:nvPr>
        </p:nvSpPr>
        <p:spPr/>
        <p:txBody>
          <a:bodyPr>
            <a:normAutofit/>
          </a:bodyPr>
          <a:lstStyle/>
          <a:p>
            <a:pPr marL="0" indent="0">
              <a:buNone/>
            </a:pPr>
            <a:r>
              <a:rPr lang="en-US" sz="2400"/>
              <a:t>Gene Brownd, in "Averaging and Interpolating Quaternions", states that a reasonable estimate of the average of a bunch of quaternions can be obtained by the simple expediant of averaging the components, subject to the following:</a:t>
            </a:r>
          </a:p>
          <a:p>
            <a:pPr lvl="1"/>
            <a:r>
              <a:rPr lang="en-US" sz="2000"/>
              <a:t>quaternions must be normalized before averaging</a:t>
            </a:r>
          </a:p>
          <a:p>
            <a:pPr lvl="1"/>
            <a:r>
              <a:rPr lang="en-US" sz="2000"/>
              <a:t>the resulting average must be normalized</a:t>
            </a:r>
          </a:p>
          <a:p>
            <a:pPr lvl="1"/>
            <a:r>
              <a:rPr lang="en-US" sz="2000"/>
              <a:t>the angles between quaternions should be less than 180°</a:t>
            </a:r>
          </a:p>
          <a:p>
            <a:pPr marL="0" indent="0">
              <a:buNone/>
            </a:pPr>
            <a:r>
              <a:rPr lang="en-US" sz="2400"/>
              <a:t>A more rigorous (and complex) approach is presented by Markley, et. al. in "Averaging Quaternions"</a:t>
            </a:r>
          </a:p>
          <a:p>
            <a:endParaRPr lang="en-US" sz="2400"/>
          </a:p>
          <a:p>
            <a:pPr>
              <a:buNone/>
            </a:pPr>
            <a:endParaRPr lang="en-US" sz="2400"/>
          </a:p>
          <a:p>
            <a:endParaRPr lang="en-US"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2819400" y="1905000"/>
            <a:ext cx="1752600" cy="1752600"/>
          </a:xfrm>
          <a:prstGeom prst="rect">
            <a:avLst/>
          </a:prstGeom>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4572000" y="1905000"/>
            <a:ext cx="1752600" cy="1752600"/>
          </a:xfrm>
          <a:prstGeom prst="rect">
            <a:avLst/>
          </a:prstGeom>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2819400" y="3657600"/>
            <a:ext cx="1752600" cy="1752600"/>
          </a:xfrm>
          <a:prstGeom prst="rect">
            <a:avLst/>
          </a:prstGeom>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4572000" y="3657600"/>
            <a:ext cx="1752600" cy="1752600"/>
          </a:xfrm>
          <a:prstGeom prst="rect">
            <a:avLst/>
          </a:prstGeom>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Oval 7"/>
          <p:cNvSpPr/>
          <p:nvPr/>
        </p:nvSpPr>
        <p:spPr>
          <a:xfrm>
            <a:off x="2819400" y="1905000"/>
            <a:ext cx="3505200" cy="3505200"/>
          </a:xfrm>
          <a:prstGeom prst="ellipse">
            <a:avLst/>
          </a:prstGeom>
          <a:ln w="127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a:stCxn id="8" idx="0"/>
          </p:cNvCxnSpPr>
          <p:nvPr/>
        </p:nvCxnSpPr>
        <p:spPr>
          <a:xfrm rot="16200000" flipH="1">
            <a:off x="2819400" y="3657600"/>
            <a:ext cx="3505200" cy="1588"/>
          </a:xfrm>
          <a:prstGeom prst="line">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8" idx="6"/>
          </p:cNvCxnSpPr>
          <p:nvPr/>
        </p:nvCxnSpPr>
        <p:spPr>
          <a:xfrm rot="10800000" flipH="1">
            <a:off x="2819400" y="3657600"/>
            <a:ext cx="35052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91200" y="1905000"/>
            <a:ext cx="545662" cy="646331"/>
          </a:xfrm>
          <a:prstGeom prst="rect">
            <a:avLst/>
          </a:prstGeom>
          <a:noFill/>
        </p:spPr>
        <p:txBody>
          <a:bodyPr wrap="none" rtlCol="0">
            <a:spAutoFit/>
          </a:bodyPr>
          <a:lstStyle/>
          <a:p>
            <a:r>
              <a:rPr lang="en-US" sz="1200" b="1"/>
              <a:t>sin=+</a:t>
            </a:r>
          </a:p>
          <a:p>
            <a:r>
              <a:rPr lang="en-US" sz="1200" b="1"/>
              <a:t>cos=+</a:t>
            </a:r>
          </a:p>
          <a:p>
            <a:r>
              <a:rPr lang="en-US" sz="1200" b="1"/>
              <a:t>tan=+</a:t>
            </a:r>
          </a:p>
        </p:txBody>
      </p:sp>
      <p:sp>
        <p:nvSpPr>
          <p:cNvPr id="14" name="TextBox 13"/>
          <p:cNvSpPr txBox="1"/>
          <p:nvPr/>
        </p:nvSpPr>
        <p:spPr>
          <a:xfrm>
            <a:off x="2819400" y="1905000"/>
            <a:ext cx="521297" cy="646331"/>
          </a:xfrm>
          <a:prstGeom prst="rect">
            <a:avLst/>
          </a:prstGeom>
          <a:noFill/>
        </p:spPr>
        <p:txBody>
          <a:bodyPr wrap="none" rtlCol="0">
            <a:spAutoFit/>
          </a:bodyPr>
          <a:lstStyle/>
          <a:p>
            <a:r>
              <a:rPr lang="en-US" sz="1200" b="1"/>
              <a:t>sin=+</a:t>
            </a:r>
          </a:p>
          <a:p>
            <a:r>
              <a:rPr lang="en-US" sz="1200" b="1"/>
              <a:t>cos=-</a:t>
            </a:r>
          </a:p>
          <a:p>
            <a:r>
              <a:rPr lang="en-US" sz="1200" b="1"/>
              <a:t>tan=-</a:t>
            </a:r>
          </a:p>
        </p:txBody>
      </p:sp>
      <p:sp>
        <p:nvSpPr>
          <p:cNvPr id="15" name="TextBox 14"/>
          <p:cNvSpPr txBox="1"/>
          <p:nvPr/>
        </p:nvSpPr>
        <p:spPr>
          <a:xfrm>
            <a:off x="2819400" y="4724400"/>
            <a:ext cx="548676" cy="646331"/>
          </a:xfrm>
          <a:prstGeom prst="rect">
            <a:avLst/>
          </a:prstGeom>
          <a:noFill/>
        </p:spPr>
        <p:txBody>
          <a:bodyPr wrap="none" rtlCol="0">
            <a:spAutoFit/>
          </a:bodyPr>
          <a:lstStyle/>
          <a:p>
            <a:r>
              <a:rPr lang="en-US" sz="1200" b="1"/>
              <a:t>sin=-</a:t>
            </a:r>
          </a:p>
          <a:p>
            <a:r>
              <a:rPr lang="en-US" sz="1200" b="1"/>
              <a:t>cos=-</a:t>
            </a:r>
          </a:p>
          <a:p>
            <a:r>
              <a:rPr lang="en-US" sz="1200" b="1"/>
              <a:t>tan=+</a:t>
            </a:r>
          </a:p>
        </p:txBody>
      </p:sp>
      <p:sp>
        <p:nvSpPr>
          <p:cNvPr id="16" name="TextBox 15"/>
          <p:cNvSpPr txBox="1"/>
          <p:nvPr/>
        </p:nvSpPr>
        <p:spPr>
          <a:xfrm>
            <a:off x="5791200" y="4724400"/>
            <a:ext cx="548676" cy="646331"/>
          </a:xfrm>
          <a:prstGeom prst="rect">
            <a:avLst/>
          </a:prstGeom>
          <a:noFill/>
        </p:spPr>
        <p:txBody>
          <a:bodyPr wrap="none" rtlCol="0">
            <a:spAutoFit/>
          </a:bodyPr>
          <a:lstStyle/>
          <a:p>
            <a:r>
              <a:rPr lang="en-US" sz="1200" b="1"/>
              <a:t>sin=-</a:t>
            </a:r>
          </a:p>
          <a:p>
            <a:r>
              <a:rPr lang="en-US" sz="1200" b="1"/>
              <a:t>cos=+</a:t>
            </a:r>
          </a:p>
          <a:p>
            <a:r>
              <a:rPr lang="en-US" sz="1200" b="1"/>
              <a:t>tan=-</a:t>
            </a:r>
          </a:p>
        </p:txBody>
      </p:sp>
      <p:sp>
        <p:nvSpPr>
          <p:cNvPr id="18" name="Right Triangle 17"/>
          <p:cNvSpPr/>
          <p:nvPr/>
        </p:nvSpPr>
        <p:spPr>
          <a:xfrm>
            <a:off x="3048000" y="2819400"/>
            <a:ext cx="1524000" cy="838200"/>
          </a:xfrm>
          <a:prstGeom prst="rtTriangle">
            <a:avLst/>
          </a:prstGeom>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Triangle 18"/>
          <p:cNvSpPr/>
          <p:nvPr/>
        </p:nvSpPr>
        <p:spPr>
          <a:xfrm flipH="1">
            <a:off x="4572000" y="2819400"/>
            <a:ext cx="1524000" cy="838200"/>
          </a:xfrm>
          <a:prstGeom prst="rtTriangle">
            <a:avLst/>
          </a:prstGeom>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Triangle 19"/>
          <p:cNvSpPr/>
          <p:nvPr/>
        </p:nvSpPr>
        <p:spPr>
          <a:xfrm flipV="1">
            <a:off x="3048000" y="3657600"/>
            <a:ext cx="1524000" cy="838200"/>
          </a:xfrm>
          <a:prstGeom prst="rtTriangle">
            <a:avLst/>
          </a:prstGeom>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Triangle 20"/>
          <p:cNvSpPr/>
          <p:nvPr/>
        </p:nvSpPr>
        <p:spPr>
          <a:xfrm flipH="1" flipV="1">
            <a:off x="4572000" y="3657600"/>
            <a:ext cx="1524000" cy="838200"/>
          </a:xfrm>
          <a:prstGeom prst="rtTriangle">
            <a:avLst/>
          </a:prstGeom>
          <a:ln w="12700">
            <a:solidFill>
              <a:srgbClr val="FF9900"/>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4953000" y="3352800"/>
            <a:ext cx="316112" cy="369332"/>
          </a:xfrm>
          <a:prstGeom prst="rect">
            <a:avLst/>
          </a:prstGeom>
          <a:noFill/>
        </p:spPr>
        <p:txBody>
          <a:bodyPr wrap="none" rtlCol="0">
            <a:spAutoFit/>
          </a:bodyPr>
          <a:lstStyle/>
          <a:p>
            <a:r>
              <a:rPr lang="el-GR"/>
              <a:t>α</a:t>
            </a:r>
            <a:endParaRPr lang="en-US"/>
          </a:p>
        </p:txBody>
      </p:sp>
      <p:sp>
        <p:nvSpPr>
          <p:cNvPr id="23" name="TextBox 22"/>
          <p:cNvSpPr txBox="1"/>
          <p:nvPr/>
        </p:nvSpPr>
        <p:spPr>
          <a:xfrm>
            <a:off x="3886200" y="3352800"/>
            <a:ext cx="316112" cy="369332"/>
          </a:xfrm>
          <a:prstGeom prst="rect">
            <a:avLst/>
          </a:prstGeom>
          <a:noFill/>
        </p:spPr>
        <p:txBody>
          <a:bodyPr wrap="none" rtlCol="0">
            <a:spAutoFit/>
          </a:bodyPr>
          <a:lstStyle/>
          <a:p>
            <a:r>
              <a:rPr lang="el-GR"/>
              <a:t>α</a:t>
            </a:r>
            <a:endParaRPr lang="en-US"/>
          </a:p>
        </p:txBody>
      </p:sp>
      <p:sp>
        <p:nvSpPr>
          <p:cNvPr id="24" name="TextBox 23"/>
          <p:cNvSpPr txBox="1"/>
          <p:nvPr/>
        </p:nvSpPr>
        <p:spPr>
          <a:xfrm>
            <a:off x="4953000" y="3593068"/>
            <a:ext cx="316112" cy="369332"/>
          </a:xfrm>
          <a:prstGeom prst="rect">
            <a:avLst/>
          </a:prstGeom>
          <a:noFill/>
        </p:spPr>
        <p:txBody>
          <a:bodyPr wrap="none" rtlCol="0">
            <a:spAutoFit/>
          </a:bodyPr>
          <a:lstStyle/>
          <a:p>
            <a:r>
              <a:rPr lang="el-GR"/>
              <a:t>α</a:t>
            </a:r>
            <a:endParaRPr lang="en-US"/>
          </a:p>
        </p:txBody>
      </p:sp>
      <p:sp>
        <p:nvSpPr>
          <p:cNvPr id="25" name="TextBox 24"/>
          <p:cNvSpPr txBox="1"/>
          <p:nvPr/>
        </p:nvSpPr>
        <p:spPr>
          <a:xfrm>
            <a:off x="3886200" y="3593068"/>
            <a:ext cx="316112" cy="369332"/>
          </a:xfrm>
          <a:prstGeom prst="rect">
            <a:avLst/>
          </a:prstGeom>
          <a:noFill/>
        </p:spPr>
        <p:txBody>
          <a:bodyPr wrap="none" rtlCol="0">
            <a:spAutoFit/>
          </a:bodyPr>
          <a:lstStyle/>
          <a:p>
            <a:r>
              <a:rPr lang="el-GR"/>
              <a:t>α</a:t>
            </a:r>
            <a:endParaRPr lang="en-US"/>
          </a:p>
        </p:txBody>
      </p:sp>
      <p:sp>
        <p:nvSpPr>
          <p:cNvPr id="26" name="TextBox 25"/>
          <p:cNvSpPr txBox="1"/>
          <p:nvPr/>
        </p:nvSpPr>
        <p:spPr>
          <a:xfrm>
            <a:off x="4114800" y="1258669"/>
            <a:ext cx="803810" cy="646331"/>
          </a:xfrm>
          <a:prstGeom prst="rect">
            <a:avLst/>
          </a:prstGeom>
          <a:noFill/>
        </p:spPr>
        <p:txBody>
          <a:bodyPr wrap="none" rtlCol="0">
            <a:spAutoFit/>
          </a:bodyPr>
          <a:lstStyle/>
          <a:p>
            <a:pPr algn="ctr"/>
            <a:r>
              <a:rPr lang="en-US"/>
              <a:t>0,1</a:t>
            </a:r>
          </a:p>
          <a:p>
            <a:pPr algn="ctr"/>
            <a:r>
              <a:rPr lang="en-US"/>
              <a:t>tan=∞</a:t>
            </a:r>
          </a:p>
        </p:txBody>
      </p:sp>
      <p:sp>
        <p:nvSpPr>
          <p:cNvPr id="27" name="TextBox 26"/>
          <p:cNvSpPr txBox="1"/>
          <p:nvPr/>
        </p:nvSpPr>
        <p:spPr>
          <a:xfrm>
            <a:off x="4191000" y="5334000"/>
            <a:ext cx="874342" cy="646331"/>
          </a:xfrm>
          <a:prstGeom prst="rect">
            <a:avLst/>
          </a:prstGeom>
          <a:noFill/>
        </p:spPr>
        <p:txBody>
          <a:bodyPr wrap="none" rtlCol="0">
            <a:spAutoFit/>
          </a:bodyPr>
          <a:lstStyle/>
          <a:p>
            <a:pPr algn="ctr"/>
            <a:r>
              <a:rPr lang="en-US"/>
              <a:t>0,-1</a:t>
            </a:r>
          </a:p>
          <a:p>
            <a:pPr algn="ctr"/>
            <a:r>
              <a:rPr lang="en-US"/>
              <a:t>tan=-∞</a:t>
            </a:r>
          </a:p>
        </p:txBody>
      </p:sp>
      <p:sp>
        <p:nvSpPr>
          <p:cNvPr id="28" name="TextBox 27"/>
          <p:cNvSpPr txBox="1"/>
          <p:nvPr/>
        </p:nvSpPr>
        <p:spPr>
          <a:xfrm>
            <a:off x="6248400" y="3480423"/>
            <a:ext cx="476412" cy="369332"/>
          </a:xfrm>
          <a:prstGeom prst="rect">
            <a:avLst/>
          </a:prstGeom>
          <a:noFill/>
        </p:spPr>
        <p:txBody>
          <a:bodyPr wrap="none" rtlCol="0">
            <a:spAutoFit/>
          </a:bodyPr>
          <a:lstStyle/>
          <a:p>
            <a:r>
              <a:rPr lang="en-US"/>
              <a:t>1,0</a:t>
            </a:r>
          </a:p>
        </p:txBody>
      </p:sp>
      <p:sp>
        <p:nvSpPr>
          <p:cNvPr id="29" name="TextBox 28"/>
          <p:cNvSpPr txBox="1"/>
          <p:nvPr/>
        </p:nvSpPr>
        <p:spPr>
          <a:xfrm>
            <a:off x="2286000" y="3480423"/>
            <a:ext cx="546945" cy="369332"/>
          </a:xfrm>
          <a:prstGeom prst="rect">
            <a:avLst/>
          </a:prstGeom>
          <a:noFill/>
        </p:spPr>
        <p:txBody>
          <a:bodyPr wrap="none" rtlCol="0">
            <a:spAutoFit/>
          </a:bodyPr>
          <a:lstStyle/>
          <a:p>
            <a:r>
              <a:rPr lang="en-US"/>
              <a:t>-1,0</a:t>
            </a:r>
          </a:p>
        </p:txBody>
      </p:sp>
      <p:sp>
        <p:nvSpPr>
          <p:cNvPr id="30" name="TextBox 29"/>
          <p:cNvSpPr txBox="1"/>
          <p:nvPr/>
        </p:nvSpPr>
        <p:spPr>
          <a:xfrm>
            <a:off x="6324600" y="2057400"/>
            <a:ext cx="1478418" cy="523220"/>
          </a:xfrm>
          <a:prstGeom prst="rect">
            <a:avLst/>
          </a:prstGeom>
          <a:noFill/>
        </p:spPr>
        <p:txBody>
          <a:bodyPr wrap="none" rtlCol="0">
            <a:spAutoFit/>
          </a:bodyPr>
          <a:lstStyle/>
          <a:p>
            <a:r>
              <a:rPr lang="el-GR" sz="1400"/>
              <a:t>Ψ</a:t>
            </a:r>
            <a:r>
              <a:rPr lang="en-US" sz="1400"/>
              <a:t>=</a:t>
            </a:r>
            <a:r>
              <a:rPr lang="el-GR" sz="1400"/>
              <a:t>α</a:t>
            </a:r>
            <a:endParaRPr lang="en-US" sz="1400"/>
          </a:p>
          <a:p>
            <a:r>
              <a:rPr lang="en-US" sz="1400"/>
              <a:t>x=cos(</a:t>
            </a:r>
            <a:r>
              <a:rPr lang="el-GR" sz="1400"/>
              <a:t>α</a:t>
            </a:r>
            <a:r>
              <a:rPr lang="en-US" sz="1400"/>
              <a:t>), y=sin(</a:t>
            </a:r>
            <a:r>
              <a:rPr lang="el-GR" sz="1400"/>
              <a:t>α</a:t>
            </a:r>
            <a:r>
              <a:rPr lang="en-US" sz="1400"/>
              <a:t>)</a:t>
            </a:r>
          </a:p>
        </p:txBody>
      </p:sp>
      <p:sp>
        <p:nvSpPr>
          <p:cNvPr id="31" name="Oval 30"/>
          <p:cNvSpPr/>
          <p:nvPr/>
        </p:nvSpPr>
        <p:spPr>
          <a:xfrm>
            <a:off x="6059555" y="2771694"/>
            <a:ext cx="76200" cy="76200"/>
          </a:xfrm>
          <a:prstGeom prst="ellipse">
            <a:avLst/>
          </a:prstGeom>
          <a:solidFill>
            <a:schemeClr val="tx1"/>
          </a:solidFill>
          <a:ln w="127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Oval 31"/>
          <p:cNvSpPr/>
          <p:nvPr/>
        </p:nvSpPr>
        <p:spPr>
          <a:xfrm>
            <a:off x="3003604" y="4451404"/>
            <a:ext cx="76200" cy="76200"/>
          </a:xfrm>
          <a:prstGeom prst="ellipse">
            <a:avLst/>
          </a:prstGeom>
          <a:solidFill>
            <a:schemeClr val="tx1"/>
          </a:solidFill>
          <a:ln w="127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Oval 32"/>
          <p:cNvSpPr/>
          <p:nvPr/>
        </p:nvSpPr>
        <p:spPr>
          <a:xfrm>
            <a:off x="3011555" y="2782955"/>
            <a:ext cx="76200" cy="76200"/>
          </a:xfrm>
          <a:prstGeom prst="ellipse">
            <a:avLst/>
          </a:prstGeom>
          <a:solidFill>
            <a:schemeClr val="tx1"/>
          </a:solidFill>
          <a:ln w="127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Oval 33"/>
          <p:cNvSpPr/>
          <p:nvPr/>
        </p:nvSpPr>
        <p:spPr>
          <a:xfrm>
            <a:off x="6059555" y="4459355"/>
            <a:ext cx="76200" cy="76200"/>
          </a:xfrm>
          <a:prstGeom prst="ellipse">
            <a:avLst/>
          </a:prstGeom>
          <a:solidFill>
            <a:schemeClr val="tx1"/>
          </a:solidFill>
          <a:ln w="127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Arrow Connector 35"/>
          <p:cNvCxnSpPr/>
          <p:nvPr/>
        </p:nvCxnSpPr>
        <p:spPr>
          <a:xfrm rot="10800000" flipV="1">
            <a:off x="6172200" y="2590800"/>
            <a:ext cx="381000" cy="1523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514600" y="2667000"/>
            <a:ext cx="457200" cy="1524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438400" y="4267200"/>
            <a:ext cx="457200" cy="1524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flipV="1">
            <a:off x="6248400" y="4267200"/>
            <a:ext cx="381000" cy="1523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740000">
            <a:off x="4724400" y="3048000"/>
            <a:ext cx="1072473" cy="276999"/>
          </a:xfrm>
          <a:prstGeom prst="rect">
            <a:avLst/>
          </a:prstGeom>
          <a:noFill/>
        </p:spPr>
        <p:txBody>
          <a:bodyPr wrap="none" rtlCol="0">
            <a:spAutoFit/>
          </a:bodyPr>
          <a:lstStyle/>
          <a:p>
            <a:r>
              <a:rPr lang="en-US" sz="1200"/>
              <a:t>hyptoneuse=1</a:t>
            </a:r>
          </a:p>
        </p:txBody>
      </p:sp>
      <p:sp>
        <p:nvSpPr>
          <p:cNvPr id="47" name="TextBox 46"/>
          <p:cNvSpPr txBox="1"/>
          <p:nvPr/>
        </p:nvSpPr>
        <p:spPr>
          <a:xfrm>
            <a:off x="1417182" y="2133600"/>
            <a:ext cx="1478418" cy="523220"/>
          </a:xfrm>
          <a:prstGeom prst="rect">
            <a:avLst/>
          </a:prstGeom>
          <a:noFill/>
        </p:spPr>
        <p:txBody>
          <a:bodyPr wrap="none" rtlCol="0">
            <a:spAutoFit/>
          </a:bodyPr>
          <a:lstStyle/>
          <a:p>
            <a:r>
              <a:rPr lang="el-GR" sz="1400"/>
              <a:t>Ψ</a:t>
            </a:r>
            <a:r>
              <a:rPr lang="en-US" sz="1400"/>
              <a:t>=180-</a:t>
            </a:r>
            <a:r>
              <a:rPr lang="el-GR" sz="1400"/>
              <a:t>α</a:t>
            </a:r>
            <a:endParaRPr lang="en-US" sz="1400"/>
          </a:p>
          <a:p>
            <a:r>
              <a:rPr lang="en-US" sz="1400"/>
              <a:t>x=cos(</a:t>
            </a:r>
            <a:r>
              <a:rPr lang="el-GR" sz="1400"/>
              <a:t>α</a:t>
            </a:r>
            <a:r>
              <a:rPr lang="en-US" sz="1400"/>
              <a:t>), y=sin(</a:t>
            </a:r>
            <a:r>
              <a:rPr lang="el-GR" sz="1400"/>
              <a:t>α</a:t>
            </a:r>
            <a:r>
              <a:rPr lang="en-US" sz="1400"/>
              <a:t>)</a:t>
            </a:r>
          </a:p>
        </p:txBody>
      </p:sp>
      <p:sp>
        <p:nvSpPr>
          <p:cNvPr id="48" name="TextBox 47"/>
          <p:cNvSpPr txBox="1"/>
          <p:nvPr/>
        </p:nvSpPr>
        <p:spPr>
          <a:xfrm>
            <a:off x="1371600" y="3733800"/>
            <a:ext cx="1478418" cy="523220"/>
          </a:xfrm>
          <a:prstGeom prst="rect">
            <a:avLst/>
          </a:prstGeom>
          <a:noFill/>
        </p:spPr>
        <p:txBody>
          <a:bodyPr wrap="none" rtlCol="0">
            <a:spAutoFit/>
          </a:bodyPr>
          <a:lstStyle/>
          <a:p>
            <a:r>
              <a:rPr lang="el-GR" sz="1400"/>
              <a:t>Ψ</a:t>
            </a:r>
            <a:r>
              <a:rPr lang="en-US" sz="1400"/>
              <a:t>=180+</a:t>
            </a:r>
            <a:r>
              <a:rPr lang="el-GR" sz="1400"/>
              <a:t>α</a:t>
            </a:r>
            <a:endParaRPr lang="en-US" sz="1400"/>
          </a:p>
          <a:p>
            <a:r>
              <a:rPr lang="en-US" sz="1400"/>
              <a:t>x=cos(</a:t>
            </a:r>
            <a:r>
              <a:rPr lang="el-GR" sz="1400"/>
              <a:t>α</a:t>
            </a:r>
            <a:r>
              <a:rPr lang="en-US" sz="1400"/>
              <a:t>), y=sin(</a:t>
            </a:r>
            <a:r>
              <a:rPr lang="el-GR" sz="1400"/>
              <a:t>α</a:t>
            </a:r>
            <a:r>
              <a:rPr lang="en-US" sz="1400"/>
              <a:t>)</a:t>
            </a:r>
          </a:p>
        </p:txBody>
      </p:sp>
      <p:sp>
        <p:nvSpPr>
          <p:cNvPr id="49" name="TextBox 48"/>
          <p:cNvSpPr txBox="1"/>
          <p:nvPr/>
        </p:nvSpPr>
        <p:spPr>
          <a:xfrm>
            <a:off x="6324600" y="3733800"/>
            <a:ext cx="1478418" cy="523220"/>
          </a:xfrm>
          <a:prstGeom prst="rect">
            <a:avLst/>
          </a:prstGeom>
          <a:noFill/>
        </p:spPr>
        <p:txBody>
          <a:bodyPr wrap="none" rtlCol="0">
            <a:spAutoFit/>
          </a:bodyPr>
          <a:lstStyle/>
          <a:p>
            <a:r>
              <a:rPr lang="el-GR" sz="1400"/>
              <a:t>Ψ</a:t>
            </a:r>
            <a:r>
              <a:rPr lang="en-US" sz="1400"/>
              <a:t>=360-</a:t>
            </a:r>
            <a:r>
              <a:rPr lang="el-GR" sz="1400"/>
              <a:t>α</a:t>
            </a:r>
            <a:endParaRPr lang="en-US" sz="1400"/>
          </a:p>
          <a:p>
            <a:r>
              <a:rPr lang="en-US" sz="1400"/>
              <a:t>x=cos(</a:t>
            </a:r>
            <a:r>
              <a:rPr lang="el-GR" sz="1400"/>
              <a:t>α</a:t>
            </a:r>
            <a:r>
              <a:rPr lang="en-US" sz="1400"/>
              <a:t>), y=sin(</a:t>
            </a:r>
            <a:r>
              <a:rPr lang="el-GR" sz="1400"/>
              <a:t>α</a:t>
            </a:r>
            <a:r>
              <a:rPr lang="en-US" sz="1400"/>
              <a:t>)</a:t>
            </a:r>
          </a:p>
        </p:txBody>
      </p:sp>
      <p:sp>
        <p:nvSpPr>
          <p:cNvPr id="40" name="Title 39"/>
          <p:cNvSpPr>
            <a:spLocks noGrp="1"/>
          </p:cNvSpPr>
          <p:nvPr>
            <p:ph type="title"/>
          </p:nvPr>
        </p:nvSpPr>
        <p:spPr/>
        <p:txBody>
          <a:bodyPr/>
          <a:lstStyle/>
          <a:p>
            <a:r>
              <a:rPr lang="en-US" dirty="0"/>
              <a:t>The Unit Circle</a:t>
            </a: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18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4933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Let’s use a multicolored box for a thought experiment</a:t>
            </a:r>
          </a:p>
        </p:txBody>
      </p:sp>
      <p:pic>
        <p:nvPicPr>
          <p:cNvPr id="12" name="Picture 11" descr="sides.jpg"/>
          <p:cNvPicPr>
            <a:picLocks noChangeAspect="1"/>
          </p:cNvPicPr>
          <p:nvPr/>
        </p:nvPicPr>
        <p:blipFill>
          <a:blip r:embed="rId2" cstate="print"/>
          <a:srcRect l="9622" r="14063"/>
          <a:stretch>
            <a:fillRect/>
          </a:stretch>
        </p:blipFill>
        <p:spPr>
          <a:xfrm>
            <a:off x="600394" y="821808"/>
            <a:ext cx="7984806" cy="5792062"/>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4933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There’s more than one way to get from A to B</a:t>
            </a:r>
          </a:p>
        </p:txBody>
      </p:sp>
      <p:grpSp>
        <p:nvGrpSpPr>
          <p:cNvPr id="3" name="Group 24"/>
          <p:cNvGrpSpPr/>
          <p:nvPr/>
        </p:nvGrpSpPr>
        <p:grpSpPr>
          <a:xfrm>
            <a:off x="174171" y="1129270"/>
            <a:ext cx="8549273" cy="4655777"/>
            <a:chOff x="413657" y="1194585"/>
            <a:chExt cx="8549273" cy="4655777"/>
          </a:xfrm>
        </p:grpSpPr>
        <p:pic>
          <p:nvPicPr>
            <p:cNvPr id="14" name="Picture 13" descr="rotations1.jpg"/>
            <p:cNvPicPr>
              <a:picLocks noChangeAspect="1"/>
            </p:cNvPicPr>
            <p:nvPr/>
          </p:nvPicPr>
          <p:blipFill>
            <a:blip r:embed="rId2" cstate="print"/>
            <a:stretch>
              <a:fillRect/>
            </a:stretch>
          </p:blipFill>
          <p:spPr>
            <a:xfrm>
              <a:off x="579421" y="1194585"/>
              <a:ext cx="8383509" cy="4655777"/>
            </a:xfrm>
            <a:prstGeom prst="rect">
              <a:avLst/>
            </a:prstGeom>
          </p:spPr>
        </p:pic>
        <p:sp>
          <p:nvSpPr>
            <p:cNvPr id="18" name="Freeform 17"/>
            <p:cNvSpPr/>
            <p:nvPr/>
          </p:nvSpPr>
          <p:spPr>
            <a:xfrm>
              <a:off x="4147962" y="2182989"/>
              <a:ext cx="284338" cy="577144"/>
            </a:xfrm>
            <a:custGeom>
              <a:avLst/>
              <a:gdLst>
                <a:gd name="connsiteX0" fmla="*/ 284338 w 284338"/>
                <a:gd name="connsiteY0" fmla="*/ 31044 h 577144"/>
                <a:gd name="connsiteX1" fmla="*/ 212371 w 284338"/>
                <a:gd name="connsiteY1" fmla="*/ 5644 h 577144"/>
                <a:gd name="connsiteX2" fmla="*/ 110771 w 284338"/>
                <a:gd name="connsiteY2" fmla="*/ 64911 h 577144"/>
                <a:gd name="connsiteX3" fmla="*/ 21871 w 284338"/>
                <a:gd name="connsiteY3" fmla="*/ 217311 h 577144"/>
                <a:gd name="connsiteX4" fmla="*/ 705 w 284338"/>
                <a:gd name="connsiteY4" fmla="*/ 386644 h 577144"/>
                <a:gd name="connsiteX5" fmla="*/ 17638 w 284338"/>
                <a:gd name="connsiteY5" fmla="*/ 530578 h 577144"/>
                <a:gd name="connsiteX6" fmla="*/ 43038 w 284338"/>
                <a:gd name="connsiteY6" fmla="*/ 577144 h 57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338" h="577144">
                  <a:moveTo>
                    <a:pt x="284338" y="31044"/>
                  </a:moveTo>
                  <a:cubicBezTo>
                    <a:pt x="262818" y="15522"/>
                    <a:pt x="241299" y="0"/>
                    <a:pt x="212371" y="5644"/>
                  </a:cubicBezTo>
                  <a:cubicBezTo>
                    <a:pt x="183443" y="11289"/>
                    <a:pt x="142521" y="29633"/>
                    <a:pt x="110771" y="64911"/>
                  </a:cubicBezTo>
                  <a:cubicBezTo>
                    <a:pt x="79021" y="100189"/>
                    <a:pt x="40215" y="163689"/>
                    <a:pt x="21871" y="217311"/>
                  </a:cubicBezTo>
                  <a:cubicBezTo>
                    <a:pt x="3527" y="270933"/>
                    <a:pt x="1410" y="334433"/>
                    <a:pt x="705" y="386644"/>
                  </a:cubicBezTo>
                  <a:cubicBezTo>
                    <a:pt x="0" y="438855"/>
                    <a:pt x="10583" y="498828"/>
                    <a:pt x="17638" y="530578"/>
                  </a:cubicBezTo>
                  <a:cubicBezTo>
                    <a:pt x="24693" y="562328"/>
                    <a:pt x="33865" y="569736"/>
                    <a:pt x="43038" y="577144"/>
                  </a:cubicBezTo>
                </a:path>
              </a:pathLst>
            </a:cu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5261811" y="2258595"/>
              <a:ext cx="677778" cy="127668"/>
            </a:xfrm>
            <a:custGeom>
              <a:avLst/>
              <a:gdLst>
                <a:gd name="connsiteX0" fmla="*/ 0 w 677778"/>
                <a:gd name="connsiteY0" fmla="*/ 127668 h 127668"/>
                <a:gd name="connsiteX1" fmla="*/ 68178 w 677778"/>
                <a:gd name="connsiteY1" fmla="*/ 35426 h 127668"/>
                <a:gd name="connsiteX2" fmla="*/ 244642 w 677778"/>
                <a:gd name="connsiteY2" fmla="*/ 7352 h 127668"/>
                <a:gd name="connsiteX3" fmla="*/ 389021 w 677778"/>
                <a:gd name="connsiteY3" fmla="*/ 3342 h 127668"/>
                <a:gd name="connsiteX4" fmla="*/ 557463 w 677778"/>
                <a:gd name="connsiteY4" fmla="*/ 27405 h 127668"/>
                <a:gd name="connsiteX5" fmla="*/ 633663 w 677778"/>
                <a:gd name="connsiteY5" fmla="*/ 79542 h 127668"/>
                <a:gd name="connsiteX6" fmla="*/ 677778 w 677778"/>
                <a:gd name="connsiteY6" fmla="*/ 127668 h 12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7778" h="127668">
                  <a:moveTo>
                    <a:pt x="0" y="127668"/>
                  </a:moveTo>
                  <a:cubicBezTo>
                    <a:pt x="13702" y="91573"/>
                    <a:pt x="27404" y="55479"/>
                    <a:pt x="68178" y="35426"/>
                  </a:cubicBezTo>
                  <a:cubicBezTo>
                    <a:pt x="108952" y="15373"/>
                    <a:pt x="191168" y="12699"/>
                    <a:pt x="244642" y="7352"/>
                  </a:cubicBezTo>
                  <a:cubicBezTo>
                    <a:pt x="298116" y="2005"/>
                    <a:pt x="336884" y="0"/>
                    <a:pt x="389021" y="3342"/>
                  </a:cubicBezTo>
                  <a:cubicBezTo>
                    <a:pt x="441158" y="6684"/>
                    <a:pt x="516689" y="14705"/>
                    <a:pt x="557463" y="27405"/>
                  </a:cubicBezTo>
                  <a:cubicBezTo>
                    <a:pt x="598237" y="40105"/>
                    <a:pt x="613611" y="62832"/>
                    <a:pt x="633663" y="79542"/>
                  </a:cubicBezTo>
                  <a:cubicBezTo>
                    <a:pt x="653716" y="96253"/>
                    <a:pt x="665747" y="111960"/>
                    <a:pt x="677778" y="127668"/>
                  </a:cubicBezTo>
                </a:path>
              </a:pathLst>
            </a:cu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1173748" y="3298658"/>
              <a:ext cx="557462" cy="635668"/>
            </a:xfrm>
            <a:custGeom>
              <a:avLst/>
              <a:gdLst>
                <a:gd name="connsiteX0" fmla="*/ 538747 w 557462"/>
                <a:gd name="connsiteY0" fmla="*/ 635668 h 635668"/>
                <a:gd name="connsiteX1" fmla="*/ 550778 w 557462"/>
                <a:gd name="connsiteY1" fmla="*/ 539416 h 635668"/>
                <a:gd name="connsiteX2" fmla="*/ 498641 w 557462"/>
                <a:gd name="connsiteY2" fmla="*/ 374984 h 635668"/>
                <a:gd name="connsiteX3" fmla="*/ 414420 w 557462"/>
                <a:gd name="connsiteY3" fmla="*/ 218574 h 635668"/>
                <a:gd name="connsiteX4" fmla="*/ 286084 w 557462"/>
                <a:gd name="connsiteY4" fmla="*/ 86226 h 635668"/>
                <a:gd name="connsiteX5" fmla="*/ 177799 w 557462"/>
                <a:gd name="connsiteY5" fmla="*/ 14037 h 635668"/>
                <a:gd name="connsiteX6" fmla="*/ 93578 w 557462"/>
                <a:gd name="connsiteY6" fmla="*/ 2005 h 635668"/>
                <a:gd name="connsiteX7" fmla="*/ 37431 w 557462"/>
                <a:gd name="connsiteY7" fmla="*/ 26068 h 635668"/>
                <a:gd name="connsiteX8" fmla="*/ 5347 w 557462"/>
                <a:gd name="connsiteY8" fmla="*/ 62163 h 635668"/>
                <a:gd name="connsiteX9" fmla="*/ 5347 w 557462"/>
                <a:gd name="connsiteY9" fmla="*/ 94247 h 63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462" h="635668">
                  <a:moveTo>
                    <a:pt x="538747" y="635668"/>
                  </a:moveTo>
                  <a:cubicBezTo>
                    <a:pt x="548104" y="609265"/>
                    <a:pt x="557462" y="582863"/>
                    <a:pt x="550778" y="539416"/>
                  </a:cubicBezTo>
                  <a:cubicBezTo>
                    <a:pt x="544094" y="495969"/>
                    <a:pt x="521367" y="428458"/>
                    <a:pt x="498641" y="374984"/>
                  </a:cubicBezTo>
                  <a:cubicBezTo>
                    <a:pt x="475915" y="321510"/>
                    <a:pt x="449846" y="266700"/>
                    <a:pt x="414420" y="218574"/>
                  </a:cubicBezTo>
                  <a:cubicBezTo>
                    <a:pt x="378994" y="170448"/>
                    <a:pt x="325521" y="120316"/>
                    <a:pt x="286084" y="86226"/>
                  </a:cubicBezTo>
                  <a:cubicBezTo>
                    <a:pt x="246647" y="52137"/>
                    <a:pt x="209883" y="28074"/>
                    <a:pt x="177799" y="14037"/>
                  </a:cubicBezTo>
                  <a:cubicBezTo>
                    <a:pt x="145715" y="0"/>
                    <a:pt x="116973" y="0"/>
                    <a:pt x="93578" y="2005"/>
                  </a:cubicBezTo>
                  <a:cubicBezTo>
                    <a:pt x="70183" y="4010"/>
                    <a:pt x="52136" y="16042"/>
                    <a:pt x="37431" y="26068"/>
                  </a:cubicBezTo>
                  <a:cubicBezTo>
                    <a:pt x="22726" y="36094"/>
                    <a:pt x="10694" y="50800"/>
                    <a:pt x="5347" y="62163"/>
                  </a:cubicBezTo>
                  <a:cubicBezTo>
                    <a:pt x="0" y="73526"/>
                    <a:pt x="2673" y="83886"/>
                    <a:pt x="5347" y="94247"/>
                  </a:cubicBezTo>
                </a:path>
              </a:pathLst>
            </a:cu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413657" y="3233058"/>
              <a:ext cx="576943" cy="609600"/>
            </a:xfrm>
            <a:prstGeom prst="rect">
              <a:avLst/>
            </a:prstGeom>
            <a:noFill/>
          </p:spPr>
          <p:txBody>
            <a:bodyPr wrap="none" lIns="91440" tIns="45720" rIns="91440" rtlCol="0" anchor="t">
              <a:noAutofit/>
            </a:bodyPr>
            <a:lstStyle/>
            <a:p>
              <a:r>
                <a:rPr lang="en-US" sz="4800" b="1" dirty="0">
                  <a:solidFill>
                    <a:schemeClr val="tx1"/>
                  </a:solidFill>
                </a:rPr>
                <a:t>A</a:t>
              </a:r>
            </a:p>
          </p:txBody>
        </p:sp>
        <p:sp>
          <p:nvSpPr>
            <p:cNvPr id="22" name="TextBox 21"/>
            <p:cNvSpPr txBox="1"/>
            <p:nvPr/>
          </p:nvSpPr>
          <p:spPr>
            <a:xfrm>
              <a:off x="2547257" y="2013858"/>
              <a:ext cx="576943" cy="609600"/>
            </a:xfrm>
            <a:prstGeom prst="rect">
              <a:avLst/>
            </a:prstGeom>
            <a:noFill/>
          </p:spPr>
          <p:txBody>
            <a:bodyPr wrap="none" lIns="91440" tIns="45720" rIns="91440" rtlCol="0" anchor="t">
              <a:noAutofit/>
            </a:bodyPr>
            <a:lstStyle/>
            <a:p>
              <a:r>
                <a:rPr lang="en-US" sz="4800" b="1" dirty="0">
                  <a:solidFill>
                    <a:schemeClr val="tx1"/>
                  </a:solidFill>
                </a:rPr>
                <a:t>A</a:t>
              </a:r>
            </a:p>
          </p:txBody>
        </p:sp>
        <p:sp>
          <p:nvSpPr>
            <p:cNvPr id="23" name="TextBox 22"/>
            <p:cNvSpPr txBox="1"/>
            <p:nvPr/>
          </p:nvSpPr>
          <p:spPr>
            <a:xfrm>
              <a:off x="4354286" y="4898571"/>
              <a:ext cx="576943" cy="609600"/>
            </a:xfrm>
            <a:prstGeom prst="rect">
              <a:avLst/>
            </a:prstGeom>
            <a:noFill/>
          </p:spPr>
          <p:txBody>
            <a:bodyPr wrap="none" lIns="91440" tIns="45720" rIns="91440" rtlCol="0" anchor="t">
              <a:noAutofit/>
            </a:bodyPr>
            <a:lstStyle/>
            <a:p>
              <a:r>
                <a:rPr lang="en-US" sz="4800" b="1" dirty="0">
                  <a:solidFill>
                    <a:schemeClr val="tx1"/>
                  </a:solidFill>
                </a:rPr>
                <a:t>B</a:t>
              </a:r>
            </a:p>
          </p:txBody>
        </p:sp>
        <p:sp>
          <p:nvSpPr>
            <p:cNvPr id="24" name="TextBox 23"/>
            <p:cNvSpPr txBox="1"/>
            <p:nvPr/>
          </p:nvSpPr>
          <p:spPr>
            <a:xfrm>
              <a:off x="8338458" y="3744687"/>
              <a:ext cx="576943" cy="609600"/>
            </a:xfrm>
            <a:prstGeom prst="rect">
              <a:avLst/>
            </a:prstGeom>
            <a:noFill/>
          </p:spPr>
          <p:txBody>
            <a:bodyPr wrap="none" lIns="91440" tIns="45720" rIns="91440" rtlCol="0" anchor="t">
              <a:noAutofit/>
            </a:bodyPr>
            <a:lstStyle/>
            <a:p>
              <a:r>
                <a:rPr lang="en-US" sz="4800" b="1" dirty="0">
                  <a:solidFill>
                    <a:schemeClr val="tx1"/>
                  </a:solidFill>
                </a:rPr>
                <a:t>B</a:t>
              </a:r>
            </a:p>
          </p:txBody>
        </p:sp>
      </p:grpSp>
      <p:cxnSp>
        <p:nvCxnSpPr>
          <p:cNvPr id="13" name="Straight Arrow Connector 12"/>
          <p:cNvCxnSpPr/>
          <p:nvPr/>
        </p:nvCxnSpPr>
        <p:spPr>
          <a:xfrm>
            <a:off x="673100" y="4076700"/>
            <a:ext cx="2451100" cy="1104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022600" y="2857500"/>
            <a:ext cx="3581400" cy="1092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0_Master Content Slide">
  <a:themeElements>
    <a:clrScheme name="Custom 46">
      <a:dk1>
        <a:srgbClr val="000000"/>
      </a:dk1>
      <a:lt1>
        <a:sysClr val="window" lastClr="FFFFFF"/>
      </a:lt1>
      <a:dk2>
        <a:srgbClr val="969696"/>
      </a:dk2>
      <a:lt2>
        <a:srgbClr val="FFFFFF"/>
      </a:lt2>
      <a:accent1>
        <a:srgbClr val="F9B500"/>
      </a:accent1>
      <a:accent2>
        <a:srgbClr val="7BB1DB"/>
      </a:accent2>
      <a:accent3>
        <a:srgbClr val="C9D200"/>
      </a:accent3>
      <a:accent4>
        <a:srgbClr val="D54E12"/>
      </a:accent4>
      <a:accent5>
        <a:srgbClr val="A40044"/>
      </a:accent5>
      <a:accent6>
        <a:srgbClr val="979200"/>
      </a:accent6>
      <a:hlink>
        <a:srgbClr val="FFCF00"/>
      </a:hlink>
      <a:folHlink>
        <a:srgbClr val="9ED3CA"/>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tIns="45720" rIns="91440" rtlCol="0" anchor="t">
        <a:noAutofit/>
      </a:bodyPr>
      <a:lstStyle>
        <a:defPPr>
          <a:defRPr sz="2200" dirty="0" err="1" smtClean="0">
            <a:solidFill>
              <a:schemeClr val="tx1"/>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 FSL Logo Slide">
  <a:themeElements>
    <a:clrScheme name="Custom 46">
      <a:dk1>
        <a:srgbClr val="000000"/>
      </a:dk1>
      <a:lt1>
        <a:sysClr val="window" lastClr="FFFFFF"/>
      </a:lt1>
      <a:dk2>
        <a:srgbClr val="969696"/>
      </a:dk2>
      <a:lt2>
        <a:srgbClr val="FFFFFF"/>
      </a:lt2>
      <a:accent1>
        <a:srgbClr val="F9B500"/>
      </a:accent1>
      <a:accent2>
        <a:srgbClr val="7BB1DB"/>
      </a:accent2>
      <a:accent3>
        <a:srgbClr val="C9D200"/>
      </a:accent3>
      <a:accent4>
        <a:srgbClr val="D54E12"/>
      </a:accent4>
      <a:accent5>
        <a:srgbClr val="A40044"/>
      </a:accent5>
      <a:accent6>
        <a:srgbClr val="979200"/>
      </a:accent6>
      <a:hlink>
        <a:srgbClr val="FFCF00"/>
      </a:hlink>
      <a:folHlink>
        <a:srgbClr val="9ED3CA"/>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5350</TotalTime>
  <Pages>0</Pages>
  <Words>3552</Words>
  <Characters>0</Characters>
  <Application>Microsoft Office PowerPoint</Application>
  <DocSecurity>0</DocSecurity>
  <PresentationFormat>On-screen Show (4:3)</PresentationFormat>
  <Lines>0</Lines>
  <Paragraphs>690</Paragraphs>
  <Slides>74</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74</vt:i4>
      </vt:variant>
    </vt:vector>
  </HeadingPairs>
  <TitlesOfParts>
    <vt:vector size="82" baseType="lpstr">
      <vt:lpstr>Arial</vt:lpstr>
      <vt:lpstr>AvenirLTStd85Heavy</vt:lpstr>
      <vt:lpstr>Symbol</vt:lpstr>
      <vt:lpstr>Times New Roman</vt:lpstr>
      <vt:lpstr>Wingdings</vt:lpstr>
      <vt:lpstr>0_Master Content Slide</vt:lpstr>
      <vt:lpstr>10_ FSL Logo Slide</vt:lpstr>
      <vt:lpstr>Equation</vt:lpstr>
      <vt:lpstr>Quaternion Math and other Rotation Representations</vt:lpstr>
      <vt:lpstr>Course Outline</vt:lpstr>
      <vt:lpstr>Some Basics</vt:lpstr>
      <vt:lpstr>Movement in Space</vt:lpstr>
      <vt:lpstr>Euler’s Theorem</vt:lpstr>
      <vt:lpstr>There can be multiple, concurrent, frames of reference</vt:lpstr>
      <vt:lpstr>Frames of Reference</vt:lpstr>
      <vt:lpstr>Let’s use a multicolored box for a thought experiment</vt:lpstr>
      <vt:lpstr>There’s more than one way to get from A to B</vt:lpstr>
      <vt:lpstr>Rotations Do NOT Commute A followed by B  B followed by A</vt:lpstr>
      <vt:lpstr>There are multiple representations for rotation</vt:lpstr>
      <vt:lpstr>Euler Angles</vt:lpstr>
      <vt:lpstr>Aerospace Frame of Reference (NED)</vt:lpstr>
      <vt:lpstr>There are 12 possible sequences</vt:lpstr>
      <vt:lpstr>Rotation Polarity</vt:lpstr>
      <vt:lpstr>Euler Intrinsic vs Extrinsic Rotations</vt:lpstr>
      <vt:lpstr>PowerPoint Presentation</vt:lpstr>
      <vt:lpstr>PowerPoint Presentation</vt:lpstr>
      <vt:lpstr>Interesting aside…</vt:lpstr>
      <vt:lpstr>Frame of Reference Variations</vt:lpstr>
      <vt:lpstr>Euler Angles are compact and intuitive, but…</vt:lpstr>
      <vt:lpstr>Axis / Angle</vt:lpstr>
      <vt:lpstr>Rotation Vectors and Axis/Angle</vt:lpstr>
      <vt:lpstr>PowerPoint Presentation</vt:lpstr>
      <vt:lpstr>Axis/Angle Representation</vt:lpstr>
      <vt:lpstr>Rotation Matrices</vt:lpstr>
      <vt:lpstr>PowerPoint Presentation</vt:lpstr>
      <vt:lpstr>PowerPoint Presentation</vt:lpstr>
      <vt:lpstr>How does Vector A in the body frame look when viewed from the earth frame?</vt:lpstr>
      <vt:lpstr>Rotation of Body Frame about Z axis</vt:lpstr>
      <vt:lpstr>In a similar fashion…</vt:lpstr>
      <vt:lpstr>Stringing these together… and assuming standard NED sequence…</vt:lpstr>
      <vt:lpstr>For small signals…  sin(x)=&gt;x and cos(x)=&gt;1</vt:lpstr>
      <vt:lpstr>Take the time derivative</vt:lpstr>
      <vt:lpstr>Application Insight…</vt:lpstr>
      <vt:lpstr>Quaternions  i2 = j2 = k2 = ijk = -1 </vt:lpstr>
      <vt:lpstr>Quaternions are Hyper-Complex Numbers</vt:lpstr>
      <vt:lpstr>Why should we care?</vt:lpstr>
      <vt:lpstr>PowerPoint Presentation</vt:lpstr>
      <vt:lpstr>Different ways to write the same quaternion</vt:lpstr>
      <vt:lpstr>Quaternions are an efficient representation</vt:lpstr>
      <vt:lpstr>Equality</vt:lpstr>
      <vt:lpstr>The Sum of Two Quaternions</vt:lpstr>
      <vt:lpstr>Multiplication of Quaternion by Scalar</vt:lpstr>
      <vt:lpstr>The Complex Conjugate of a Quaternion</vt:lpstr>
      <vt:lpstr>The norm of a quaternion</vt:lpstr>
      <vt:lpstr>The Inverse of the Quaternion</vt:lpstr>
      <vt:lpstr>Implications</vt:lpstr>
      <vt:lpstr>Refresher: dot &amp; cross products for 3D vectors</vt:lpstr>
      <vt:lpstr>Product of Two Quaternions</vt:lpstr>
      <vt:lpstr>Vector Representation of Quaternion Product</vt:lpstr>
      <vt:lpstr>Quaternion Multiplication</vt:lpstr>
      <vt:lpstr>Quaternion Dot Products</vt:lpstr>
      <vt:lpstr>Quaternion Rotation Operator</vt:lpstr>
      <vt:lpstr>Quaternion Rotation Operator</vt:lpstr>
      <vt:lpstr>Sequences of Rotations</vt:lpstr>
      <vt:lpstr>Sequences of Rotations</vt:lpstr>
      <vt:lpstr>Multiple Rotations</vt:lpstr>
      <vt:lpstr>The Quaternion Time Derivative Relates to Angular Velocity…</vt:lpstr>
      <vt:lpstr>Quaternion to Rotation Matrix</vt:lpstr>
      <vt:lpstr>Alternate Form</vt:lpstr>
      <vt:lpstr>Rotation Matrix to Quaternion</vt:lpstr>
      <vt:lpstr>Some useful (normalized) quaternions</vt:lpstr>
      <vt:lpstr>Final Observations</vt:lpstr>
      <vt:lpstr>Suggestions / Comments</vt:lpstr>
      <vt:lpstr>Quaternions vs Rotation Matrix Pros &amp; Cons</vt:lpstr>
      <vt:lpstr>References</vt:lpstr>
      <vt:lpstr>Supplementary material</vt:lpstr>
      <vt:lpstr>The following derivation is based upon one found at http://www.euclideanspace.com/maths/algebra/vectors/angleBetween/index.htm</vt:lpstr>
      <vt:lpstr>PowerPoint Presentation</vt:lpstr>
      <vt:lpstr>PowerPoint Presentation</vt:lpstr>
      <vt:lpstr>Averaging Quaternions</vt:lpstr>
      <vt:lpstr>The Unit Circle</vt:lpstr>
      <vt:lpstr>PowerPoint Presentation</vt:lpstr>
    </vt:vector>
  </TitlesOfParts>
  <Company>Free Scale</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NXP Powerpoint template confidential 4:3 Ratio</dc:title>
  <dc:creator>rls02c</dc:creator>
  <cp:lastModifiedBy>Stanley Mike-RMPE01</cp:lastModifiedBy>
  <cp:revision>503</cp:revision>
  <dcterms:created xsi:type="dcterms:W3CDTF">2012-11-14T23:25:03Z</dcterms:created>
  <dcterms:modified xsi:type="dcterms:W3CDTF">2017-04-28T21:03:30Z</dcterms:modified>
</cp:coreProperties>
</file>