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971"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599B6-0DE1-494F-A8B8-3317A2F04D10}" type="datetimeFigureOut">
              <a:rPr lang="en-GB" smtClean="0"/>
              <a:t>07/03/2017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8921E-EF16-442B-810C-BBFEEBD6655E}" type="slidenum">
              <a:rPr lang="en-GB" smtClean="0"/>
              <a:t>‹#›</a:t>
            </a:fld>
            <a:endParaRPr lang="en-GB"/>
          </a:p>
        </p:txBody>
      </p:sp>
    </p:spTree>
    <p:extLst>
      <p:ext uri="{BB962C8B-B14F-4D97-AF65-F5344CB8AC3E}">
        <p14:creationId xmlns:p14="http://schemas.microsoft.com/office/powerpoint/2010/main" val="173391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a:t>
            </a:fld>
            <a:endParaRPr lang="en-GB"/>
          </a:p>
        </p:txBody>
      </p:sp>
    </p:spTree>
    <p:extLst>
      <p:ext uri="{BB962C8B-B14F-4D97-AF65-F5344CB8AC3E}">
        <p14:creationId xmlns:p14="http://schemas.microsoft.com/office/powerpoint/2010/main" val="4142961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LC</a:t>
            </a:r>
            <a:r>
              <a:rPr lang="en-US" baseline="0" dirty="0"/>
              <a:t>D we </a:t>
            </a:r>
            <a:r>
              <a:rPr lang="en-US" baseline="0" dirty="0" err="1"/>
              <a:t>gonna</a:t>
            </a:r>
            <a:r>
              <a:rPr lang="en-US" baseline="0" dirty="0"/>
              <a:t> use is the monochromatic LCD with an array of 16x2 character position and 16 IO pin, some important pin is RS, EN, DB4,5,6,7. The contrast of LED is control by the led pin next to pin DB7.</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12</a:t>
            </a:fld>
            <a:endParaRPr lang="en-GB"/>
          </a:p>
        </p:txBody>
      </p:sp>
    </p:spTree>
    <p:extLst>
      <p:ext uri="{BB962C8B-B14F-4D97-AF65-F5344CB8AC3E}">
        <p14:creationId xmlns:p14="http://schemas.microsoft.com/office/powerpoint/2010/main" val="300350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tutorial, we </a:t>
            </a:r>
            <a:r>
              <a:rPr lang="en-US" dirty="0" err="1"/>
              <a:t>gonna</a:t>
            </a:r>
            <a:r>
              <a:rPr lang="en-US" dirty="0"/>
              <a:t> display the current</a:t>
            </a:r>
            <a:r>
              <a:rPr lang="en-US" baseline="0" dirty="0"/>
              <a:t> value of the light sensor on the LCD. The potentiometer is used to control the brightness of backlight. Let’s look the code.</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13</a:t>
            </a:fld>
            <a:endParaRPr lang="en-GB"/>
          </a:p>
        </p:txBody>
      </p:sp>
    </p:spTree>
    <p:extLst>
      <p:ext uri="{BB962C8B-B14F-4D97-AF65-F5344CB8AC3E}">
        <p14:creationId xmlns:p14="http://schemas.microsoft.com/office/powerpoint/2010/main" val="597287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end of the workshop, I have a challenge to you that is building a automatic gantry for cars to pass. The ideas is that cars come to a gantry, tap the card and it will open the gantry, which is a servo, then close automatically when the car passed on.</a:t>
            </a:r>
            <a:endParaRPr lang="en-GB" baseline="0" dirty="0"/>
          </a:p>
          <a:p>
            <a:r>
              <a:rPr lang="en-US" baseline="0" dirty="0" err="1"/>
              <a:t>Machanism</a:t>
            </a:r>
            <a:r>
              <a:rPr lang="en-US" baseline="0" dirty="0"/>
              <a:t> is that we </a:t>
            </a:r>
            <a:r>
              <a:rPr lang="en-US" baseline="0" dirty="0" err="1"/>
              <a:t>gonna</a:t>
            </a:r>
            <a:r>
              <a:rPr lang="en-US" baseline="0" dirty="0"/>
              <a:t> use the light sensor to detect the car coming as it block a </a:t>
            </a:r>
            <a:r>
              <a:rPr lang="en-US" baseline="0" dirty="0" err="1"/>
              <a:t>lazer</a:t>
            </a:r>
            <a:r>
              <a:rPr lang="en-US" baseline="0" dirty="0"/>
              <a:t> source from the sensor. Then it ask the user to press button to unlock, then gantry open, it will only close once the car pass through (we may leave 1-2s gap for safety reason).</a:t>
            </a:r>
          </a:p>
        </p:txBody>
      </p:sp>
      <p:sp>
        <p:nvSpPr>
          <p:cNvPr id="4" name="Slide Number Placeholder 3"/>
          <p:cNvSpPr>
            <a:spLocks noGrp="1"/>
          </p:cNvSpPr>
          <p:nvPr>
            <p:ph type="sldNum" sz="quarter" idx="10"/>
          </p:nvPr>
        </p:nvSpPr>
        <p:spPr/>
        <p:txBody>
          <a:bodyPr/>
          <a:lstStyle/>
          <a:p>
            <a:fld id="{A608921E-EF16-442B-810C-BBFEEBD6655E}" type="slidenum">
              <a:rPr lang="en-GB" smtClean="0"/>
              <a:t>14</a:t>
            </a:fld>
            <a:endParaRPr lang="en-GB"/>
          </a:p>
        </p:txBody>
      </p:sp>
    </p:spTree>
    <p:extLst>
      <p:ext uri="{BB962C8B-B14F-4D97-AF65-F5344CB8AC3E}">
        <p14:creationId xmlns:p14="http://schemas.microsoft.com/office/powerpoint/2010/main" val="2972005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15</a:t>
            </a:fld>
            <a:endParaRPr lang="en-GB"/>
          </a:p>
        </p:txBody>
      </p:sp>
    </p:spTree>
    <p:extLst>
      <p:ext uri="{BB962C8B-B14F-4D97-AF65-F5344CB8AC3E}">
        <p14:creationId xmlns:p14="http://schemas.microsoft.com/office/powerpoint/2010/main" val="353258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what is it, why is it becoming more and more popular among technical community. It is the emergence of IOT, </a:t>
            </a:r>
            <a:r>
              <a:rPr lang="en-US" baseline="0" dirty="0" err="1"/>
              <a:t>arrduino</a:t>
            </a:r>
            <a:r>
              <a:rPr lang="en-US" baseline="0" dirty="0"/>
              <a:t> makes prototyping IOT so easy and affordable. People can you Arduino to make interesting projects on </a:t>
            </a:r>
            <a:r>
              <a:rPr lang="en-US" baseline="0" dirty="0" err="1"/>
              <a:t>IoT</a:t>
            </a:r>
            <a:r>
              <a:rPr lang="en-US" baseline="0" dirty="0"/>
              <a:t>. We use Arduino to control analog component that is not make sense in digital world, and to communicate with physical world. So briefly you can see the system specification: we have micro controller, with a very low clock speed, it is operated at 5V which is quite high. We have a lot of digital and a number of analog pin. The ram and flash memory is extremely low so you must take into account this fact when you handle large and memory sucking project. For example when you declare a few thousands integer variable in the program, the memory start to not make any sense as memory is overridden and broken. Remember this is not a computer where you can easily use up any memory. Other communication port can be found such as Serial, Software Serial, I2C…</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2</a:t>
            </a:fld>
            <a:endParaRPr lang="en-GB"/>
          </a:p>
        </p:txBody>
      </p:sp>
    </p:spTree>
    <p:extLst>
      <p:ext uri="{BB962C8B-B14F-4D97-AF65-F5344CB8AC3E}">
        <p14:creationId xmlns:p14="http://schemas.microsoft.com/office/powerpoint/2010/main" val="335319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power pins (3.3 and 5V), analog pin, a lot of digital pins with some PWM function, pin 0 and 1 is purely use to </a:t>
            </a:r>
            <a:r>
              <a:rPr lang="en-US" baseline="0"/>
              <a:t>serial commucation</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3</a:t>
            </a:fld>
            <a:endParaRPr lang="en-GB"/>
          </a:p>
        </p:txBody>
      </p:sp>
    </p:spTree>
    <p:extLst>
      <p:ext uri="{BB962C8B-B14F-4D97-AF65-F5344CB8AC3E}">
        <p14:creationId xmlns:p14="http://schemas.microsoft.com/office/powerpoint/2010/main" val="38549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Arduino</a:t>
            </a:r>
            <a:r>
              <a:rPr lang="en-US" baseline="0" dirty="0"/>
              <a:t> is embedded with its own ADC and DAC for conversion of between analog and digital signal</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4</a:t>
            </a:fld>
            <a:endParaRPr lang="en-GB"/>
          </a:p>
        </p:txBody>
      </p:sp>
    </p:spTree>
    <p:extLst>
      <p:ext uri="{BB962C8B-B14F-4D97-AF65-F5344CB8AC3E}">
        <p14:creationId xmlns:p14="http://schemas.microsoft.com/office/powerpoint/2010/main" val="48112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 about the Arduino, we usually</a:t>
            </a:r>
            <a:r>
              <a:rPr lang="en-US" baseline="0" dirty="0"/>
              <a:t> talk about the Raspberry Pi, so what is difference. The big distinction is that the Pi is a complete computer with all necessary constituents. The Pi is much faster than Arduino, we have a microSD card slot and much more ram. The pi has more IO pins but only digital ones and they only work on 3.3V, making it only efficient on control digital signal transfer rather than output or input physical or analog signal from other components.</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5</a:t>
            </a:fld>
            <a:endParaRPr lang="en-GB"/>
          </a:p>
        </p:txBody>
      </p:sp>
    </p:spTree>
    <p:extLst>
      <p:ext uri="{BB962C8B-B14F-4D97-AF65-F5344CB8AC3E}">
        <p14:creationId xmlns:p14="http://schemas.microsoft.com/office/powerpoint/2010/main" val="262743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Arduino</a:t>
            </a:r>
            <a:r>
              <a:rPr lang="en-US" baseline="0" dirty="0"/>
              <a:t> language is more and less C/C++, many people are convinced that it is just C. But I believe it is C++ because we have OOP functionality here. However, it lacks lots of C/</a:t>
            </a:r>
            <a:r>
              <a:rPr lang="en-US" baseline="0" dirty="0" err="1"/>
              <a:t>c++</a:t>
            </a:r>
            <a:r>
              <a:rPr lang="en-US" baseline="0" dirty="0"/>
              <a:t> built-in library like </a:t>
            </a:r>
            <a:r>
              <a:rPr lang="en-US" baseline="0" dirty="0" err="1"/>
              <a:t>osstream</a:t>
            </a:r>
            <a:r>
              <a:rPr lang="en-US" baseline="0" dirty="0"/>
              <a:t> or </a:t>
            </a:r>
            <a:r>
              <a:rPr lang="en-US" baseline="0" dirty="0" err="1"/>
              <a:t>std</a:t>
            </a:r>
            <a:r>
              <a:rPr lang="en-US" baseline="0" dirty="0"/>
              <a:t> namespace, but it contains other library which support the manipulation of some electrical component like the Servo.</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7</a:t>
            </a:fld>
            <a:endParaRPr lang="en-GB"/>
          </a:p>
        </p:txBody>
      </p:sp>
    </p:spTree>
    <p:extLst>
      <p:ext uri="{BB962C8B-B14F-4D97-AF65-F5344CB8AC3E}">
        <p14:creationId xmlns:p14="http://schemas.microsoft.com/office/powerpoint/2010/main" val="11317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want</a:t>
            </a:r>
            <a:r>
              <a:rPr lang="en-US" baseline="0" dirty="0"/>
              <a:t> an analog output but only have a digital output. PWM mode is introduced to solve this problem. That is the digital output signal is blink so fast that it has an effectively equivalent effect that a analog signal can provide. That is, the output is on 5V for a proportion of time of a period of 20ms, say it is on for 10ms which is half the period. We then have a 50% duty circuit. This is effectively the same as we have an stable output of 2.5V as analog signal. So when it is injected to a LED, the </a:t>
            </a:r>
            <a:r>
              <a:rPr lang="en-US" baseline="0" dirty="0" err="1"/>
              <a:t>brightess</a:t>
            </a:r>
            <a:r>
              <a:rPr lang="en-US" baseline="0" dirty="0"/>
              <a:t> will indicate the analog value equivalently.</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9</a:t>
            </a:fld>
            <a:endParaRPr lang="en-GB"/>
          </a:p>
        </p:txBody>
      </p:sp>
    </p:spTree>
    <p:extLst>
      <p:ext uri="{BB962C8B-B14F-4D97-AF65-F5344CB8AC3E}">
        <p14:creationId xmlns:p14="http://schemas.microsoft.com/office/powerpoint/2010/main" val="58820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t>
            </a:r>
            <a:r>
              <a:rPr lang="en-US" dirty="0" err="1"/>
              <a:t>gonna</a:t>
            </a:r>
            <a:r>
              <a:rPr lang="en-US" baseline="0" dirty="0"/>
              <a:t> make use PWM in the next tutorial. We </a:t>
            </a:r>
            <a:r>
              <a:rPr lang="en-US" baseline="0" dirty="0" err="1"/>
              <a:t>gonna</a:t>
            </a:r>
            <a:r>
              <a:rPr lang="en-US" baseline="0" dirty="0"/>
              <a:t> dimming an LED a push button. You can see the configuration of the button here, A-C, B-D is connected. All 4 port is connected when the button is press. So let’s make the circuit: pin 3 is deem as 0V when not pushed, when connection is make, pin 13 go straight to 5V as HIGH signal, a resistor  must be there to limit the current or else it would make a short circuit. The potentiometer is there to act as a voltage divider which change the voltage of A0 when we rotate this needle. Now we go to the program part.</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10</a:t>
            </a:fld>
            <a:endParaRPr lang="en-GB"/>
          </a:p>
        </p:txBody>
      </p:sp>
    </p:spTree>
    <p:extLst>
      <p:ext uri="{BB962C8B-B14F-4D97-AF65-F5344CB8AC3E}">
        <p14:creationId xmlns:p14="http://schemas.microsoft.com/office/powerpoint/2010/main" val="2292740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I will introduce to you the photo resistor (light sensor) and the servo motor. Servo is a motor that is capable of maintaining a specific rotational position by controlling the PWM input. The light sensor, on the other hand, change its resistance according to the light condition surrounding it. It will become more conductive and source more current when more light intensity is injected. We </a:t>
            </a:r>
            <a:r>
              <a:rPr lang="en-US" baseline="0" dirty="0" err="1"/>
              <a:t>gonna</a:t>
            </a:r>
            <a:r>
              <a:rPr lang="en-US" baseline="0" dirty="0"/>
              <a:t> need a push button so that we will switch between 2 servo control modes: one is the sensor control the servo rotation, the other is the potentiometer control it instead. Let’s look into the code.</a:t>
            </a:r>
            <a:endParaRPr lang="en-GB" dirty="0"/>
          </a:p>
        </p:txBody>
      </p:sp>
      <p:sp>
        <p:nvSpPr>
          <p:cNvPr id="4" name="Slide Number Placeholder 3"/>
          <p:cNvSpPr>
            <a:spLocks noGrp="1"/>
          </p:cNvSpPr>
          <p:nvPr>
            <p:ph type="sldNum" sz="quarter" idx="10"/>
          </p:nvPr>
        </p:nvSpPr>
        <p:spPr/>
        <p:txBody>
          <a:bodyPr/>
          <a:lstStyle/>
          <a:p>
            <a:fld id="{A608921E-EF16-442B-810C-BBFEEBD6655E}" type="slidenum">
              <a:rPr lang="en-GB" smtClean="0"/>
              <a:t>11</a:t>
            </a:fld>
            <a:endParaRPr lang="en-GB"/>
          </a:p>
        </p:txBody>
      </p:sp>
    </p:spTree>
    <p:extLst>
      <p:ext uri="{BB962C8B-B14F-4D97-AF65-F5344CB8AC3E}">
        <p14:creationId xmlns:p14="http://schemas.microsoft.com/office/powerpoint/2010/main" val="280449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visualmicro.com/" TargetMode="External"/><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 Id="rId4" Type="http://schemas.openxmlformats.org/officeDocument/2006/relationships/hyperlink" Target="http://platformio.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Arduino Workshop</a:t>
            </a:r>
            <a:endParaRPr lang="en-GB" dirty="0"/>
          </a:p>
        </p:txBody>
      </p:sp>
      <p:sp>
        <p:nvSpPr>
          <p:cNvPr id="3" name="Subtitle 2"/>
          <p:cNvSpPr>
            <a:spLocks noGrp="1"/>
          </p:cNvSpPr>
          <p:nvPr>
            <p:ph type="subTitle" idx="1"/>
          </p:nvPr>
        </p:nvSpPr>
        <p:spPr/>
        <p:txBody>
          <a:bodyPr/>
          <a:lstStyle/>
          <a:p>
            <a:r>
              <a:rPr lang="en-US" dirty="0"/>
              <a:t>NTU Open Source Society</a:t>
            </a:r>
            <a:endParaRPr lang="en-GB" dirty="0"/>
          </a:p>
        </p:txBody>
      </p:sp>
    </p:spTree>
    <p:extLst>
      <p:ext uri="{BB962C8B-B14F-4D97-AF65-F5344CB8AC3E}">
        <p14:creationId xmlns:p14="http://schemas.microsoft.com/office/powerpoint/2010/main" val="2574763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8765232" cy="523347"/>
          </a:xfrm>
        </p:spPr>
        <p:txBody>
          <a:bodyPr>
            <a:normAutofit/>
          </a:bodyPr>
          <a:lstStyle/>
          <a:p>
            <a:pPr>
              <a:lnSpc>
                <a:spcPct val="80000"/>
              </a:lnSpc>
            </a:pPr>
            <a:r>
              <a:rPr lang="en-US" sz="2800" dirty="0"/>
              <a:t>Tutorial 2 – Dimming &amp; Flashing with button</a:t>
            </a:r>
            <a:endParaRPr lang="en-GB" sz="2800" dirty="0"/>
          </a:p>
        </p:txBody>
      </p:sp>
      <p:pic>
        <p:nvPicPr>
          <p:cNvPr id="4" name="Content Placeholder 3"/>
          <p:cNvPicPr>
            <a:picLocks noGrp="1" noChangeAspect="1"/>
          </p:cNvPicPr>
          <p:nvPr>
            <p:ph idx="1"/>
          </p:nvPr>
        </p:nvPicPr>
        <p:blipFill>
          <a:blip r:embed="rId3"/>
          <a:stretch>
            <a:fillRect/>
          </a:stretch>
        </p:blipFill>
        <p:spPr>
          <a:xfrm>
            <a:off x="850380" y="1168453"/>
            <a:ext cx="7840609" cy="3892944"/>
          </a:xfrm>
        </p:spPr>
      </p:pic>
      <p:pic>
        <p:nvPicPr>
          <p:cNvPr id="6" name="Content Placeholder 3"/>
          <p:cNvPicPr>
            <a:picLocks noChangeAspect="1"/>
          </p:cNvPicPr>
          <p:nvPr/>
        </p:nvPicPr>
        <p:blipFill>
          <a:blip r:embed="rId4"/>
          <a:stretch>
            <a:fillRect/>
          </a:stretch>
        </p:blipFill>
        <p:spPr>
          <a:xfrm>
            <a:off x="8176326" y="3815402"/>
            <a:ext cx="3572748" cy="2491992"/>
          </a:xfrm>
          <a:prstGeom prst="rect">
            <a:avLst/>
          </a:prstGeom>
        </p:spPr>
      </p:pic>
    </p:spTree>
    <p:extLst>
      <p:ext uri="{BB962C8B-B14F-4D97-AF65-F5344CB8AC3E}">
        <p14:creationId xmlns:p14="http://schemas.microsoft.com/office/powerpoint/2010/main" val="37649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739" y="624110"/>
            <a:ext cx="9881874" cy="638020"/>
          </a:xfrm>
        </p:spPr>
        <p:txBody>
          <a:bodyPr>
            <a:normAutofit fontScale="90000"/>
          </a:bodyPr>
          <a:lstStyle/>
          <a:p>
            <a:r>
              <a:rPr lang="en-US" dirty="0"/>
              <a:t>Tutorial 3 – Servo and photo resistor</a:t>
            </a:r>
            <a:endParaRPr lang="en-GB" dirty="0"/>
          </a:p>
        </p:txBody>
      </p:sp>
      <p:pic>
        <p:nvPicPr>
          <p:cNvPr id="4" name="Content Placeholder 3"/>
          <p:cNvPicPr>
            <a:picLocks noGrp="1" noChangeAspect="1"/>
          </p:cNvPicPr>
          <p:nvPr>
            <p:ph idx="1"/>
          </p:nvPr>
        </p:nvPicPr>
        <p:blipFill>
          <a:blip r:embed="rId3"/>
          <a:stretch>
            <a:fillRect/>
          </a:stretch>
        </p:blipFill>
        <p:spPr>
          <a:xfrm>
            <a:off x="4043966" y="1262131"/>
            <a:ext cx="7460646" cy="3773508"/>
          </a:xfrm>
        </p:spPr>
      </p:pic>
      <p:sp>
        <p:nvSpPr>
          <p:cNvPr id="5" name="TextBox 4"/>
          <p:cNvSpPr txBox="1"/>
          <p:nvPr/>
        </p:nvSpPr>
        <p:spPr>
          <a:xfrm>
            <a:off x="618186" y="1671557"/>
            <a:ext cx="3425780" cy="273921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a:t>Servo user PWM signal to drive the angle of the wheel</a:t>
            </a:r>
          </a:p>
          <a:p>
            <a:pPr marL="285750" indent="-285750">
              <a:spcBef>
                <a:spcPts val="600"/>
              </a:spcBef>
              <a:buFont typeface="Arial" panose="020B0604020202020204" pitchFamily="34" charset="0"/>
              <a:buChar char="•"/>
            </a:pPr>
            <a:r>
              <a:rPr lang="en-US" b="1" dirty="0"/>
              <a:t>Servo will stay in that position, not rotating</a:t>
            </a:r>
          </a:p>
          <a:p>
            <a:pPr marL="285750" indent="-285750">
              <a:spcBef>
                <a:spcPts val="600"/>
              </a:spcBef>
              <a:buFont typeface="Arial" panose="020B0604020202020204" pitchFamily="34" charset="0"/>
              <a:buChar char="•"/>
            </a:pPr>
            <a:r>
              <a:rPr lang="en-US" b="1" dirty="0"/>
              <a:t>Circuit with 2 mode, control servo by potentiometer or </a:t>
            </a:r>
            <a:r>
              <a:rPr lang="en-US" b="1" dirty="0" err="1"/>
              <a:t>photoresistors</a:t>
            </a:r>
            <a:endParaRPr lang="en-GB" b="1" dirty="0"/>
          </a:p>
        </p:txBody>
      </p:sp>
    </p:spTree>
    <p:extLst>
      <p:ext uri="{BB962C8B-B14F-4D97-AF65-F5344CB8AC3E}">
        <p14:creationId xmlns:p14="http://schemas.microsoft.com/office/powerpoint/2010/main" val="88073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rotWithShape="1">
          <a:blip r:embed="rId3"/>
          <a:srcRect t="21907" b="20351"/>
          <a:stretch/>
        </p:blipFill>
        <p:spPr>
          <a:xfrm>
            <a:off x="5087155" y="1125828"/>
            <a:ext cx="3915177" cy="1861850"/>
          </a:xfrm>
          <a:prstGeom prst="rect">
            <a:avLst/>
          </a:prstGeom>
        </p:spPr>
      </p:pic>
      <p:pic>
        <p:nvPicPr>
          <p:cNvPr id="5" name="Picture 4"/>
          <p:cNvPicPr>
            <a:picLocks noChangeAspect="1"/>
          </p:cNvPicPr>
          <p:nvPr/>
        </p:nvPicPr>
        <p:blipFill rotWithShape="1">
          <a:blip r:embed="rId4"/>
          <a:srcRect l="7891"/>
          <a:stretch/>
        </p:blipFill>
        <p:spPr>
          <a:xfrm>
            <a:off x="5087155" y="2987678"/>
            <a:ext cx="7104845" cy="3316815"/>
          </a:xfrm>
          <a:prstGeom prst="rect">
            <a:avLst/>
          </a:prstGeom>
        </p:spPr>
      </p:pic>
      <p:sp>
        <p:nvSpPr>
          <p:cNvPr id="2" name="Title 1"/>
          <p:cNvSpPr>
            <a:spLocks noGrp="1"/>
          </p:cNvSpPr>
          <p:nvPr>
            <p:ph type="title"/>
          </p:nvPr>
        </p:nvSpPr>
        <p:spPr>
          <a:xfrm>
            <a:off x="1687669" y="624110"/>
            <a:ext cx="4137059" cy="1280890"/>
          </a:xfrm>
        </p:spPr>
        <p:txBody>
          <a:bodyPr>
            <a:normAutofit/>
          </a:bodyPr>
          <a:lstStyle/>
          <a:p>
            <a:r>
              <a:rPr lang="en-US" sz="3200"/>
              <a:t>Tutorial 4 – LCD</a:t>
            </a:r>
            <a:endParaRPr lang="en-GB" sz="3200"/>
          </a:p>
        </p:txBody>
      </p:sp>
      <p:sp>
        <p:nvSpPr>
          <p:cNvPr id="9" name="Content Placeholder 8"/>
          <p:cNvSpPr>
            <a:spLocks noGrp="1"/>
          </p:cNvSpPr>
          <p:nvPr>
            <p:ph idx="1"/>
          </p:nvPr>
        </p:nvSpPr>
        <p:spPr>
          <a:xfrm>
            <a:off x="695460" y="1378039"/>
            <a:ext cx="4391695" cy="4533183"/>
          </a:xfrm>
        </p:spPr>
        <p:txBody>
          <a:bodyPr>
            <a:normAutofit/>
          </a:bodyPr>
          <a:lstStyle/>
          <a:p>
            <a:pPr>
              <a:spcBef>
                <a:spcPts val="1200"/>
              </a:spcBef>
            </a:pPr>
            <a:r>
              <a:rPr lang="en-US" sz="1600" b="1" dirty="0">
                <a:solidFill>
                  <a:srgbClr val="000000"/>
                </a:solidFill>
              </a:rPr>
              <a:t>16x2 LCD has 16 IO pin</a:t>
            </a:r>
          </a:p>
          <a:p>
            <a:pPr lvl="1">
              <a:spcBef>
                <a:spcPts val="1200"/>
              </a:spcBef>
            </a:pPr>
            <a:r>
              <a:rPr lang="en-US" sz="1400" b="1" dirty="0">
                <a:solidFill>
                  <a:srgbClr val="000000"/>
                </a:solidFill>
              </a:rPr>
              <a:t>Important: RS,  EN, DB4, DB5, DB6, DB7</a:t>
            </a:r>
          </a:p>
          <a:p>
            <a:pPr>
              <a:spcBef>
                <a:spcPts val="1200"/>
              </a:spcBef>
            </a:pPr>
            <a:r>
              <a:rPr lang="en-US" sz="1600" b="1" dirty="0">
                <a:solidFill>
                  <a:srgbClr val="000000"/>
                </a:solidFill>
              </a:rPr>
              <a:t>Control contrast (backlight): LED pin next to DB7</a:t>
            </a:r>
          </a:p>
          <a:p>
            <a:pPr>
              <a:spcBef>
                <a:spcPts val="1200"/>
              </a:spcBef>
            </a:pPr>
            <a:r>
              <a:rPr lang="en-US" sz="1600" b="1" dirty="0">
                <a:solidFill>
                  <a:srgbClr val="000000"/>
                </a:solidFill>
              </a:rPr>
              <a:t>Other power pin: GND, VCC…</a:t>
            </a:r>
          </a:p>
        </p:txBody>
      </p:sp>
    </p:spTree>
    <p:extLst>
      <p:ext uri="{BB962C8B-B14F-4D97-AF65-F5344CB8AC3E}">
        <p14:creationId xmlns:p14="http://schemas.microsoft.com/office/powerpoint/2010/main" val="333924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669" y="263501"/>
            <a:ext cx="4137059" cy="1280890"/>
          </a:xfrm>
        </p:spPr>
        <p:txBody>
          <a:bodyPr>
            <a:normAutofit/>
          </a:bodyPr>
          <a:lstStyle/>
          <a:p>
            <a:r>
              <a:rPr lang="en-US" sz="3200" dirty="0"/>
              <a:t>Tutorial 4 – LCD</a:t>
            </a:r>
            <a:endParaRPr lang="en-GB" sz="3200" dirty="0"/>
          </a:p>
        </p:txBody>
      </p:sp>
      <p:pic>
        <p:nvPicPr>
          <p:cNvPr id="4" name="Content Placeholder 3"/>
          <p:cNvPicPr>
            <a:picLocks noGrp="1" noChangeAspect="1"/>
          </p:cNvPicPr>
          <p:nvPr>
            <p:ph idx="1"/>
          </p:nvPr>
        </p:nvPicPr>
        <p:blipFill>
          <a:blip r:embed="rId3"/>
          <a:stretch>
            <a:fillRect/>
          </a:stretch>
        </p:blipFill>
        <p:spPr>
          <a:xfrm>
            <a:off x="1687669" y="862885"/>
            <a:ext cx="8966145" cy="5995115"/>
          </a:xfrm>
        </p:spPr>
      </p:pic>
    </p:spTree>
    <p:extLst>
      <p:ext uri="{BB962C8B-B14F-4D97-AF65-F5344CB8AC3E}">
        <p14:creationId xmlns:p14="http://schemas.microsoft.com/office/powerpoint/2010/main" val="28422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624110"/>
            <a:ext cx="9894754" cy="612262"/>
          </a:xfrm>
        </p:spPr>
        <p:txBody>
          <a:bodyPr>
            <a:normAutofit fontScale="90000"/>
          </a:bodyPr>
          <a:lstStyle/>
          <a:p>
            <a:r>
              <a:rPr lang="en-US" dirty="0"/>
              <a:t>Challenge: build a automatic gantry</a:t>
            </a:r>
            <a:endParaRPr lang="en-GB" dirty="0"/>
          </a:p>
        </p:txBody>
      </p:sp>
      <p:sp>
        <p:nvSpPr>
          <p:cNvPr id="3" name="Content Placeholder 2"/>
          <p:cNvSpPr>
            <a:spLocks noGrp="1"/>
          </p:cNvSpPr>
          <p:nvPr>
            <p:ph idx="1"/>
          </p:nvPr>
        </p:nvSpPr>
        <p:spPr>
          <a:xfrm>
            <a:off x="1609859" y="1236372"/>
            <a:ext cx="8915400" cy="2485622"/>
          </a:xfrm>
        </p:spPr>
        <p:txBody>
          <a:bodyPr/>
          <a:lstStyle/>
          <a:p>
            <a:r>
              <a:rPr lang="en-US" dirty="0"/>
              <a:t>Build an automatic gantry with Servo, </a:t>
            </a:r>
            <a:r>
              <a:rPr lang="en-US" dirty="0" err="1"/>
              <a:t>photoresistor</a:t>
            </a:r>
            <a:r>
              <a:rPr lang="en-US" dirty="0"/>
              <a:t>, push button, LCD</a:t>
            </a:r>
          </a:p>
          <a:p>
            <a:r>
              <a:rPr lang="en-US" dirty="0"/>
              <a:t>Sensor to sense a car coming</a:t>
            </a:r>
          </a:p>
          <a:p>
            <a:r>
              <a:rPr lang="en-US" dirty="0"/>
              <a:t>Servo to be the gantry</a:t>
            </a:r>
          </a:p>
          <a:p>
            <a:r>
              <a:rPr lang="en-US" dirty="0"/>
              <a:t>Button for user to press and pay</a:t>
            </a:r>
          </a:p>
          <a:p>
            <a:r>
              <a:rPr lang="en-US" dirty="0"/>
              <a:t>Open the gantry and close the gantry when the car pass</a:t>
            </a:r>
          </a:p>
          <a:p>
            <a:r>
              <a:rPr lang="en-US" dirty="0"/>
              <a:t>Display some message on the Screen with LCD</a:t>
            </a:r>
          </a:p>
        </p:txBody>
      </p:sp>
    </p:spTree>
    <p:extLst>
      <p:ext uri="{BB962C8B-B14F-4D97-AF65-F5344CB8AC3E}">
        <p14:creationId xmlns:p14="http://schemas.microsoft.com/office/powerpoint/2010/main" val="138512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624110"/>
            <a:ext cx="9894754" cy="612262"/>
          </a:xfrm>
        </p:spPr>
        <p:txBody>
          <a:bodyPr>
            <a:normAutofit fontScale="90000"/>
          </a:bodyPr>
          <a:lstStyle/>
          <a:p>
            <a:r>
              <a:rPr lang="en-US" dirty="0"/>
              <a:t>Challenge: build a automatic gantry</a:t>
            </a:r>
            <a:endParaRPr lang="en-GB" dirty="0"/>
          </a:p>
        </p:txBody>
      </p:sp>
      <p:pic>
        <p:nvPicPr>
          <p:cNvPr id="5" name="Content Placeholder 4"/>
          <p:cNvPicPr>
            <a:picLocks noGrp="1" noChangeAspect="1"/>
          </p:cNvPicPr>
          <p:nvPr>
            <p:ph idx="1"/>
          </p:nvPr>
        </p:nvPicPr>
        <p:blipFill>
          <a:blip r:embed="rId3"/>
          <a:stretch>
            <a:fillRect/>
          </a:stretch>
        </p:blipFill>
        <p:spPr>
          <a:xfrm>
            <a:off x="219499" y="1236372"/>
            <a:ext cx="12006835" cy="4446976"/>
          </a:xfrm>
        </p:spPr>
      </p:pic>
    </p:spTree>
    <p:extLst>
      <p:ext uri="{BB962C8B-B14F-4D97-AF65-F5344CB8AC3E}">
        <p14:creationId xmlns:p14="http://schemas.microsoft.com/office/powerpoint/2010/main" val="256899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6808"/>
          </a:xfrm>
        </p:spPr>
        <p:txBody>
          <a:bodyPr/>
          <a:lstStyle/>
          <a:p>
            <a:r>
              <a:rPr lang="en-US" dirty="0"/>
              <a:t>Introduction – What is it?	</a:t>
            </a:r>
            <a:endParaRPr lang="en-GB" dirty="0"/>
          </a:p>
        </p:txBody>
      </p:sp>
      <p:pic>
        <p:nvPicPr>
          <p:cNvPr id="4" name="Content Placeholder 3"/>
          <p:cNvPicPr>
            <a:picLocks noGrp="1" noChangeAspect="1"/>
          </p:cNvPicPr>
          <p:nvPr>
            <p:ph idx="1"/>
          </p:nvPr>
        </p:nvPicPr>
        <p:blipFill>
          <a:blip r:embed="rId3"/>
          <a:stretch>
            <a:fillRect/>
          </a:stretch>
        </p:blipFill>
        <p:spPr>
          <a:xfrm>
            <a:off x="8075054" y="1390918"/>
            <a:ext cx="4116946" cy="3026067"/>
          </a:xfrm>
        </p:spPr>
      </p:pic>
      <p:sp>
        <p:nvSpPr>
          <p:cNvPr id="5" name="TextBox 4"/>
          <p:cNvSpPr txBox="1"/>
          <p:nvPr/>
        </p:nvSpPr>
        <p:spPr>
          <a:xfrm>
            <a:off x="1030310" y="1609859"/>
            <a:ext cx="7044744" cy="390876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t>Electronic board to control electrical component</a:t>
            </a:r>
          </a:p>
          <a:p>
            <a:pPr marL="285750" indent="-285750">
              <a:spcBef>
                <a:spcPts val="600"/>
              </a:spcBef>
              <a:buFont typeface="Arial" panose="020B0604020202020204" pitchFamily="34" charset="0"/>
              <a:buChar char="•"/>
            </a:pPr>
            <a:r>
              <a:rPr lang="en-US" dirty="0"/>
              <a:t>Use for prototyping, studying and </a:t>
            </a:r>
            <a:r>
              <a:rPr lang="en-US" b="1" dirty="0" err="1">
                <a:solidFill>
                  <a:srgbClr val="FF0000"/>
                </a:solidFill>
              </a:rPr>
              <a:t>IoT</a:t>
            </a:r>
            <a:r>
              <a:rPr lang="en-US" b="1" dirty="0">
                <a:solidFill>
                  <a:srgbClr val="FF0000"/>
                </a:solidFill>
              </a:rPr>
              <a:t>…</a:t>
            </a:r>
          </a:p>
          <a:p>
            <a:pPr marL="285750" indent="-285750">
              <a:spcBef>
                <a:spcPts val="600"/>
              </a:spcBef>
              <a:buFont typeface="Arial" panose="020B0604020202020204" pitchFamily="34" charset="0"/>
              <a:buChar char="•"/>
            </a:pPr>
            <a:r>
              <a:rPr lang="en-US" dirty="0"/>
              <a:t>System specification:</a:t>
            </a:r>
          </a:p>
          <a:p>
            <a:pPr marL="742950" lvl="1" indent="-285750">
              <a:spcBef>
                <a:spcPts val="600"/>
              </a:spcBef>
              <a:buFont typeface="Arial" panose="020B0604020202020204" pitchFamily="34" charset="0"/>
              <a:buChar char="•"/>
            </a:pPr>
            <a:r>
              <a:rPr lang="en-US" dirty="0" err="1"/>
              <a:t>MicroController</a:t>
            </a:r>
            <a:r>
              <a:rPr lang="en-US" dirty="0"/>
              <a:t>:		ATmega328P</a:t>
            </a:r>
          </a:p>
          <a:p>
            <a:pPr marL="742950" lvl="1" indent="-285750">
              <a:spcBef>
                <a:spcPts val="600"/>
              </a:spcBef>
              <a:buFont typeface="Arial" panose="020B0604020202020204" pitchFamily="34" charset="0"/>
              <a:buChar char="•"/>
            </a:pPr>
            <a:r>
              <a:rPr lang="en-US" dirty="0"/>
              <a:t>Clock speed:			16 MHz </a:t>
            </a:r>
            <a:r>
              <a:rPr lang="en-US" dirty="0">
                <a:solidFill>
                  <a:srgbClr val="FF0000"/>
                </a:solidFill>
              </a:rPr>
              <a:t>(</a:t>
            </a:r>
            <a:r>
              <a:rPr lang="en-US" dirty="0" err="1">
                <a:solidFill>
                  <a:srgbClr val="FF0000"/>
                </a:solidFill>
              </a:rPr>
              <a:t>Veryyyy</a:t>
            </a:r>
            <a:r>
              <a:rPr lang="en-US" dirty="0">
                <a:solidFill>
                  <a:srgbClr val="FF0000"/>
                </a:solidFill>
              </a:rPr>
              <a:t> low)</a:t>
            </a:r>
          </a:p>
          <a:p>
            <a:pPr marL="742950" lvl="1" indent="-285750">
              <a:spcBef>
                <a:spcPts val="600"/>
              </a:spcBef>
              <a:buFont typeface="Arial" panose="020B0604020202020204" pitchFamily="34" charset="0"/>
              <a:buChar char="•"/>
            </a:pPr>
            <a:r>
              <a:rPr lang="en-US" dirty="0"/>
              <a:t>Operating Voltage:	5V</a:t>
            </a:r>
          </a:p>
          <a:p>
            <a:pPr marL="742950" lvl="1" indent="-285750">
              <a:spcBef>
                <a:spcPts val="600"/>
              </a:spcBef>
              <a:buFont typeface="Arial" panose="020B0604020202020204" pitchFamily="34" charset="0"/>
              <a:buChar char="•"/>
            </a:pPr>
            <a:r>
              <a:rPr lang="en-US" dirty="0"/>
              <a:t>Digital Pin:			14 (6 of which is PWM)</a:t>
            </a:r>
          </a:p>
          <a:p>
            <a:pPr marL="742950" lvl="1" indent="-285750">
              <a:spcBef>
                <a:spcPts val="600"/>
              </a:spcBef>
              <a:buFont typeface="Arial" panose="020B0604020202020204" pitchFamily="34" charset="0"/>
              <a:buChar char="•"/>
            </a:pPr>
            <a:r>
              <a:rPr lang="en-US" dirty="0"/>
              <a:t>Analog pin:			6</a:t>
            </a:r>
          </a:p>
          <a:p>
            <a:pPr marL="742950" lvl="1" indent="-285750">
              <a:spcBef>
                <a:spcPts val="600"/>
              </a:spcBef>
              <a:buFont typeface="Arial" panose="020B0604020202020204" pitchFamily="34" charset="0"/>
              <a:buChar char="•"/>
            </a:pPr>
            <a:r>
              <a:rPr lang="en-US" dirty="0"/>
              <a:t>RAM:					2KB </a:t>
            </a:r>
            <a:r>
              <a:rPr lang="en-US" dirty="0">
                <a:solidFill>
                  <a:srgbClr val="FF0000"/>
                </a:solidFill>
              </a:rPr>
              <a:t>(</a:t>
            </a:r>
            <a:r>
              <a:rPr lang="en-US" dirty="0" err="1">
                <a:solidFill>
                  <a:srgbClr val="FF0000"/>
                </a:solidFill>
              </a:rPr>
              <a:t>Veryyyy</a:t>
            </a:r>
            <a:r>
              <a:rPr lang="en-US" dirty="0">
                <a:solidFill>
                  <a:srgbClr val="FF0000"/>
                </a:solidFill>
              </a:rPr>
              <a:t> Small)</a:t>
            </a:r>
          </a:p>
          <a:p>
            <a:pPr marL="742950" lvl="1" indent="-285750">
              <a:spcBef>
                <a:spcPts val="600"/>
              </a:spcBef>
              <a:buFont typeface="Arial" panose="020B0604020202020204" pitchFamily="34" charset="0"/>
              <a:buChar char="•"/>
            </a:pPr>
            <a:r>
              <a:rPr lang="en-US" dirty="0"/>
              <a:t>Flash memory:		32KB </a:t>
            </a:r>
            <a:r>
              <a:rPr lang="en-US" dirty="0">
                <a:solidFill>
                  <a:srgbClr val="FF0000"/>
                </a:solidFill>
              </a:rPr>
              <a:t>(Very small too)</a:t>
            </a:r>
          </a:p>
          <a:p>
            <a:pPr marL="285750" indent="-285750">
              <a:spcBef>
                <a:spcPts val="600"/>
              </a:spcBef>
              <a:buFont typeface="Arial" panose="020B0604020202020204" pitchFamily="34" charset="0"/>
              <a:buChar char="•"/>
            </a:pPr>
            <a:r>
              <a:rPr lang="en-US" dirty="0"/>
              <a:t>Communication port: Serial, Software Serial, I2C</a:t>
            </a:r>
          </a:p>
        </p:txBody>
      </p:sp>
    </p:spTree>
    <p:extLst>
      <p:ext uri="{BB962C8B-B14F-4D97-AF65-F5344CB8AC3E}">
        <p14:creationId xmlns:p14="http://schemas.microsoft.com/office/powerpoint/2010/main" val="60250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rot="5400000">
            <a:off x="2814083" y="895033"/>
            <a:ext cx="6755658" cy="4965592"/>
          </a:xfrm>
        </p:spPr>
      </p:pic>
      <p:sp>
        <p:nvSpPr>
          <p:cNvPr id="6" name="TextBox 5"/>
          <p:cNvSpPr txBox="1"/>
          <p:nvPr/>
        </p:nvSpPr>
        <p:spPr>
          <a:xfrm>
            <a:off x="1571223" y="3631842"/>
            <a:ext cx="2137893" cy="2308324"/>
          </a:xfrm>
          <a:prstGeom prst="rect">
            <a:avLst/>
          </a:prstGeom>
          <a:noFill/>
        </p:spPr>
        <p:txBody>
          <a:bodyPr wrap="square" rtlCol="0">
            <a:spAutoFit/>
          </a:bodyPr>
          <a:lstStyle/>
          <a:p>
            <a:r>
              <a:rPr lang="en-US" dirty="0"/>
              <a:t>Power pins:</a:t>
            </a:r>
          </a:p>
          <a:p>
            <a:pPr marL="285750" indent="-285750">
              <a:buFont typeface="Arial" panose="020B0604020202020204" pitchFamily="34" charset="0"/>
              <a:buChar char="•"/>
            </a:pPr>
            <a:r>
              <a:rPr lang="en-US" dirty="0"/>
              <a:t>3.3V</a:t>
            </a:r>
          </a:p>
          <a:p>
            <a:pPr marL="285750" indent="-285750">
              <a:buFont typeface="Arial" panose="020B0604020202020204" pitchFamily="34" charset="0"/>
              <a:buChar char="•"/>
            </a:pPr>
            <a:r>
              <a:rPr lang="en-US" dirty="0"/>
              <a:t>5V</a:t>
            </a:r>
          </a:p>
          <a:p>
            <a:pPr marL="285750" indent="-285750">
              <a:buFont typeface="Arial" panose="020B0604020202020204" pitchFamily="34" charset="0"/>
              <a:buChar char="•"/>
            </a:pPr>
            <a:r>
              <a:rPr lang="en-US" dirty="0"/>
              <a:t>Ground (GND)</a:t>
            </a:r>
          </a:p>
          <a:p>
            <a:endParaRPr lang="en-US" dirty="0"/>
          </a:p>
          <a:p>
            <a:r>
              <a:rPr lang="en-US" dirty="0"/>
              <a:t>Analog Pin</a:t>
            </a:r>
          </a:p>
          <a:p>
            <a:pPr marL="285750" indent="-285750">
              <a:buFont typeface="Arial" panose="020B0604020202020204" pitchFamily="34" charset="0"/>
              <a:buChar char="•"/>
            </a:pPr>
            <a:r>
              <a:rPr lang="en-US" dirty="0"/>
              <a:t>A0 =&gt; A5</a:t>
            </a:r>
          </a:p>
          <a:p>
            <a:pPr marL="285750" indent="-285750">
              <a:buFont typeface="Arial" panose="020B0604020202020204" pitchFamily="34" charset="0"/>
              <a:buChar char="•"/>
            </a:pPr>
            <a:endParaRPr lang="en-US" dirty="0"/>
          </a:p>
        </p:txBody>
      </p:sp>
      <p:sp>
        <p:nvSpPr>
          <p:cNvPr id="7" name="TextBox 6"/>
          <p:cNvSpPr txBox="1"/>
          <p:nvPr/>
        </p:nvSpPr>
        <p:spPr>
          <a:xfrm>
            <a:off x="8674708" y="1738648"/>
            <a:ext cx="3341281" cy="5078313"/>
          </a:xfrm>
          <a:prstGeom prst="rect">
            <a:avLst/>
          </a:prstGeom>
          <a:noFill/>
        </p:spPr>
        <p:txBody>
          <a:bodyPr wrap="square" rtlCol="0">
            <a:spAutoFit/>
          </a:bodyPr>
          <a:lstStyle/>
          <a:p>
            <a:r>
              <a:rPr lang="en-US" dirty="0"/>
              <a:t>I2C communication port</a:t>
            </a:r>
          </a:p>
          <a:p>
            <a:endParaRPr lang="en-US" dirty="0"/>
          </a:p>
          <a:p>
            <a:r>
              <a:rPr lang="en-US" dirty="0"/>
              <a:t>GND</a:t>
            </a:r>
          </a:p>
          <a:p>
            <a:r>
              <a:rPr lang="en-US" dirty="0"/>
              <a:t>Digital Pins:</a:t>
            </a:r>
          </a:p>
          <a:p>
            <a:r>
              <a:rPr lang="en-US" dirty="0"/>
              <a:t>13</a:t>
            </a:r>
          </a:p>
          <a:p>
            <a:r>
              <a:rPr lang="en-US" dirty="0"/>
              <a:t>12</a:t>
            </a:r>
          </a:p>
          <a:p>
            <a:r>
              <a:rPr lang="en-US" dirty="0"/>
              <a:t>11 – PWM</a:t>
            </a:r>
          </a:p>
          <a:p>
            <a:r>
              <a:rPr lang="en-US" dirty="0"/>
              <a:t>10 – PWM</a:t>
            </a:r>
          </a:p>
          <a:p>
            <a:r>
              <a:rPr lang="en-US" dirty="0"/>
              <a:t>9 – PWM </a:t>
            </a:r>
          </a:p>
          <a:p>
            <a:r>
              <a:rPr lang="en-US" dirty="0"/>
              <a:t>8</a:t>
            </a:r>
          </a:p>
          <a:p>
            <a:r>
              <a:rPr lang="en-US" dirty="0"/>
              <a:t>7</a:t>
            </a:r>
          </a:p>
          <a:p>
            <a:r>
              <a:rPr lang="en-US" dirty="0"/>
              <a:t>6 – PWM </a:t>
            </a:r>
          </a:p>
          <a:p>
            <a:r>
              <a:rPr lang="en-US" dirty="0"/>
              <a:t>5 – PWM</a:t>
            </a:r>
          </a:p>
          <a:p>
            <a:r>
              <a:rPr lang="en-US" dirty="0"/>
              <a:t>4</a:t>
            </a:r>
          </a:p>
          <a:p>
            <a:r>
              <a:rPr lang="en-US" dirty="0"/>
              <a:t>3 – PWM</a:t>
            </a:r>
          </a:p>
          <a:p>
            <a:r>
              <a:rPr lang="en-US" dirty="0"/>
              <a:t>2</a:t>
            </a:r>
          </a:p>
          <a:p>
            <a:r>
              <a:rPr lang="en-US" dirty="0"/>
              <a:t>1 – for Serial Communicate</a:t>
            </a:r>
          </a:p>
          <a:p>
            <a:r>
              <a:rPr lang="en-US" dirty="0"/>
              <a:t>0 – for Serial</a:t>
            </a:r>
            <a:endParaRPr lang="en-GB" dirty="0"/>
          </a:p>
        </p:txBody>
      </p:sp>
    </p:spTree>
    <p:extLst>
      <p:ext uri="{BB962C8B-B14F-4D97-AF65-F5344CB8AC3E}">
        <p14:creationId xmlns:p14="http://schemas.microsoft.com/office/powerpoint/2010/main" val="120869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943" y="392291"/>
            <a:ext cx="8911687" cy="406200"/>
          </a:xfrm>
        </p:spPr>
        <p:txBody>
          <a:bodyPr>
            <a:normAutofit fontScale="90000"/>
          </a:bodyPr>
          <a:lstStyle/>
          <a:p>
            <a:r>
              <a:rPr lang="en-US" dirty="0"/>
              <a:t>Digital vs Analog Signals</a:t>
            </a:r>
            <a:endParaRPr lang="en-GB" dirty="0"/>
          </a:p>
        </p:txBody>
      </p:sp>
      <p:sp>
        <p:nvSpPr>
          <p:cNvPr id="3" name="Text Placeholder 2"/>
          <p:cNvSpPr>
            <a:spLocks noGrp="1"/>
          </p:cNvSpPr>
          <p:nvPr>
            <p:ph type="body" idx="1"/>
          </p:nvPr>
        </p:nvSpPr>
        <p:spPr>
          <a:xfrm>
            <a:off x="1159098" y="1264365"/>
            <a:ext cx="4420725" cy="576262"/>
          </a:xfrm>
        </p:spPr>
        <p:txBody>
          <a:bodyPr/>
          <a:lstStyle/>
          <a:p>
            <a:r>
              <a:rPr lang="en-US" dirty="0"/>
              <a:t>Digital</a:t>
            </a:r>
            <a:endParaRPr lang="en-GB" dirty="0"/>
          </a:p>
        </p:txBody>
      </p:sp>
      <p:sp>
        <p:nvSpPr>
          <p:cNvPr id="4" name="Content Placeholder 3"/>
          <p:cNvSpPr>
            <a:spLocks noGrp="1"/>
          </p:cNvSpPr>
          <p:nvPr>
            <p:ph sz="half" idx="2"/>
          </p:nvPr>
        </p:nvSpPr>
        <p:spPr>
          <a:xfrm>
            <a:off x="1159097" y="2084275"/>
            <a:ext cx="5138671" cy="3354060"/>
          </a:xfrm>
        </p:spPr>
        <p:txBody>
          <a:bodyPr/>
          <a:lstStyle/>
          <a:p>
            <a:r>
              <a:rPr lang="en-US" dirty="0"/>
              <a:t>Discrete Voltage value to represent digit 0 and 1 (0V and 5V)</a:t>
            </a:r>
          </a:p>
          <a:p>
            <a:r>
              <a:rPr lang="en-US" dirty="0"/>
              <a:t>Only 0 or 1 value make sense</a:t>
            </a:r>
          </a:p>
          <a:p>
            <a:r>
              <a:rPr lang="en-US" dirty="0"/>
              <a:t>Computational language  - due to its precision and explicitness. </a:t>
            </a:r>
          </a:p>
          <a:p>
            <a:r>
              <a:rPr lang="en-US" dirty="0"/>
              <a:t>Convert to analog: DAC 10bit to (0 – 5V)</a:t>
            </a:r>
            <a:endParaRPr lang="en-GB" dirty="0"/>
          </a:p>
        </p:txBody>
      </p:sp>
      <p:sp>
        <p:nvSpPr>
          <p:cNvPr id="5" name="Text Placeholder 4"/>
          <p:cNvSpPr>
            <a:spLocks noGrp="1"/>
          </p:cNvSpPr>
          <p:nvPr>
            <p:ph type="body" sz="quarter" idx="3"/>
          </p:nvPr>
        </p:nvSpPr>
        <p:spPr>
          <a:xfrm>
            <a:off x="6658377" y="1264365"/>
            <a:ext cx="4507581" cy="576262"/>
          </a:xfrm>
        </p:spPr>
        <p:txBody>
          <a:bodyPr/>
          <a:lstStyle/>
          <a:p>
            <a:r>
              <a:rPr lang="en-US" dirty="0"/>
              <a:t>Analog</a:t>
            </a:r>
            <a:endParaRPr lang="en-GB" dirty="0"/>
          </a:p>
        </p:txBody>
      </p:sp>
      <p:sp>
        <p:nvSpPr>
          <p:cNvPr id="6" name="Content Placeholder 5"/>
          <p:cNvSpPr>
            <a:spLocks noGrp="1"/>
          </p:cNvSpPr>
          <p:nvPr>
            <p:ph sz="quarter" idx="4"/>
          </p:nvPr>
        </p:nvSpPr>
        <p:spPr>
          <a:xfrm>
            <a:off x="6297768" y="2084275"/>
            <a:ext cx="5563673" cy="3354060"/>
          </a:xfrm>
        </p:spPr>
        <p:txBody>
          <a:bodyPr/>
          <a:lstStyle/>
          <a:p>
            <a:r>
              <a:rPr lang="en-US" dirty="0"/>
              <a:t>Variant voltage or current (</a:t>
            </a:r>
            <a:r>
              <a:rPr lang="en-US" dirty="0" err="1"/>
              <a:t>etc</a:t>
            </a:r>
            <a:r>
              <a:rPr lang="en-US" dirty="0"/>
              <a:t>) value to show physical property (light, heat…)</a:t>
            </a:r>
          </a:p>
          <a:p>
            <a:r>
              <a:rPr lang="en-US" dirty="0"/>
              <a:t>All values make sense</a:t>
            </a:r>
          </a:p>
          <a:p>
            <a:r>
              <a:rPr lang="en-US" dirty="0"/>
              <a:t>Real world properties – human interaction and physical and electrical control</a:t>
            </a:r>
          </a:p>
          <a:p>
            <a:r>
              <a:rPr lang="en-US" dirty="0"/>
              <a:t>Convert to digital: ADC: (0 – 5V) to 10bit </a:t>
            </a:r>
            <a:endParaRPr lang="en-GB" dirty="0"/>
          </a:p>
        </p:txBody>
      </p:sp>
      <p:pic>
        <p:nvPicPr>
          <p:cNvPr id="7" name="Picture 6"/>
          <p:cNvPicPr>
            <a:picLocks noChangeAspect="1"/>
          </p:cNvPicPr>
          <p:nvPr/>
        </p:nvPicPr>
        <p:blipFill>
          <a:blip r:embed="rId3"/>
          <a:stretch>
            <a:fillRect/>
          </a:stretch>
        </p:blipFill>
        <p:spPr>
          <a:xfrm>
            <a:off x="2653423" y="4218184"/>
            <a:ext cx="7288690" cy="2505935"/>
          </a:xfrm>
          <a:prstGeom prst="rect">
            <a:avLst/>
          </a:prstGeom>
        </p:spPr>
      </p:pic>
    </p:spTree>
    <p:extLst>
      <p:ext uri="{BB962C8B-B14F-4D97-AF65-F5344CB8AC3E}">
        <p14:creationId xmlns:p14="http://schemas.microsoft.com/office/powerpoint/2010/main" val="334783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026388" y="-222362"/>
            <a:ext cx="2802338" cy="2547580"/>
          </a:xfrm>
          <a:prstGeom prst="rect">
            <a:avLst/>
          </a:prstGeom>
        </p:spPr>
      </p:pic>
      <p:sp>
        <p:nvSpPr>
          <p:cNvPr id="2" name="Title 1"/>
          <p:cNvSpPr>
            <a:spLocks noGrp="1"/>
          </p:cNvSpPr>
          <p:nvPr>
            <p:ph type="title"/>
          </p:nvPr>
        </p:nvSpPr>
        <p:spPr>
          <a:xfrm>
            <a:off x="2476261" y="521079"/>
            <a:ext cx="8911687" cy="534989"/>
          </a:xfrm>
        </p:spPr>
        <p:txBody>
          <a:bodyPr>
            <a:normAutofit fontScale="90000"/>
          </a:bodyPr>
          <a:lstStyle/>
          <a:p>
            <a:r>
              <a:rPr lang="en-US" dirty="0"/>
              <a:t>Arduino vs Raspberry Pi</a:t>
            </a:r>
            <a:endParaRPr lang="en-GB" dirty="0"/>
          </a:p>
        </p:txBody>
      </p:sp>
      <p:sp>
        <p:nvSpPr>
          <p:cNvPr id="3" name="Text Placeholder 2"/>
          <p:cNvSpPr>
            <a:spLocks noGrp="1"/>
          </p:cNvSpPr>
          <p:nvPr>
            <p:ph type="body" idx="1"/>
          </p:nvPr>
        </p:nvSpPr>
        <p:spPr>
          <a:xfrm>
            <a:off x="1123452" y="1051428"/>
            <a:ext cx="3992732" cy="576262"/>
          </a:xfrm>
        </p:spPr>
        <p:txBody>
          <a:bodyPr/>
          <a:lstStyle/>
          <a:p>
            <a:r>
              <a:rPr lang="en-US" dirty="0"/>
              <a:t>Arduino</a:t>
            </a:r>
            <a:endParaRPr lang="en-GB" dirty="0"/>
          </a:p>
        </p:txBody>
      </p:sp>
      <p:sp>
        <p:nvSpPr>
          <p:cNvPr id="4" name="Content Placeholder 3"/>
          <p:cNvSpPr>
            <a:spLocks noGrp="1"/>
          </p:cNvSpPr>
          <p:nvPr>
            <p:ph sz="half" idx="2"/>
          </p:nvPr>
        </p:nvSpPr>
        <p:spPr>
          <a:xfrm>
            <a:off x="1123451" y="1725145"/>
            <a:ext cx="4992259" cy="4366561"/>
          </a:xfrm>
        </p:spPr>
        <p:txBody>
          <a:bodyPr>
            <a:normAutofit/>
          </a:bodyPr>
          <a:lstStyle/>
          <a:p>
            <a:r>
              <a:rPr lang="en-US" b="1" dirty="0"/>
              <a:t>CPU:  	16MHz		RAM:	2KB</a:t>
            </a:r>
          </a:p>
          <a:p>
            <a:r>
              <a:rPr lang="en-US" b="1" dirty="0"/>
              <a:t>Memory:	Built-in flash memory (32KB)</a:t>
            </a:r>
          </a:p>
          <a:p>
            <a:r>
              <a:rPr lang="en-US" b="1" dirty="0"/>
              <a:t>IO Pin: 	 20 (both Digital &amp; Analog) </a:t>
            </a:r>
            <a:r>
              <a:rPr lang="en-US" b="1" dirty="0">
                <a:solidFill>
                  <a:srgbClr val="FF0000"/>
                </a:solidFill>
              </a:rPr>
              <a:t>5V</a:t>
            </a:r>
          </a:p>
          <a:p>
            <a:r>
              <a:rPr lang="en-US" b="1" dirty="0"/>
              <a:t>Software: NO</a:t>
            </a:r>
          </a:p>
          <a:p>
            <a:r>
              <a:rPr lang="en-US" b="1" dirty="0"/>
              <a:t>Price:	Cheap</a:t>
            </a:r>
          </a:p>
          <a:p>
            <a:pPr algn="just"/>
            <a:r>
              <a:rPr lang="en-US" b="1" dirty="0">
                <a:solidFill>
                  <a:srgbClr val="00B050"/>
                </a:solidFill>
              </a:rPr>
              <a:t>Good</a:t>
            </a:r>
            <a:r>
              <a:rPr lang="en-US" dirty="0"/>
              <a:t>:	Control electrical component (sensor, motors…), work with digital and analog signals, making robot, prototyping IOT</a:t>
            </a:r>
          </a:p>
          <a:p>
            <a:pPr algn="just"/>
            <a:r>
              <a:rPr lang="en-US" b="1" dirty="0">
                <a:solidFill>
                  <a:srgbClr val="FF0000"/>
                </a:solidFill>
              </a:rPr>
              <a:t>Bad</a:t>
            </a:r>
            <a:r>
              <a:rPr lang="en-US" dirty="0"/>
              <a:t>:		Slow, low memory, limit computational power.</a:t>
            </a:r>
            <a:endParaRPr lang="en-GB" dirty="0"/>
          </a:p>
        </p:txBody>
      </p:sp>
      <p:sp>
        <p:nvSpPr>
          <p:cNvPr id="5" name="Text Placeholder 4"/>
          <p:cNvSpPr>
            <a:spLocks noGrp="1"/>
          </p:cNvSpPr>
          <p:nvPr>
            <p:ph type="body" sz="quarter" idx="3"/>
          </p:nvPr>
        </p:nvSpPr>
        <p:spPr>
          <a:xfrm>
            <a:off x="6115710" y="1056068"/>
            <a:ext cx="3999001" cy="576262"/>
          </a:xfrm>
        </p:spPr>
        <p:txBody>
          <a:bodyPr/>
          <a:lstStyle/>
          <a:p>
            <a:r>
              <a:rPr lang="en-US" dirty="0"/>
              <a:t>Raspberry Pi</a:t>
            </a:r>
            <a:endParaRPr lang="en-GB" dirty="0"/>
          </a:p>
        </p:txBody>
      </p:sp>
      <p:sp>
        <p:nvSpPr>
          <p:cNvPr id="6" name="Content Placeholder 5"/>
          <p:cNvSpPr>
            <a:spLocks noGrp="1"/>
          </p:cNvSpPr>
          <p:nvPr>
            <p:ph sz="quarter" idx="4"/>
          </p:nvPr>
        </p:nvSpPr>
        <p:spPr>
          <a:xfrm>
            <a:off x="6115710" y="1725146"/>
            <a:ext cx="5272237" cy="4366560"/>
          </a:xfrm>
        </p:spPr>
        <p:txBody>
          <a:bodyPr/>
          <a:lstStyle/>
          <a:p>
            <a:r>
              <a:rPr lang="en-US" b="1" dirty="0"/>
              <a:t>CPU: 	ARM 1.2GHz		RAM:	1GB</a:t>
            </a:r>
          </a:p>
          <a:p>
            <a:r>
              <a:rPr lang="en-US" b="1" dirty="0"/>
              <a:t>Memory:	MicroSD card</a:t>
            </a:r>
          </a:p>
          <a:p>
            <a:r>
              <a:rPr lang="en-US" b="1" dirty="0"/>
              <a:t>IO Pin:	40 (digital only) </a:t>
            </a:r>
            <a:r>
              <a:rPr lang="en-US" b="1" dirty="0">
                <a:solidFill>
                  <a:srgbClr val="FF0000"/>
                </a:solidFill>
              </a:rPr>
              <a:t>3.3V</a:t>
            </a:r>
          </a:p>
          <a:p>
            <a:r>
              <a:rPr lang="en-US" b="1" dirty="0"/>
              <a:t>Software: LINUX ( </a:t>
            </a:r>
            <a:r>
              <a:rPr lang="en-US" b="1" dirty="0" err="1"/>
              <a:t>Debian</a:t>
            </a:r>
            <a:r>
              <a:rPr lang="en-US" b="1" dirty="0"/>
              <a:t>-based)</a:t>
            </a:r>
          </a:p>
          <a:p>
            <a:r>
              <a:rPr lang="en-US" b="1" dirty="0"/>
              <a:t>Price:	More expensive</a:t>
            </a:r>
          </a:p>
          <a:p>
            <a:pPr algn="just"/>
            <a:r>
              <a:rPr lang="en-US" b="1" dirty="0">
                <a:solidFill>
                  <a:srgbClr val="00B050"/>
                </a:solidFill>
              </a:rPr>
              <a:t>Good</a:t>
            </a:r>
            <a:r>
              <a:rPr lang="en-US" dirty="0"/>
              <a:t>:	compact computer with all features &amp; connection, fast, more memory for intensive computational process, low-voltage IOT project.</a:t>
            </a:r>
          </a:p>
          <a:p>
            <a:pPr algn="just"/>
            <a:r>
              <a:rPr lang="en-US" b="1" dirty="0">
                <a:solidFill>
                  <a:srgbClr val="FF0000"/>
                </a:solidFill>
              </a:rPr>
              <a:t>Bad</a:t>
            </a:r>
            <a:r>
              <a:rPr lang="en-US" dirty="0"/>
              <a:t>:		Low voltage(3.3V), lack of analog process, </a:t>
            </a:r>
          </a:p>
        </p:txBody>
      </p:sp>
    </p:spTree>
    <p:extLst>
      <p:ext uri="{BB962C8B-B14F-4D97-AF65-F5344CB8AC3E}">
        <p14:creationId xmlns:p14="http://schemas.microsoft.com/office/powerpoint/2010/main" val="22904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endParaRPr lang="en-GB" dirty="0"/>
          </a:p>
        </p:txBody>
      </p:sp>
      <p:sp>
        <p:nvSpPr>
          <p:cNvPr id="3" name="Content Placeholder 2"/>
          <p:cNvSpPr>
            <a:spLocks noGrp="1"/>
          </p:cNvSpPr>
          <p:nvPr>
            <p:ph idx="1"/>
          </p:nvPr>
        </p:nvSpPr>
        <p:spPr/>
        <p:txBody>
          <a:bodyPr/>
          <a:lstStyle/>
          <a:p>
            <a:r>
              <a:rPr lang="en-US" dirty="0"/>
              <a:t>Real Arduino and the Arduino IDE</a:t>
            </a:r>
          </a:p>
          <a:p>
            <a:pPr lvl="1"/>
            <a:r>
              <a:rPr lang="en-US" dirty="0"/>
              <a:t>IDE: </a:t>
            </a:r>
            <a:r>
              <a:rPr lang="en-US" dirty="0">
                <a:hlinkClick r:id="rId2"/>
              </a:rPr>
              <a:t>https://www.arduino.cc/en/Main/Software</a:t>
            </a:r>
            <a:endParaRPr lang="en-US" dirty="0"/>
          </a:p>
          <a:p>
            <a:pPr lvl="1"/>
            <a:r>
              <a:rPr lang="en-US" dirty="0"/>
              <a:t>Visual Studio + Arduino: </a:t>
            </a:r>
            <a:r>
              <a:rPr lang="en-US" dirty="0">
                <a:hlinkClick r:id="rId3"/>
              </a:rPr>
              <a:t>http://www.visualmicro.com/</a:t>
            </a:r>
            <a:endParaRPr lang="en-US" dirty="0"/>
          </a:p>
          <a:p>
            <a:pPr lvl="1"/>
            <a:r>
              <a:rPr lang="en-US" dirty="0" err="1"/>
              <a:t>Plaformio</a:t>
            </a:r>
            <a:r>
              <a:rPr lang="en-US" dirty="0"/>
              <a:t> – Arduino with ATOM text editor: </a:t>
            </a:r>
            <a:r>
              <a:rPr lang="en-US" dirty="0">
                <a:hlinkClick r:id="rId4"/>
              </a:rPr>
              <a:t>http://platformio.org/</a:t>
            </a:r>
            <a:endParaRPr lang="en-US" dirty="0"/>
          </a:p>
          <a:p>
            <a:r>
              <a:rPr lang="en-US" dirty="0"/>
              <a:t>Virtually on the web: </a:t>
            </a:r>
          </a:p>
          <a:p>
            <a:pPr lvl="1"/>
            <a:r>
              <a:rPr lang="en-US" dirty="0"/>
              <a:t>https://circuits.io/</a:t>
            </a:r>
            <a:endParaRPr lang="en-GB" dirty="0"/>
          </a:p>
        </p:txBody>
      </p:sp>
    </p:spTree>
    <p:extLst>
      <p:ext uri="{BB962C8B-B14F-4D97-AF65-F5344CB8AC3E}">
        <p14:creationId xmlns:p14="http://schemas.microsoft.com/office/powerpoint/2010/main" val="129016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rotWithShape="1">
          <a:blip r:embed="rId3"/>
          <a:srcRect r="6781"/>
          <a:stretch/>
        </p:blipFill>
        <p:spPr>
          <a:xfrm>
            <a:off x="5718219" y="1807627"/>
            <a:ext cx="5988677" cy="4085226"/>
          </a:xfrm>
          <a:prstGeom prst="rect">
            <a:avLst/>
          </a:prstGeom>
        </p:spPr>
      </p:pic>
      <p:sp>
        <p:nvSpPr>
          <p:cNvPr id="8"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9550844" cy="523347"/>
          </a:xfrm>
        </p:spPr>
        <p:txBody>
          <a:bodyPr>
            <a:normAutofit/>
          </a:bodyPr>
          <a:lstStyle/>
          <a:p>
            <a:pPr>
              <a:lnSpc>
                <a:spcPct val="90000"/>
              </a:lnSpc>
            </a:pPr>
            <a:r>
              <a:rPr lang="en-US" sz="3100" dirty="0"/>
              <a:t>Tutorial 0  - C/C++ - more and less</a:t>
            </a:r>
            <a:endParaRPr lang="en-GB" sz="3100" dirty="0"/>
          </a:p>
        </p:txBody>
      </p:sp>
      <p:sp>
        <p:nvSpPr>
          <p:cNvPr id="3" name="Content Placeholder 2"/>
          <p:cNvSpPr>
            <a:spLocks noGrp="1"/>
          </p:cNvSpPr>
          <p:nvPr>
            <p:ph idx="1"/>
          </p:nvPr>
        </p:nvSpPr>
        <p:spPr>
          <a:xfrm>
            <a:off x="649225" y="1807628"/>
            <a:ext cx="4875812" cy="4085226"/>
          </a:xfrm>
        </p:spPr>
        <p:txBody>
          <a:bodyPr>
            <a:normAutofit/>
          </a:bodyPr>
          <a:lstStyle/>
          <a:p>
            <a:r>
              <a:rPr lang="en-US" dirty="0"/>
              <a:t>.</a:t>
            </a:r>
            <a:r>
              <a:rPr lang="en-US" dirty="0" err="1"/>
              <a:t>ino</a:t>
            </a:r>
            <a:r>
              <a:rPr lang="en-US" dirty="0"/>
              <a:t> file uploaded to Arduino running on C/C++</a:t>
            </a:r>
          </a:p>
          <a:p>
            <a:r>
              <a:rPr lang="en-US" dirty="0"/>
              <a:t>Object oriented.</a:t>
            </a:r>
          </a:p>
          <a:p>
            <a:r>
              <a:rPr lang="en-US" b="1" dirty="0"/>
              <a:t>Lack</a:t>
            </a:r>
            <a:r>
              <a:rPr lang="en-US" dirty="0"/>
              <a:t> of many C/C++ built-in library (</a:t>
            </a:r>
            <a:r>
              <a:rPr lang="en-US" dirty="0" err="1"/>
              <a:t>ostream</a:t>
            </a:r>
            <a:r>
              <a:rPr lang="en-US" dirty="0"/>
              <a:t>, std...)</a:t>
            </a:r>
          </a:p>
          <a:p>
            <a:r>
              <a:rPr lang="en-US" b="1" dirty="0"/>
              <a:t>Provide</a:t>
            </a:r>
            <a:r>
              <a:rPr lang="en-US" dirty="0"/>
              <a:t> many “for – Arduino” built-in library (Servo, </a:t>
            </a:r>
            <a:r>
              <a:rPr lang="en-US" dirty="0" err="1"/>
              <a:t>LiquildCrystal</a:t>
            </a:r>
            <a:r>
              <a:rPr lang="en-US" dirty="0"/>
              <a:t>,…)</a:t>
            </a:r>
            <a:endParaRPr lang="en-GB" dirty="0"/>
          </a:p>
          <a:p>
            <a:r>
              <a:rPr lang="en-US" dirty="0"/>
              <a:t>Support uint8_t, uint32_t… data type.</a:t>
            </a:r>
          </a:p>
        </p:txBody>
      </p:sp>
    </p:spTree>
    <p:extLst>
      <p:ext uri="{BB962C8B-B14F-4D97-AF65-F5344CB8AC3E}">
        <p14:creationId xmlns:p14="http://schemas.microsoft.com/office/powerpoint/2010/main" val="231056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3"/>
          <p:cNvPicPr>
            <a:picLocks noChangeAspect="1"/>
          </p:cNvPicPr>
          <p:nvPr/>
        </p:nvPicPr>
        <p:blipFill rotWithShape="1">
          <a:blip r:embed="rId2"/>
          <a:srcRect r="17130"/>
          <a:stretch/>
        </p:blipFill>
        <p:spPr>
          <a:xfrm>
            <a:off x="4887144" y="1313644"/>
            <a:ext cx="7033676" cy="3840651"/>
          </a:xfrm>
          <a:prstGeom prst="rect">
            <a:avLst/>
          </a:prstGeom>
        </p:spPr>
      </p:pic>
      <p:sp>
        <p:nvSpPr>
          <p:cNvPr id="1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7554618" cy="668539"/>
          </a:xfrm>
        </p:spPr>
        <p:txBody>
          <a:bodyPr>
            <a:normAutofit/>
          </a:bodyPr>
          <a:lstStyle/>
          <a:p>
            <a:r>
              <a:rPr lang="en-US" dirty="0"/>
              <a:t>Tutorial 1 – Blinking an LED</a:t>
            </a:r>
            <a:endParaRPr lang="en-GB" dirty="0"/>
          </a:p>
        </p:txBody>
      </p:sp>
      <p:sp>
        <p:nvSpPr>
          <p:cNvPr id="8" name="Content Placeholder 7"/>
          <p:cNvSpPr>
            <a:spLocks noGrp="1"/>
          </p:cNvSpPr>
          <p:nvPr>
            <p:ph idx="1"/>
          </p:nvPr>
        </p:nvSpPr>
        <p:spPr>
          <a:xfrm>
            <a:off x="740664" y="1395043"/>
            <a:ext cx="5445251" cy="3759253"/>
          </a:xfrm>
        </p:spPr>
        <p:txBody>
          <a:bodyPr>
            <a:normAutofit/>
          </a:bodyPr>
          <a:lstStyle/>
          <a:p>
            <a:r>
              <a:rPr lang="en-US" dirty="0"/>
              <a:t>Plug the LED to Anode to pin 13</a:t>
            </a:r>
          </a:p>
          <a:p>
            <a:r>
              <a:rPr lang="en-US" dirty="0"/>
              <a:t>Cathode to ground (GND)</a:t>
            </a:r>
          </a:p>
          <a:p>
            <a:r>
              <a:rPr lang="en-US" dirty="0"/>
              <a:t>Load the program</a:t>
            </a:r>
          </a:p>
        </p:txBody>
      </p:sp>
      <p:pic>
        <p:nvPicPr>
          <p:cNvPr id="3" name="Picture 2"/>
          <p:cNvPicPr>
            <a:picLocks noChangeAspect="1"/>
          </p:cNvPicPr>
          <p:nvPr/>
        </p:nvPicPr>
        <p:blipFill>
          <a:blip r:embed="rId3"/>
          <a:stretch>
            <a:fillRect/>
          </a:stretch>
        </p:blipFill>
        <p:spPr>
          <a:xfrm>
            <a:off x="1012656" y="2521829"/>
            <a:ext cx="3606355" cy="3999776"/>
          </a:xfrm>
          <a:prstGeom prst="rect">
            <a:avLst/>
          </a:prstGeom>
        </p:spPr>
      </p:pic>
    </p:spTree>
    <p:extLst>
      <p:ext uri="{BB962C8B-B14F-4D97-AF65-F5344CB8AC3E}">
        <p14:creationId xmlns:p14="http://schemas.microsoft.com/office/powerpoint/2010/main" val="204057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3"/>
          <p:cNvPicPr>
            <a:picLocks noChangeAspect="1"/>
          </p:cNvPicPr>
          <p:nvPr/>
        </p:nvPicPr>
        <p:blipFill>
          <a:blip r:embed="rId3"/>
          <a:stretch>
            <a:fillRect/>
          </a:stretch>
        </p:blipFill>
        <p:spPr>
          <a:xfrm>
            <a:off x="6104586" y="1334118"/>
            <a:ext cx="5468534" cy="4313948"/>
          </a:xfrm>
          <a:prstGeom prst="rect">
            <a:avLst/>
          </a:prstGeom>
        </p:spPr>
      </p:pic>
      <p:sp>
        <p:nvSpPr>
          <p:cNvPr id="13"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436853"/>
            <a:ext cx="7464466" cy="464668"/>
          </a:xfrm>
        </p:spPr>
        <p:txBody>
          <a:bodyPr>
            <a:normAutofit fontScale="90000"/>
          </a:bodyPr>
          <a:lstStyle/>
          <a:p>
            <a:pPr>
              <a:lnSpc>
                <a:spcPct val="80000"/>
              </a:lnSpc>
            </a:pPr>
            <a:r>
              <a:rPr lang="en-US" sz="3100" dirty="0"/>
              <a:t>Pulse Width modulation (PWM)</a:t>
            </a:r>
            <a:endParaRPr lang="en-GB" sz="3100" dirty="0"/>
          </a:p>
        </p:txBody>
      </p:sp>
      <p:sp>
        <p:nvSpPr>
          <p:cNvPr id="8" name="Content Placeholder 7"/>
          <p:cNvSpPr>
            <a:spLocks noGrp="1"/>
          </p:cNvSpPr>
          <p:nvPr>
            <p:ph idx="1"/>
          </p:nvPr>
        </p:nvSpPr>
        <p:spPr>
          <a:xfrm>
            <a:off x="649224" y="1334118"/>
            <a:ext cx="5455361" cy="4558735"/>
          </a:xfrm>
        </p:spPr>
        <p:txBody>
          <a:bodyPr>
            <a:normAutofit/>
          </a:bodyPr>
          <a:lstStyle/>
          <a:p>
            <a:r>
              <a:rPr lang="en-US" dirty="0"/>
              <a:t>The signal is ON (5V) for a proportion of time of the period – </a:t>
            </a:r>
            <a:r>
              <a:rPr lang="en-US" b="1" dirty="0"/>
              <a:t>duty cycle</a:t>
            </a:r>
          </a:p>
          <a:p>
            <a:r>
              <a:rPr lang="en-US" b="1" dirty="0"/>
              <a:t>Duty cycle </a:t>
            </a:r>
            <a:r>
              <a:rPr lang="en-US" dirty="0"/>
              <a:t>measured by percentage of ON time</a:t>
            </a:r>
            <a:endParaRPr lang="en-US" b="1" dirty="0"/>
          </a:p>
          <a:p>
            <a:r>
              <a:rPr lang="en-US" dirty="0"/>
              <a:t>Frequency usually is 500Hz</a:t>
            </a:r>
          </a:p>
          <a:p>
            <a:r>
              <a:rPr lang="en-US" dirty="0"/>
              <a:t>PWM create analogue effect with a digital output</a:t>
            </a:r>
          </a:p>
        </p:txBody>
      </p:sp>
    </p:spTree>
    <p:extLst>
      <p:ext uri="{BB962C8B-B14F-4D97-AF65-F5344CB8AC3E}">
        <p14:creationId xmlns:p14="http://schemas.microsoft.com/office/powerpoint/2010/main" val="12008697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469</TotalTime>
  <Words>1482</Words>
  <Application>Microsoft Office PowerPoint</Application>
  <PresentationFormat>Widescreen</PresentationFormat>
  <Paragraphs>133</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Arduino Workshop</vt:lpstr>
      <vt:lpstr>Introduction – What is it? </vt:lpstr>
      <vt:lpstr>PowerPoint Presentation</vt:lpstr>
      <vt:lpstr>Digital vs Analog Signals</vt:lpstr>
      <vt:lpstr>Arduino vs Raspberry Pi</vt:lpstr>
      <vt:lpstr>Installation</vt:lpstr>
      <vt:lpstr>Tutorial 0  - C/C++ - more and less</vt:lpstr>
      <vt:lpstr>Tutorial 1 – Blinking an LED</vt:lpstr>
      <vt:lpstr>Pulse Width modulation (PWM)</vt:lpstr>
      <vt:lpstr>Tutorial 2 – Dimming &amp; Flashing with button</vt:lpstr>
      <vt:lpstr>Tutorial 3 – Servo and photo resistor</vt:lpstr>
      <vt:lpstr>Tutorial 4 – LCD</vt:lpstr>
      <vt:lpstr>Tutorial 4 – LCD</vt:lpstr>
      <vt:lpstr>Challenge: build a automatic gantry</vt:lpstr>
      <vt:lpstr>Challenge: build a automatic gantry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dc:title>
  <dc:creator>Phi Nguyen</dc:creator>
  <cp:lastModifiedBy>Phi Nguyen</cp:lastModifiedBy>
  <cp:revision>31</cp:revision>
  <dcterms:created xsi:type="dcterms:W3CDTF">2016-12-11T08:35:56Z</dcterms:created>
  <dcterms:modified xsi:type="dcterms:W3CDTF">2017-03-07T09:40:28Z</dcterms:modified>
</cp:coreProperties>
</file>