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micro.com/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atformio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Workshop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NTU Open Source Society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76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8765232" cy="52334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Tutorial 2 – Dimming &amp; Flashing with button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80" y="1168453"/>
            <a:ext cx="7840609" cy="38929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26" y="3815402"/>
            <a:ext cx="3572748" cy="24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9" y="624110"/>
            <a:ext cx="9881874" cy="638020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3 – Servo and photo resistor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966" y="1262131"/>
            <a:ext cx="7460646" cy="3773508"/>
          </a:xfrm>
        </p:spPr>
      </p:pic>
      <p:sp>
        <p:nvSpPr>
          <p:cNvPr id="5" name="TextBox 4"/>
          <p:cNvSpPr txBox="1"/>
          <p:nvPr/>
        </p:nvSpPr>
        <p:spPr>
          <a:xfrm>
            <a:off x="618186" y="1671557"/>
            <a:ext cx="34257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Servo user PWM signal to drive the angle of the wheel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Servo will stay in that position, not rotating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Circuit with 2 mode, control servo by potentiometer or </a:t>
            </a:r>
            <a:r>
              <a:rPr lang="en-US" b="1" dirty="0" err="1"/>
              <a:t>photoresistors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073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t="21907" b="20351"/>
          <a:stretch/>
        </p:blipFill>
        <p:spPr>
          <a:xfrm>
            <a:off x="5087155" y="1125828"/>
            <a:ext cx="3915177" cy="186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891"/>
          <a:stretch/>
        </p:blipFill>
        <p:spPr>
          <a:xfrm>
            <a:off x="5087155" y="2987678"/>
            <a:ext cx="7104845" cy="3316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Tutorial 4 – LCD</a:t>
            </a:r>
            <a:endParaRPr lang="en-GB" sz="32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5460" y="1378039"/>
            <a:ext cx="4391695" cy="453318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000000"/>
                </a:solidFill>
              </a:rPr>
              <a:t>16x2 LCD has 16 IO pin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000000"/>
                </a:solidFill>
              </a:rPr>
              <a:t>Important: RS,  EN, DB4, DB5, DB6, DB7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Control contrast: LED pin next to DB7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000000"/>
                </a:solidFill>
              </a:rPr>
              <a:t>Other power pin: GND, VCC…</a:t>
            </a:r>
          </a:p>
        </p:txBody>
      </p:sp>
    </p:spTree>
    <p:extLst>
      <p:ext uri="{BB962C8B-B14F-4D97-AF65-F5344CB8AC3E}">
        <p14:creationId xmlns:p14="http://schemas.microsoft.com/office/powerpoint/2010/main" val="333924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263501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Tutorial 4 – LCD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9" y="862885"/>
            <a:ext cx="8966145" cy="5995115"/>
          </a:xfrm>
        </p:spPr>
      </p:pic>
    </p:spTree>
    <p:extLst>
      <p:ext uri="{BB962C8B-B14F-4D97-AF65-F5344CB8AC3E}">
        <p14:creationId xmlns:p14="http://schemas.microsoft.com/office/powerpoint/2010/main" val="284224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624110"/>
            <a:ext cx="9894754" cy="61226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Challenge: build a automatic gantry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236372"/>
            <a:ext cx="8915400" cy="2485622"/>
          </a:xfrm>
        </p:spPr>
        <p:txBody>
          <a:bodyPr/>
          <a:lstStyle/>
          <a:p>
            <a:r>
              <a:rPr lang="en-US" dirty="0"/>
              <a:t>Build an automatic gantry with Servo, </a:t>
            </a:r>
            <a:r>
              <a:rPr lang="en-US" dirty="0" err="1"/>
              <a:t>photoresistor</a:t>
            </a:r>
            <a:r>
              <a:rPr lang="en-US" dirty="0"/>
              <a:t>, push button, LCD</a:t>
            </a:r>
          </a:p>
          <a:p>
            <a:r>
              <a:rPr lang="en-US" dirty="0"/>
              <a:t>Sensor to sense a car coming</a:t>
            </a:r>
          </a:p>
          <a:p>
            <a:r>
              <a:rPr lang="en-US" dirty="0"/>
              <a:t>Servo to be the gantry</a:t>
            </a:r>
          </a:p>
          <a:p>
            <a:r>
              <a:rPr lang="en-US" dirty="0"/>
              <a:t>Button for user to press and pay</a:t>
            </a:r>
          </a:p>
          <a:p>
            <a:r>
              <a:rPr lang="en-US" dirty="0"/>
              <a:t>Open the gantry and close the gantry when the car pass</a:t>
            </a:r>
          </a:p>
          <a:p>
            <a:r>
              <a:rPr lang="en-US" dirty="0"/>
              <a:t>Display some message on the Screen with LCD</a:t>
            </a:r>
          </a:p>
        </p:txBody>
      </p:sp>
    </p:spTree>
    <p:extLst>
      <p:ext uri="{BB962C8B-B14F-4D97-AF65-F5344CB8AC3E}">
        <p14:creationId xmlns:p14="http://schemas.microsoft.com/office/powerpoint/2010/main" val="138512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624110"/>
            <a:ext cx="9894754" cy="61226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Challenge: build a automatic gantry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9" y="1236372"/>
            <a:ext cx="12006835" cy="4446976"/>
          </a:xfrm>
        </p:spPr>
      </p:pic>
    </p:spTree>
    <p:extLst>
      <p:ext uri="{BB962C8B-B14F-4D97-AF65-F5344CB8AC3E}">
        <p14:creationId xmlns:p14="http://schemas.microsoft.com/office/powerpoint/2010/main" val="256899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/>
          <a:lstStyle/>
          <a:p>
            <a:r>
              <a:rPr lang="en-US" dirty="0"/>
              <a:t>Introduction – What is it?	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054" y="1390918"/>
            <a:ext cx="4116946" cy="3026067"/>
          </a:xfrm>
        </p:spPr>
      </p:pic>
      <p:sp>
        <p:nvSpPr>
          <p:cNvPr id="5" name="TextBox 4"/>
          <p:cNvSpPr txBox="1"/>
          <p:nvPr/>
        </p:nvSpPr>
        <p:spPr>
          <a:xfrm>
            <a:off x="1030310" y="1609859"/>
            <a:ext cx="7044744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Electronic board to control electrical component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Deal with Digital and Analog signal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 for prototyping, studying and </a:t>
            </a:r>
            <a:r>
              <a:rPr lang="en-US" b="1" dirty="0">
                <a:solidFill>
                  <a:srgbClr val="FF0000"/>
                </a:solidFill>
              </a:rPr>
              <a:t>IOT…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System specification: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MicroController</a:t>
            </a:r>
            <a:r>
              <a:rPr lang="en-US" dirty="0"/>
              <a:t>:		ATmega328P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Clock speed:			16 MHz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Veryyyy</a:t>
            </a:r>
            <a:r>
              <a:rPr lang="en-US" dirty="0">
                <a:solidFill>
                  <a:srgbClr val="FF0000"/>
                </a:solidFill>
              </a:rPr>
              <a:t> small)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Operating Voltage:	5V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Digital Pin:			14 (6 of which is PWM)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Analog pin:			6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RAM:					2KB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Veryyyy</a:t>
            </a:r>
            <a:r>
              <a:rPr lang="en-US" dirty="0">
                <a:solidFill>
                  <a:srgbClr val="FF0000"/>
                </a:solidFill>
              </a:rPr>
              <a:t> Small)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Flash memory:		32KB </a:t>
            </a:r>
            <a:r>
              <a:rPr lang="en-US" dirty="0">
                <a:solidFill>
                  <a:srgbClr val="FF0000"/>
                </a:solidFill>
              </a:rPr>
              <a:t>(Very small too)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Communication port: Serial, Software Serial, I2C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Connect the digital world to the physical world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5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814083" y="895033"/>
            <a:ext cx="6755658" cy="4965592"/>
          </a:xfrm>
        </p:spPr>
      </p:pic>
      <p:sp>
        <p:nvSpPr>
          <p:cNvPr id="6" name="TextBox 5"/>
          <p:cNvSpPr txBox="1"/>
          <p:nvPr/>
        </p:nvSpPr>
        <p:spPr>
          <a:xfrm>
            <a:off x="1571223" y="3631842"/>
            <a:ext cx="2137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pins: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Ground (GND)</a:t>
            </a:r>
          </a:p>
          <a:p>
            <a:endParaRPr lang="en-US" dirty="0"/>
          </a:p>
          <a:p>
            <a:r>
              <a:rPr lang="en-US" dirty="0"/>
              <a:t>Analog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 =&gt; A5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74708" y="1738648"/>
            <a:ext cx="33412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 communication port</a:t>
            </a:r>
          </a:p>
          <a:p>
            <a:endParaRPr lang="en-US" dirty="0"/>
          </a:p>
          <a:p>
            <a:r>
              <a:rPr lang="en-US" dirty="0"/>
              <a:t>GND</a:t>
            </a:r>
          </a:p>
          <a:p>
            <a:r>
              <a:rPr lang="en-US" dirty="0"/>
              <a:t>Digital Pins: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11 – PWM</a:t>
            </a:r>
          </a:p>
          <a:p>
            <a:r>
              <a:rPr lang="en-US" dirty="0"/>
              <a:t>10 – PWM</a:t>
            </a:r>
          </a:p>
          <a:p>
            <a:r>
              <a:rPr lang="en-US" dirty="0"/>
              <a:t>9 – PWM 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6 – PWM </a:t>
            </a:r>
          </a:p>
          <a:p>
            <a:r>
              <a:rPr lang="en-US" dirty="0"/>
              <a:t>5 – PWM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 – PWM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 – for Serial </a:t>
            </a:r>
            <a:r>
              <a:rPr lang="en-US" dirty="0" err="1"/>
              <a:t>Commnicate</a:t>
            </a:r>
            <a:endParaRPr lang="en-US" dirty="0"/>
          </a:p>
          <a:p>
            <a:r>
              <a:rPr lang="en-US" dirty="0"/>
              <a:t>0 – for Serial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6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943" y="392291"/>
            <a:ext cx="8911687" cy="4062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vs Analog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098" y="1264365"/>
            <a:ext cx="4420725" cy="576262"/>
          </a:xfrm>
        </p:spPr>
        <p:txBody>
          <a:bodyPr/>
          <a:lstStyle/>
          <a:p>
            <a:r>
              <a:rPr lang="en-US" dirty="0"/>
              <a:t>Digital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9097" y="2084275"/>
            <a:ext cx="5138671" cy="3354060"/>
          </a:xfrm>
        </p:spPr>
        <p:txBody>
          <a:bodyPr/>
          <a:lstStyle/>
          <a:p>
            <a:r>
              <a:rPr lang="en-US" dirty="0"/>
              <a:t>Discrete Voltage value to represent digit 0 and 1 (0V and 5V)</a:t>
            </a:r>
          </a:p>
          <a:p>
            <a:r>
              <a:rPr lang="en-US" dirty="0"/>
              <a:t>Only 0 or 1 value make sense</a:t>
            </a:r>
          </a:p>
          <a:p>
            <a:r>
              <a:rPr lang="en-US" dirty="0"/>
              <a:t>Computational language  - due to its precision and explicitness. </a:t>
            </a:r>
          </a:p>
          <a:p>
            <a:r>
              <a:rPr lang="en-US" dirty="0"/>
              <a:t>Convert to analog: DAC 10bit to (0 – 5V)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8377" y="1264365"/>
            <a:ext cx="4507581" cy="576262"/>
          </a:xfrm>
        </p:spPr>
        <p:txBody>
          <a:bodyPr/>
          <a:lstStyle/>
          <a:p>
            <a:r>
              <a:rPr lang="en-US" dirty="0"/>
              <a:t>Analog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768" y="2084275"/>
            <a:ext cx="5563673" cy="3354060"/>
          </a:xfrm>
        </p:spPr>
        <p:txBody>
          <a:bodyPr/>
          <a:lstStyle/>
          <a:p>
            <a:r>
              <a:rPr lang="en-US" dirty="0"/>
              <a:t>Variant voltage or current (</a:t>
            </a:r>
            <a:r>
              <a:rPr lang="en-US" dirty="0" err="1"/>
              <a:t>etc</a:t>
            </a:r>
            <a:r>
              <a:rPr lang="en-US" dirty="0"/>
              <a:t>) value to show physical property (light, heat…)</a:t>
            </a:r>
          </a:p>
          <a:p>
            <a:r>
              <a:rPr lang="en-US" dirty="0"/>
              <a:t>All values make sense</a:t>
            </a:r>
          </a:p>
          <a:p>
            <a:r>
              <a:rPr lang="en-US" dirty="0"/>
              <a:t>Real world properties – human interaction and physical and electrical control</a:t>
            </a:r>
          </a:p>
          <a:p>
            <a:r>
              <a:rPr lang="en-US" dirty="0"/>
              <a:t>Convert to digital: ADC: (0 – 5V) to 10bit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23" y="4218184"/>
            <a:ext cx="7288690" cy="25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88" y="-222362"/>
            <a:ext cx="2802338" cy="2547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261" y="521079"/>
            <a:ext cx="8911687" cy="534989"/>
          </a:xfrm>
        </p:spPr>
        <p:txBody>
          <a:bodyPr>
            <a:normAutofit fontScale="90000"/>
          </a:bodyPr>
          <a:lstStyle/>
          <a:p>
            <a:r>
              <a:rPr lang="en-US" dirty="0"/>
              <a:t>Arduino vs Raspberry Pi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452" y="1051428"/>
            <a:ext cx="3992732" cy="576262"/>
          </a:xfrm>
        </p:spPr>
        <p:txBody>
          <a:bodyPr/>
          <a:lstStyle/>
          <a:p>
            <a:r>
              <a:rPr lang="en-US" dirty="0"/>
              <a:t>Arduino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451" y="1725145"/>
            <a:ext cx="4992259" cy="4366561"/>
          </a:xfrm>
        </p:spPr>
        <p:txBody>
          <a:bodyPr>
            <a:normAutofit/>
          </a:bodyPr>
          <a:lstStyle/>
          <a:p>
            <a:r>
              <a:rPr lang="en-US" b="1" dirty="0"/>
              <a:t>CPU:  	16MHz		RAM:	2KB</a:t>
            </a:r>
          </a:p>
          <a:p>
            <a:r>
              <a:rPr lang="en-US" b="1" dirty="0"/>
              <a:t>Memory:	Built-in flash memory (32KB)</a:t>
            </a:r>
          </a:p>
          <a:p>
            <a:r>
              <a:rPr lang="en-US" b="1" dirty="0"/>
              <a:t>IO Pin: 	 20 (both Digital &amp; Analog) </a:t>
            </a:r>
            <a:r>
              <a:rPr lang="en-US" b="1" dirty="0">
                <a:solidFill>
                  <a:srgbClr val="FF0000"/>
                </a:solidFill>
              </a:rPr>
              <a:t>5V</a:t>
            </a:r>
          </a:p>
          <a:p>
            <a:r>
              <a:rPr lang="en-US" b="1" dirty="0"/>
              <a:t>Software: NO</a:t>
            </a:r>
          </a:p>
          <a:p>
            <a:r>
              <a:rPr lang="en-US" b="1" dirty="0"/>
              <a:t>Price:	Cheap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Control electrical component (sensor, motors…), work with digital and analog signals, making robot, prototyping IOT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Slow, low memory, limit computational power.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5710" y="1056068"/>
            <a:ext cx="3999001" cy="576262"/>
          </a:xfrm>
        </p:spPr>
        <p:txBody>
          <a:bodyPr/>
          <a:lstStyle/>
          <a:p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5710" y="1725146"/>
            <a:ext cx="5272237" cy="4366560"/>
          </a:xfrm>
        </p:spPr>
        <p:txBody>
          <a:bodyPr/>
          <a:lstStyle/>
          <a:p>
            <a:r>
              <a:rPr lang="en-US" b="1" dirty="0"/>
              <a:t>CPU: 	ARM 1.2GHz		RAM:	1GB</a:t>
            </a:r>
          </a:p>
          <a:p>
            <a:r>
              <a:rPr lang="en-US" b="1" dirty="0"/>
              <a:t>Memory:	MicroSD card</a:t>
            </a:r>
          </a:p>
          <a:p>
            <a:r>
              <a:rPr lang="en-US" b="1" dirty="0"/>
              <a:t>IO Pin:	40 (digital only) </a:t>
            </a:r>
            <a:r>
              <a:rPr lang="en-US" b="1" dirty="0">
                <a:solidFill>
                  <a:srgbClr val="FF0000"/>
                </a:solidFill>
              </a:rPr>
              <a:t>3.3V</a:t>
            </a:r>
          </a:p>
          <a:p>
            <a:r>
              <a:rPr lang="en-US" b="1" dirty="0"/>
              <a:t>Software: LINUX ( </a:t>
            </a:r>
            <a:r>
              <a:rPr lang="en-US" b="1" dirty="0" err="1"/>
              <a:t>Debian</a:t>
            </a:r>
            <a:r>
              <a:rPr lang="en-US" b="1" dirty="0"/>
              <a:t>-based)</a:t>
            </a:r>
          </a:p>
          <a:p>
            <a:r>
              <a:rPr lang="en-US" b="1" dirty="0"/>
              <a:t>Price:	More expensive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compact computer with all features &amp; connection, fast, more memory for intensive computational process, low-voltage IOT project.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Low voltage(3.3V), lack of analog process, </a:t>
            </a:r>
          </a:p>
        </p:txBody>
      </p:sp>
    </p:spTree>
    <p:extLst>
      <p:ext uri="{BB962C8B-B14F-4D97-AF65-F5344CB8AC3E}">
        <p14:creationId xmlns:p14="http://schemas.microsoft.com/office/powerpoint/2010/main" val="229046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Arduino and the Arduino IDE</a:t>
            </a:r>
          </a:p>
          <a:p>
            <a:pPr lvl="1"/>
            <a:r>
              <a:rPr lang="en-US" dirty="0"/>
              <a:t>IDE: </a:t>
            </a:r>
            <a:r>
              <a:rPr lang="en-US" dirty="0">
                <a:hlinkClick r:id="rId2"/>
              </a:rPr>
              <a:t>https://www.arduino.cc/en/Main/Software</a:t>
            </a:r>
            <a:endParaRPr lang="en-US" dirty="0"/>
          </a:p>
          <a:p>
            <a:pPr lvl="1"/>
            <a:r>
              <a:rPr lang="en-US" dirty="0"/>
              <a:t>Visual Studio + Arduino: </a:t>
            </a:r>
            <a:r>
              <a:rPr lang="en-US" dirty="0">
                <a:hlinkClick r:id="rId3"/>
              </a:rPr>
              <a:t>http://www.visualmicro.com/</a:t>
            </a:r>
            <a:endParaRPr lang="en-US" dirty="0"/>
          </a:p>
          <a:p>
            <a:pPr lvl="1"/>
            <a:r>
              <a:rPr lang="en-US" dirty="0" err="1"/>
              <a:t>Plaformio</a:t>
            </a:r>
            <a:r>
              <a:rPr lang="en-US" dirty="0"/>
              <a:t> – Arduino with ATOM text editor: </a:t>
            </a:r>
            <a:r>
              <a:rPr lang="en-US" dirty="0">
                <a:hlinkClick r:id="rId4"/>
              </a:rPr>
              <a:t>http://platformio.org/</a:t>
            </a:r>
            <a:endParaRPr lang="en-US" dirty="0"/>
          </a:p>
          <a:p>
            <a:r>
              <a:rPr lang="en-US" dirty="0"/>
              <a:t>Virtually on the web: </a:t>
            </a:r>
          </a:p>
          <a:p>
            <a:pPr lvl="1"/>
            <a:r>
              <a:rPr lang="en-US" dirty="0"/>
              <a:t>https://circuits.io/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16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81"/>
          <a:stretch/>
        </p:blipFill>
        <p:spPr>
          <a:xfrm>
            <a:off x="5718219" y="1807627"/>
            <a:ext cx="5988677" cy="4085226"/>
          </a:xfrm>
          <a:prstGeom prst="rect">
            <a:avLst/>
          </a:prstGeom>
        </p:spPr>
      </p:pic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9550844" cy="5233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Tutorial 0  - C/C++ - more and less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1807628"/>
            <a:ext cx="4875812" cy="4085226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ino</a:t>
            </a:r>
            <a:r>
              <a:rPr lang="en-US" dirty="0"/>
              <a:t> file uploaded to Arduino running on C/C++</a:t>
            </a:r>
          </a:p>
          <a:p>
            <a:r>
              <a:rPr lang="en-US" dirty="0"/>
              <a:t>Object oriented.</a:t>
            </a:r>
          </a:p>
          <a:p>
            <a:r>
              <a:rPr lang="en-US" b="1" dirty="0"/>
              <a:t>Lack</a:t>
            </a:r>
            <a:r>
              <a:rPr lang="en-US" dirty="0"/>
              <a:t> of many C/C++ built-in library (</a:t>
            </a:r>
            <a:r>
              <a:rPr lang="en-US" dirty="0" err="1"/>
              <a:t>ostream</a:t>
            </a:r>
            <a:r>
              <a:rPr lang="en-US" dirty="0"/>
              <a:t>, std...)</a:t>
            </a:r>
          </a:p>
          <a:p>
            <a:r>
              <a:rPr lang="en-US" b="1" dirty="0"/>
              <a:t>Provide</a:t>
            </a:r>
            <a:r>
              <a:rPr lang="en-US" dirty="0"/>
              <a:t> many “for – Arduino” built-in library (Servo, </a:t>
            </a:r>
            <a:r>
              <a:rPr lang="en-US" dirty="0" err="1"/>
              <a:t>LiquildCrystal</a:t>
            </a:r>
            <a:r>
              <a:rPr lang="en-US" dirty="0"/>
              <a:t>,…)</a:t>
            </a:r>
            <a:endParaRPr lang="en-GB" dirty="0"/>
          </a:p>
          <a:p>
            <a:r>
              <a:rPr lang="en-US" dirty="0"/>
              <a:t>Support uint8_t, uint32_t… data type.</a:t>
            </a:r>
          </a:p>
        </p:txBody>
      </p:sp>
    </p:spTree>
    <p:extLst>
      <p:ext uri="{BB962C8B-B14F-4D97-AF65-F5344CB8AC3E}">
        <p14:creationId xmlns:p14="http://schemas.microsoft.com/office/powerpoint/2010/main" val="231056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17130"/>
          <a:stretch/>
        </p:blipFill>
        <p:spPr>
          <a:xfrm>
            <a:off x="4887144" y="1313644"/>
            <a:ext cx="7033676" cy="3840651"/>
          </a:xfrm>
          <a:prstGeom prst="rect">
            <a:avLst/>
          </a:prstGeom>
        </p:spPr>
      </p:pic>
      <p:sp>
        <p:nvSpPr>
          <p:cNvPr id="13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7554618" cy="668539"/>
          </a:xfrm>
        </p:spPr>
        <p:txBody>
          <a:bodyPr>
            <a:normAutofit/>
          </a:bodyPr>
          <a:lstStyle/>
          <a:p>
            <a:r>
              <a:rPr lang="en-US" dirty="0"/>
              <a:t>Tutorial 1 – Blinking an LED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0664" y="1395043"/>
            <a:ext cx="5445251" cy="3759253"/>
          </a:xfrm>
        </p:spPr>
        <p:txBody>
          <a:bodyPr>
            <a:normAutofit/>
          </a:bodyPr>
          <a:lstStyle/>
          <a:p>
            <a:r>
              <a:rPr lang="en-US" dirty="0"/>
              <a:t>Plug the LED to Anode to pin 13</a:t>
            </a:r>
          </a:p>
          <a:p>
            <a:r>
              <a:rPr lang="en-US" dirty="0"/>
              <a:t>Cathode to ground (GND)</a:t>
            </a:r>
          </a:p>
          <a:p>
            <a:r>
              <a:rPr lang="en-US" dirty="0"/>
              <a:t>Load the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56" y="2521829"/>
            <a:ext cx="3606355" cy="3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7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86" y="1334118"/>
            <a:ext cx="5468534" cy="4313948"/>
          </a:xfrm>
          <a:prstGeom prst="rect">
            <a:avLst/>
          </a:prstGeom>
        </p:spPr>
      </p:pic>
      <p:sp>
        <p:nvSpPr>
          <p:cNvPr id="13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436853"/>
            <a:ext cx="7464466" cy="464668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Pulse Width modulation (PWM)</a:t>
            </a:r>
            <a:endParaRPr lang="en-GB" sz="31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4" y="1334118"/>
            <a:ext cx="5455361" cy="4558735"/>
          </a:xfrm>
        </p:spPr>
        <p:txBody>
          <a:bodyPr>
            <a:normAutofit/>
          </a:bodyPr>
          <a:lstStyle/>
          <a:p>
            <a:r>
              <a:rPr lang="en-US" dirty="0"/>
              <a:t>The signal is ON (5V) for a proportion of time of the period – </a:t>
            </a:r>
            <a:r>
              <a:rPr lang="en-US" b="1" dirty="0"/>
              <a:t>duty cycle</a:t>
            </a:r>
          </a:p>
          <a:p>
            <a:r>
              <a:rPr lang="en-US" b="1" dirty="0"/>
              <a:t>Duty cycle </a:t>
            </a:r>
            <a:r>
              <a:rPr lang="en-US" dirty="0"/>
              <a:t>measured by percentage of ON time</a:t>
            </a:r>
            <a:endParaRPr lang="en-US" b="1" dirty="0"/>
          </a:p>
          <a:p>
            <a:r>
              <a:rPr lang="en-US" dirty="0"/>
              <a:t>Frequency usually is 500Hz</a:t>
            </a:r>
          </a:p>
          <a:p>
            <a:r>
              <a:rPr lang="en-US" dirty="0"/>
              <a:t>PWM create analogue effect with a digital output</a:t>
            </a:r>
          </a:p>
        </p:txBody>
      </p:sp>
    </p:spTree>
    <p:extLst>
      <p:ext uri="{BB962C8B-B14F-4D97-AF65-F5344CB8AC3E}">
        <p14:creationId xmlns:p14="http://schemas.microsoft.com/office/powerpoint/2010/main" val="12008697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511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Arduino Workshop</vt:lpstr>
      <vt:lpstr>Introduction – What is it? </vt:lpstr>
      <vt:lpstr>PowerPoint Presentation</vt:lpstr>
      <vt:lpstr>Digital vs Analog</vt:lpstr>
      <vt:lpstr>Arduino vs Raspberry Pi</vt:lpstr>
      <vt:lpstr>Installation</vt:lpstr>
      <vt:lpstr>Tutorial 0  - C/C++ - more and less</vt:lpstr>
      <vt:lpstr>Tutorial 1 – Blinking an LED</vt:lpstr>
      <vt:lpstr>Pulse Width modulation (PWM)</vt:lpstr>
      <vt:lpstr>Tutorial 2 – Dimming &amp; Flashing with button</vt:lpstr>
      <vt:lpstr>Tutorial 3 – Servo and photo resistor</vt:lpstr>
      <vt:lpstr>Tutorial 4 – LCD</vt:lpstr>
      <vt:lpstr>Tutorial 4 – LCD</vt:lpstr>
      <vt:lpstr>Challenge: build a automatic gantry</vt:lpstr>
      <vt:lpstr>Challenge: build a automatic gantry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</dc:title>
  <dc:creator>Phi Nguyen</dc:creator>
  <cp:lastModifiedBy>Phi Nguyen</cp:lastModifiedBy>
  <cp:revision>19</cp:revision>
  <dcterms:created xsi:type="dcterms:W3CDTF">2016-12-11T08:35:56Z</dcterms:created>
  <dcterms:modified xsi:type="dcterms:W3CDTF">2016-12-26T09:40:51Z</dcterms:modified>
</cp:coreProperties>
</file>