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raspberry-gpio" TargetMode="External"/><Relationship Id="rId2" Type="http://schemas.openxmlformats.org/officeDocument/2006/relationships/hyperlink" Target="https://pinout.xy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spberrypi.org/learning/getting-started-with-picamera/worksheet/" TargetMode="External"/><Relationship Id="rId4" Type="http://schemas.openxmlformats.org/officeDocument/2006/relationships/hyperlink" Target="http://wiringpi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Multi-core_processor" TargetMode="External"/><Relationship Id="rId7" Type="http://schemas.openxmlformats.org/officeDocument/2006/relationships/hyperlink" Target="https://en.wikipedia.org/wiki/Random-access_memory" TargetMode="External"/><Relationship Id="rId2" Type="http://schemas.openxmlformats.org/officeDocument/2006/relationships/hyperlink" Target="https://en.wikipedia.org/wiki/Hert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bile_DDR#LPDDR2" TargetMode="External"/><Relationship Id="rId5" Type="http://schemas.openxmlformats.org/officeDocument/2006/relationships/hyperlink" Target="https://en.wikipedia.org/wiki/Gibibyte" TargetMode="External"/><Relationship Id="rId4" Type="http://schemas.openxmlformats.org/officeDocument/2006/relationships/hyperlink" Target="https://en.wikipedia.org/wiki/ARM_Cortex-A5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i@192.168.xx.xx:/home/pi/destination" TargetMode="External"/><Relationship Id="rId2" Type="http://schemas.openxmlformats.org/officeDocument/2006/relationships/hyperlink" Target="mailto:pi@192.168.xx.x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Raspberry 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NTU open source society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55558"/>
          <a:stretch/>
        </p:blipFill>
        <p:spPr>
          <a:xfrm>
            <a:off x="7969147" y="1275053"/>
            <a:ext cx="4222853" cy="5416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7709165" cy="625199"/>
          </a:xfrm>
        </p:spPr>
        <p:txBody>
          <a:bodyPr>
            <a:normAutofit fontScale="90000"/>
          </a:bodyPr>
          <a:lstStyle/>
          <a:p>
            <a:r>
              <a:rPr lang="en-US" dirty="0"/>
              <a:t>GPIO Tutorial 1: 7 segment digit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225" y="1270306"/>
            <a:ext cx="7319922" cy="4628836"/>
          </a:xfrm>
        </p:spPr>
        <p:txBody>
          <a:bodyPr>
            <a:normAutofit/>
          </a:bodyPr>
          <a:lstStyle/>
          <a:p>
            <a:r>
              <a:rPr lang="en-US" dirty="0"/>
              <a:t>Determine the common is common Anode(+) or Cathode(-)</a:t>
            </a:r>
          </a:p>
          <a:p>
            <a:r>
              <a:rPr lang="en-US" dirty="0"/>
              <a:t>Connect accordingly to BCM pins of the Pi</a:t>
            </a:r>
          </a:p>
          <a:p>
            <a:r>
              <a:rPr lang="en-US" dirty="0"/>
              <a:t>Change the program, test run</a:t>
            </a:r>
          </a:p>
          <a:p>
            <a:pPr lvl="1"/>
            <a:r>
              <a:rPr lang="en-US" dirty="0"/>
              <a:t>Count from 0 – 9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Control with button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2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0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112" r="-4" b="1498"/>
          <a:stretch/>
        </p:blipFill>
        <p:spPr>
          <a:xfrm>
            <a:off x="-2650" y="10"/>
            <a:ext cx="4646985" cy="3428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764" r="2" b="2"/>
          <a:stretch/>
        </p:blipFill>
        <p:spPr>
          <a:xfrm>
            <a:off x="-1552" y="3429000"/>
            <a:ext cx="4646985" cy="3429000"/>
          </a:xfrm>
          <a:prstGeom prst="rect">
            <a:avLst/>
          </a:prstGeom>
        </p:spPr>
      </p:pic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  <a:endCxn id="3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6934" y="3429000"/>
            <a:ext cx="4662638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/>
              <a:t>GPIO: Tutorial 2: take a picture </a:t>
            </a:r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Load the program</a:t>
            </a:r>
          </a:p>
          <a:p>
            <a:r>
              <a:rPr lang="en-US" dirty="0"/>
              <a:t>Take a picture,</a:t>
            </a:r>
          </a:p>
          <a:p>
            <a:r>
              <a:rPr lang="en-US" dirty="0"/>
              <a:t>SCP to computer and see it.</a:t>
            </a:r>
          </a:p>
        </p:txBody>
      </p:sp>
    </p:spTree>
    <p:extLst>
      <p:ext uri="{BB962C8B-B14F-4D97-AF65-F5344CB8AC3E}">
        <p14:creationId xmlns:p14="http://schemas.microsoft.com/office/powerpoint/2010/main" val="173791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624110"/>
            <a:ext cx="9894753" cy="715293"/>
          </a:xfrm>
        </p:spPr>
        <p:txBody>
          <a:bodyPr/>
          <a:lstStyle/>
          <a:p>
            <a:r>
              <a:rPr lang="en-US" dirty="0"/>
              <a:t>Reference: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339403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https://pinout.xyz/</a:t>
            </a:r>
            <a:endParaRPr lang="en-GB" dirty="0"/>
          </a:p>
          <a:p>
            <a:r>
              <a:rPr lang="en-GB" dirty="0">
                <a:hlinkClick r:id="rId3"/>
              </a:rPr>
              <a:t>https://learn.sparkfun.com/tutorials/raspberry-gpio</a:t>
            </a:r>
            <a:endParaRPr lang="en-GB" dirty="0"/>
          </a:p>
          <a:p>
            <a:r>
              <a:rPr lang="en-GB" dirty="0">
                <a:hlinkClick r:id="rId4"/>
              </a:rPr>
              <a:t>http://wiringpi.com/</a:t>
            </a:r>
            <a:endParaRPr lang="en-GB" dirty="0"/>
          </a:p>
          <a:p>
            <a:r>
              <a:rPr lang="en-GB" dirty="0">
                <a:hlinkClick r:id="rId5"/>
              </a:rPr>
              <a:t>https://www.raspberrypi.org/learning/getting-started-with-picamera/worksheet/</a:t>
            </a:r>
            <a:endParaRPr lang="en-GB" dirty="0"/>
          </a:p>
          <a:p>
            <a:r>
              <a:rPr lang="en-GB" dirty="0"/>
              <a:t>http://www.instructables.com/id/Read-and-write-from-serial-port-with-Raspberry-Pi/</a:t>
            </a:r>
          </a:p>
        </p:txBody>
      </p:sp>
    </p:spTree>
    <p:extLst>
      <p:ext uri="{BB962C8B-B14F-4D97-AF65-F5344CB8AC3E}">
        <p14:creationId xmlns:p14="http://schemas.microsoft.com/office/powerpoint/2010/main" val="328716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l="874" r="4592" b="1"/>
          <a:stretch/>
        </p:blipFill>
        <p:spPr>
          <a:xfrm>
            <a:off x="7675808" y="1416676"/>
            <a:ext cx="4060918" cy="390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6335869" cy="612262"/>
          </a:xfrm>
        </p:spPr>
        <p:txBody>
          <a:bodyPr>
            <a:normAutofit/>
          </a:bodyPr>
          <a:lstStyle/>
          <a:p>
            <a:r>
              <a:rPr lang="en-US" sz="3200" dirty="0"/>
              <a:t>What is a Raspberry Pi?</a:t>
            </a:r>
            <a:endParaRPr lang="en-GB" sz="3200" dirty="0"/>
          </a:p>
        </p:txBody>
      </p:sp>
      <p:sp>
        <p:nvSpPr>
          <p:cNvPr id="10" name="Content Placeholder 8"/>
          <p:cNvSpPr>
            <a:spLocks noGrp="1"/>
          </p:cNvSpPr>
          <p:nvPr>
            <p:ph idx="1"/>
          </p:nvPr>
        </p:nvSpPr>
        <p:spPr>
          <a:xfrm>
            <a:off x="1683955" y="1416676"/>
            <a:ext cx="5888821" cy="449454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 credit card-sized single-board which run as a portable computer with LINUX and a bunch of I/O pins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Use to promote low-cost computer science education, prototyping for IOT and electrical projects, and many more applications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Several generation:</a:t>
            </a:r>
          </a:p>
          <a:p>
            <a:pPr lvl="1"/>
            <a:r>
              <a:rPr lang="it-IT" dirty="0"/>
              <a:t>Raspberry Pi 1 Model B (First)</a:t>
            </a:r>
          </a:p>
          <a:p>
            <a:pPr lvl="1"/>
            <a:r>
              <a:rPr lang="en-GB" dirty="0"/>
              <a:t>Raspberry Pi 2</a:t>
            </a:r>
          </a:p>
          <a:p>
            <a:pPr lvl="1"/>
            <a:r>
              <a:rPr lang="it-IT" dirty="0"/>
              <a:t>Raspberry Pi 3 Model B (newest)</a:t>
            </a:r>
          </a:p>
          <a:p>
            <a:r>
              <a:rPr lang="it-IT" sz="1600" dirty="0">
                <a:solidFill>
                  <a:srgbClr val="000000"/>
                </a:solidFill>
              </a:rPr>
              <a:t>Operation System: LINUX Raspbian (Debian)</a:t>
            </a:r>
          </a:p>
        </p:txBody>
      </p:sp>
    </p:spTree>
    <p:extLst>
      <p:ext uri="{BB962C8B-B14F-4D97-AF65-F5344CB8AC3E}">
        <p14:creationId xmlns:p14="http://schemas.microsoft.com/office/powerpoint/2010/main" val="308526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345" y="624110"/>
            <a:ext cx="9946268" cy="650898"/>
          </a:xfrm>
        </p:spPr>
        <p:txBody>
          <a:bodyPr/>
          <a:lstStyle/>
          <a:p>
            <a:r>
              <a:rPr lang="en-US" dirty="0"/>
              <a:t>System specification (Rasp 3 model 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443" y="1275008"/>
            <a:ext cx="5550236" cy="3777622"/>
          </a:xfrm>
        </p:spPr>
        <p:txBody>
          <a:bodyPr/>
          <a:lstStyle/>
          <a:p>
            <a:r>
              <a:rPr lang="en-US" dirty="0"/>
              <a:t>CPU:		</a:t>
            </a:r>
            <a:r>
              <a:rPr lang="en-GB" dirty="0"/>
              <a:t>1.2 </a:t>
            </a:r>
            <a:r>
              <a:rPr lang="en-GB" dirty="0">
                <a:hlinkClick r:id="rId2" tooltip="Hertz"/>
              </a:rPr>
              <a:t>GHz</a:t>
            </a:r>
            <a:r>
              <a:rPr lang="en-GB" dirty="0"/>
              <a:t> </a:t>
            </a:r>
            <a:r>
              <a:rPr lang="en-GB" dirty="0">
                <a:hlinkClick r:id="rId3" tooltip="Multi-core processor"/>
              </a:rPr>
              <a:t>quad-core</a:t>
            </a:r>
            <a:r>
              <a:rPr lang="en-GB" dirty="0"/>
              <a:t> </a:t>
            </a:r>
            <a:r>
              <a:rPr lang="en-GB" dirty="0">
                <a:hlinkClick r:id="rId4" tooltip="ARM Cortex-A53"/>
              </a:rPr>
              <a:t>ARM Cortex-A53</a:t>
            </a:r>
            <a:endParaRPr lang="en-GB" dirty="0"/>
          </a:p>
          <a:p>
            <a:r>
              <a:rPr lang="en-US" dirty="0"/>
              <a:t>RAM:	</a:t>
            </a:r>
            <a:r>
              <a:rPr lang="en-GB" dirty="0"/>
              <a:t>1 </a:t>
            </a:r>
            <a:r>
              <a:rPr lang="en-GB" dirty="0">
                <a:hlinkClick r:id="rId5" tooltip="Gibibyte"/>
              </a:rPr>
              <a:t>GB</a:t>
            </a:r>
            <a:r>
              <a:rPr lang="en-GB" dirty="0"/>
              <a:t> </a:t>
            </a:r>
            <a:r>
              <a:rPr lang="en-GB" dirty="0">
                <a:hlinkClick r:id="rId6" tooltip="Mobile DDR"/>
              </a:rPr>
              <a:t>LPDDR2</a:t>
            </a:r>
            <a:r>
              <a:rPr lang="en-GB" dirty="0"/>
              <a:t> </a:t>
            </a:r>
            <a:r>
              <a:rPr lang="en-GB" dirty="0">
                <a:hlinkClick r:id="rId7" tooltip="Random-access memory"/>
              </a:rPr>
              <a:t>RAM</a:t>
            </a:r>
            <a:r>
              <a:rPr lang="en-GB" dirty="0"/>
              <a:t> at 900 MHz</a:t>
            </a:r>
          </a:p>
          <a:p>
            <a:r>
              <a:rPr lang="en-US" dirty="0"/>
              <a:t>Storage:	MicroSD card</a:t>
            </a:r>
          </a:p>
          <a:p>
            <a:r>
              <a:rPr lang="en-US" dirty="0"/>
              <a:t>Graphic:	Broadcom </a:t>
            </a:r>
            <a:r>
              <a:rPr lang="en-US" dirty="0" err="1"/>
              <a:t>VideoCore</a:t>
            </a:r>
            <a:endParaRPr lang="en-US" dirty="0"/>
          </a:p>
          <a:p>
            <a:r>
              <a:rPr lang="en-US" dirty="0"/>
              <a:t>Port:		4USB, HDMI, LAN, camera, display</a:t>
            </a:r>
          </a:p>
          <a:p>
            <a:r>
              <a:rPr lang="en-US" dirty="0"/>
              <a:t>Network:	LAN, </a:t>
            </a:r>
            <a:r>
              <a:rPr lang="en-US" dirty="0" err="1"/>
              <a:t>Wifi</a:t>
            </a:r>
            <a:r>
              <a:rPr lang="en-US" dirty="0"/>
              <a:t>, Bluetooth</a:t>
            </a:r>
          </a:p>
          <a:p>
            <a:r>
              <a:rPr lang="en-US" dirty="0"/>
              <a:t>IO pins:	40 pins (digital 3.3V)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628" y="1736835"/>
            <a:ext cx="5833372" cy="3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84867"/>
            <a:ext cx="7572457" cy="5187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General purpose Input / Output Pin</a:t>
            </a:r>
            <a:endParaRPr lang="en-GB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23" y="1798750"/>
            <a:ext cx="3650278" cy="4273249"/>
          </a:xfrm>
        </p:spPr>
        <p:txBody>
          <a:bodyPr>
            <a:normAutofit/>
          </a:bodyPr>
          <a:lstStyle/>
          <a:p>
            <a:r>
              <a:rPr lang="en-US" dirty="0"/>
              <a:t>GPIO make a raspberry pi a control circuit despite being a computer</a:t>
            </a:r>
          </a:p>
          <a:p>
            <a:r>
              <a:rPr lang="en-US" dirty="0"/>
              <a:t>GPIO work with 3.3V</a:t>
            </a:r>
          </a:p>
          <a:p>
            <a:r>
              <a:rPr lang="en-US" dirty="0"/>
              <a:t>Each pin as Pull up and down resistors</a:t>
            </a:r>
          </a:p>
          <a:p>
            <a:r>
              <a:rPr lang="en-US" dirty="0"/>
              <a:t>17 I/O digital pins</a:t>
            </a:r>
          </a:p>
          <a:p>
            <a:r>
              <a:rPr lang="en-US" dirty="0"/>
              <a:t>5 SPI pins</a:t>
            </a:r>
          </a:p>
          <a:p>
            <a:r>
              <a:rPr lang="en-US" dirty="0"/>
              <a:t>2 I2C pins</a:t>
            </a:r>
          </a:p>
          <a:p>
            <a:r>
              <a:rPr lang="en-US" dirty="0">
                <a:solidFill>
                  <a:srgbClr val="FF0000"/>
                </a:solidFill>
              </a:rPr>
              <a:t>https://pinout.xyz/</a:t>
            </a:r>
          </a:p>
        </p:txBody>
      </p:sp>
    </p:spTree>
    <p:extLst>
      <p:ext uri="{BB962C8B-B14F-4D97-AF65-F5344CB8AC3E}">
        <p14:creationId xmlns:p14="http://schemas.microsoft.com/office/powerpoint/2010/main" val="65126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68" y="-1"/>
            <a:ext cx="2691066" cy="19780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586" y="624110"/>
            <a:ext cx="5718219" cy="6251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RaspBerry</a:t>
            </a:r>
            <a:r>
              <a:rPr lang="en-US" dirty="0"/>
              <a:t> Pi vs Arduino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586" y="1249251"/>
            <a:ext cx="3992732" cy="576262"/>
          </a:xfrm>
        </p:spPr>
        <p:txBody>
          <a:bodyPr/>
          <a:lstStyle/>
          <a:p>
            <a:r>
              <a:rPr lang="en-US" dirty="0"/>
              <a:t>Raspberry Pi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586" y="1874392"/>
            <a:ext cx="4982877" cy="3882464"/>
          </a:xfrm>
        </p:spPr>
        <p:txBody>
          <a:bodyPr>
            <a:normAutofit/>
          </a:bodyPr>
          <a:lstStyle/>
          <a:p>
            <a:r>
              <a:rPr lang="en-US" b="1" dirty="0"/>
              <a:t>CPU: 	ARM 1.2GHz		RAM:	1GB</a:t>
            </a:r>
          </a:p>
          <a:p>
            <a:r>
              <a:rPr lang="en-US" b="1" dirty="0"/>
              <a:t>Memory:	MicroSD card</a:t>
            </a:r>
          </a:p>
          <a:p>
            <a:r>
              <a:rPr lang="en-US" b="1" dirty="0"/>
              <a:t>IO Pin:	40 (digital only) </a:t>
            </a:r>
            <a:r>
              <a:rPr lang="en-US" b="1" dirty="0">
                <a:solidFill>
                  <a:srgbClr val="FF0000"/>
                </a:solidFill>
              </a:rPr>
              <a:t>3.3V</a:t>
            </a:r>
          </a:p>
          <a:p>
            <a:r>
              <a:rPr lang="en-US" b="1" dirty="0"/>
              <a:t>Software: LINUX ( </a:t>
            </a:r>
            <a:r>
              <a:rPr lang="en-US" b="1" dirty="0" err="1"/>
              <a:t>Debian</a:t>
            </a:r>
            <a:r>
              <a:rPr lang="en-US" b="1" dirty="0"/>
              <a:t>-based)</a:t>
            </a:r>
          </a:p>
          <a:p>
            <a:r>
              <a:rPr lang="en-US" b="1" dirty="0"/>
              <a:t>Price:	More expensive (35USD)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compact computer with all features &amp; connection, fast, more memory for intensive computational process, low-voltage IOT project.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Low voltage(3.3V), lack of analog process, 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464" y="1249251"/>
            <a:ext cx="3999001" cy="576262"/>
          </a:xfrm>
        </p:spPr>
        <p:txBody>
          <a:bodyPr/>
          <a:lstStyle/>
          <a:p>
            <a:r>
              <a:rPr lang="en-US" dirty="0"/>
              <a:t>Arduino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463" y="1874392"/>
            <a:ext cx="4989147" cy="3882464"/>
          </a:xfrm>
        </p:spPr>
        <p:txBody>
          <a:bodyPr>
            <a:normAutofit/>
          </a:bodyPr>
          <a:lstStyle/>
          <a:p>
            <a:r>
              <a:rPr lang="en-US" b="1" dirty="0"/>
              <a:t>CPU:  	16MHz		RAM:	2KB</a:t>
            </a:r>
          </a:p>
          <a:p>
            <a:r>
              <a:rPr lang="en-US" b="1" dirty="0"/>
              <a:t>Memory:	Built-in flash memory (32KB)</a:t>
            </a:r>
          </a:p>
          <a:p>
            <a:r>
              <a:rPr lang="en-US" b="1" dirty="0"/>
              <a:t>IO Pin: 	 20 (both Digital &amp; Analog) </a:t>
            </a:r>
            <a:r>
              <a:rPr lang="en-US" b="1" dirty="0">
                <a:solidFill>
                  <a:srgbClr val="FF0000"/>
                </a:solidFill>
              </a:rPr>
              <a:t>5V</a:t>
            </a:r>
          </a:p>
          <a:p>
            <a:r>
              <a:rPr lang="en-US" b="1" dirty="0"/>
              <a:t>Software: NO</a:t>
            </a:r>
          </a:p>
          <a:p>
            <a:r>
              <a:rPr lang="en-US" b="1" dirty="0"/>
              <a:t>Price:	Cheap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Control electrical component (sensor, motors…), work with digital and analog signals, making robot, prototyping IOT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Slow, low memory, limit computational power.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61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91" r="23818" b="22202"/>
          <a:stretch/>
        </p:blipFill>
        <p:spPr>
          <a:xfrm>
            <a:off x="6428837" y="1442434"/>
            <a:ext cx="5763163" cy="4549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6691734" cy="797328"/>
          </a:xfrm>
        </p:spPr>
        <p:txBody>
          <a:bodyPr>
            <a:normAutofit/>
          </a:bodyPr>
          <a:lstStyle/>
          <a:p>
            <a:r>
              <a:rPr lang="en-US" dirty="0"/>
              <a:t>Setup – what you 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1614500"/>
            <a:ext cx="5779612" cy="427835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The Raspberry Pi, of course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HDMI monitor, keyboard, mouse(optional), 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8GB SD card with NOOBS -	 https://www.raspberrypi.org/downloads/noobs/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Power supply (power bank or smartphone charger with </a:t>
            </a:r>
            <a:r>
              <a:rPr lang="en-US" sz="1700" dirty="0" err="1"/>
              <a:t>microUSB</a:t>
            </a:r>
            <a:r>
              <a:rPr lang="en-US" sz="1700" dirty="0"/>
              <a:t> port)</a:t>
            </a:r>
          </a:p>
          <a:p>
            <a:pPr>
              <a:lnSpc>
                <a:spcPct val="80000"/>
              </a:lnSpc>
            </a:pPr>
            <a:r>
              <a:rPr lang="en-US" sz="1700" dirty="0" err="1"/>
              <a:t>Wifi</a:t>
            </a:r>
            <a:r>
              <a:rPr lang="en-US" sz="1700" dirty="0"/>
              <a:t> module, (before Raspberry Pi 3)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Connect them all to the Pi</a:t>
            </a:r>
          </a:p>
        </p:txBody>
      </p:sp>
    </p:spTree>
    <p:extLst>
      <p:ext uri="{BB962C8B-B14F-4D97-AF65-F5344CB8AC3E}">
        <p14:creationId xmlns:p14="http://schemas.microsoft.com/office/powerpoint/2010/main" val="328822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638020"/>
          </a:xfrm>
        </p:spPr>
        <p:txBody>
          <a:bodyPr>
            <a:normAutofit fontScale="90000"/>
          </a:bodyPr>
          <a:lstStyle/>
          <a:p>
            <a:r>
              <a:rPr lang="en-US" dirty="0"/>
              <a:t>On startup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96" y="1262130"/>
            <a:ext cx="6928274" cy="3915177"/>
          </a:xfrm>
        </p:spPr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raspi-config</a:t>
            </a:r>
            <a:endParaRPr lang="en-US" dirty="0"/>
          </a:p>
          <a:p>
            <a:pPr lvl="1"/>
            <a:r>
              <a:rPr lang="en-US" dirty="0"/>
              <a:t>Change  name, password</a:t>
            </a:r>
          </a:p>
          <a:p>
            <a:pPr lvl="1"/>
            <a:r>
              <a:rPr lang="en-US" dirty="0"/>
              <a:t>Change keyboard to US</a:t>
            </a:r>
          </a:p>
          <a:p>
            <a:pPr lvl="1"/>
            <a:r>
              <a:rPr lang="en-US" dirty="0"/>
              <a:t>Turn on SPI, I2C…</a:t>
            </a:r>
          </a:p>
          <a:p>
            <a:pPr lvl="1"/>
            <a:r>
              <a:rPr lang="en-US" dirty="0"/>
              <a:t>Turn on camera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wiringpi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python-</a:t>
            </a:r>
            <a:r>
              <a:rPr lang="en-US" dirty="0" err="1"/>
              <a:t>rpi.gpio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4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689535"/>
          </a:xfrm>
        </p:spPr>
        <p:txBody>
          <a:bodyPr/>
          <a:lstStyle/>
          <a:p>
            <a:r>
              <a:rPr lang="en-US" dirty="0"/>
              <a:t>SSH connection (LINUX, Mac, Windows)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17" y="1313645"/>
            <a:ext cx="8915400" cy="3777622"/>
          </a:xfrm>
        </p:spPr>
        <p:txBody>
          <a:bodyPr/>
          <a:lstStyle/>
          <a:p>
            <a:r>
              <a:rPr lang="en-US" dirty="0"/>
              <a:t>You don’t need an extra monitor or keyboard…</a:t>
            </a:r>
          </a:p>
          <a:p>
            <a:r>
              <a:rPr lang="en-US" dirty="0"/>
              <a:t>Default in LINUX and Mac, Windows must use Putty to connect</a:t>
            </a:r>
          </a:p>
          <a:p>
            <a:r>
              <a:rPr lang="en-US" dirty="0"/>
              <a:t>Choose your </a:t>
            </a:r>
            <a:r>
              <a:rPr lang="en-US" dirty="0" err="1"/>
              <a:t>favourite</a:t>
            </a:r>
            <a:r>
              <a:rPr lang="en-US" dirty="0"/>
              <a:t> Wi-Fi, make the pi connect to it</a:t>
            </a:r>
          </a:p>
          <a:p>
            <a:r>
              <a:rPr lang="en-US" dirty="0"/>
              <a:t>Get the IP address: </a:t>
            </a:r>
            <a:r>
              <a:rPr lang="en-US" b="1" dirty="0" err="1"/>
              <a:t>ifconfig</a:t>
            </a:r>
            <a:r>
              <a:rPr lang="en-US" dirty="0"/>
              <a:t> – then look for wlan0 </a:t>
            </a:r>
            <a:r>
              <a:rPr lang="en-US" dirty="0" err="1"/>
              <a:t>inet</a:t>
            </a:r>
            <a:r>
              <a:rPr lang="en-US" dirty="0"/>
              <a:t>-address (192.168.xx.xx)</a:t>
            </a:r>
          </a:p>
          <a:p>
            <a:r>
              <a:rPr lang="en-US" dirty="0"/>
              <a:t>Get your computer connect to that </a:t>
            </a:r>
            <a:r>
              <a:rPr lang="en-US" dirty="0" err="1"/>
              <a:t>wifi</a:t>
            </a:r>
            <a:r>
              <a:rPr lang="en-US" dirty="0"/>
              <a:t> (</a:t>
            </a:r>
            <a:r>
              <a:rPr lang="en-US" dirty="0" err="1"/>
              <a:t>linux</a:t>
            </a:r>
            <a:r>
              <a:rPr lang="en-US" dirty="0"/>
              <a:t> or Mac):</a:t>
            </a:r>
          </a:p>
          <a:p>
            <a:pPr lvl="1"/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pi@192.168.xx.xx</a:t>
            </a:r>
            <a:r>
              <a:rPr lang="en-US" b="1" dirty="0"/>
              <a:t> 	</a:t>
            </a:r>
            <a:r>
              <a:rPr lang="en-US" dirty="0"/>
              <a:t>		Then you control </a:t>
            </a:r>
            <a:r>
              <a:rPr lang="en-US" b="1" dirty="0"/>
              <a:t>Pi</a:t>
            </a:r>
            <a:r>
              <a:rPr lang="en-US" dirty="0"/>
              <a:t> through terminal</a:t>
            </a:r>
          </a:p>
          <a:p>
            <a:pPr lvl="1"/>
            <a:r>
              <a:rPr lang="en-US" b="1" dirty="0" err="1"/>
              <a:t>scp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&lt;file&gt; </a:t>
            </a:r>
            <a:r>
              <a:rPr lang="en-US" b="1" dirty="0">
                <a:solidFill>
                  <a:srgbClr val="FF0000"/>
                </a:solidFill>
                <a:hlinkClick r:id="rId3"/>
              </a:rPr>
              <a:t>pi@192.168.xx.xx:/home/pi/destination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To copy file to </a:t>
            </a:r>
            <a:r>
              <a:rPr lang="en-US" b="1" dirty="0">
                <a:solidFill>
                  <a:schemeClr val="tx1"/>
                </a:solidFill>
              </a:rPr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182458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9" y="624110"/>
            <a:ext cx="9881874" cy="612262"/>
          </a:xfrm>
        </p:spPr>
        <p:txBody>
          <a:bodyPr>
            <a:normAutofit fontScale="90000"/>
          </a:bodyPr>
          <a:lstStyle/>
          <a:p>
            <a:r>
              <a:rPr lang="en-US" dirty="0"/>
              <a:t>GPIO Tutorial 0: LED, PWM with 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9" y="1390918"/>
            <a:ext cx="8915400" cy="3777622"/>
          </a:xfrm>
        </p:spPr>
        <p:txBody>
          <a:bodyPr/>
          <a:lstStyle/>
          <a:p>
            <a:r>
              <a:rPr lang="en-US" dirty="0"/>
              <a:t>Make LED blink with GPIO pins output</a:t>
            </a:r>
          </a:p>
          <a:p>
            <a:r>
              <a:rPr lang="en-US" dirty="0"/>
              <a:t>Control blinking frequency with button</a:t>
            </a:r>
          </a:p>
          <a:p>
            <a:r>
              <a:rPr lang="en-US" dirty="0"/>
              <a:t>Make LED dim and shine gradually with PWM pins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8471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361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Introduction to Raspberry Pi</vt:lpstr>
      <vt:lpstr>What is a Raspberry Pi?</vt:lpstr>
      <vt:lpstr>System specification (Rasp 3 model B)</vt:lpstr>
      <vt:lpstr>General purpose Input / Output Pin</vt:lpstr>
      <vt:lpstr>RaspBerry Pi vs Arduino</vt:lpstr>
      <vt:lpstr>Setup – what you need</vt:lpstr>
      <vt:lpstr>On startup</vt:lpstr>
      <vt:lpstr>SSH connection (LINUX, Mac, Windows)</vt:lpstr>
      <vt:lpstr>GPIO Tutorial 0: LED, PWM with button</vt:lpstr>
      <vt:lpstr>GPIO Tutorial 1: 7 segment digit</vt:lpstr>
      <vt:lpstr>GPIO: Tutorial 2: take a picture 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Raspberry Pi</dc:title>
  <dc:creator>Phi Nguyen</dc:creator>
  <cp:lastModifiedBy>Phi Nguyen</cp:lastModifiedBy>
  <cp:revision>16</cp:revision>
  <dcterms:created xsi:type="dcterms:W3CDTF">2016-12-15T09:11:37Z</dcterms:created>
  <dcterms:modified xsi:type="dcterms:W3CDTF">2016-12-29T16:41:18Z</dcterms:modified>
</cp:coreProperties>
</file>