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91461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028" y="0"/>
                </a:lnTo>
                <a:lnTo>
                  <a:pt x="10487028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08519" y="1091183"/>
            <a:ext cx="9976103" cy="282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08719" y="2502407"/>
            <a:ext cx="8366760" cy="141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528" y="1096146"/>
            <a:ext cx="7444586" cy="8343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6529" y="1714793"/>
            <a:ext cx="4494941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1272" y="4822979"/>
            <a:ext cx="7626350" cy="434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7434" y="4536108"/>
            <a:ext cx="8843645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100"/>
              </a:spcBef>
            </a:pP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2550" spc="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550" spc="8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Utilizing 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2550" spc="-45" dirty="0">
                <a:solidFill>
                  <a:srgbClr val="FFFFFF"/>
                </a:solidFill>
                <a:latin typeface="cwTeXHeiBold"/>
                <a:cs typeface="cwTeXHeiBold"/>
              </a:rPr>
              <a:t>-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550" spc="25" dirty="0">
                <a:solidFill>
                  <a:srgbClr val="FFFFFF"/>
                </a:solidFill>
                <a:latin typeface="Arial"/>
                <a:cs typeface="Arial"/>
              </a:rPr>
              <a:t>Weather  </a:t>
            </a:r>
            <a:r>
              <a:rPr sz="2550" spc="-18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55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Deliver Comprehensive </a:t>
            </a:r>
            <a:r>
              <a:rPr sz="2550" spc="-90" dirty="0">
                <a:solidFill>
                  <a:srgbClr val="FFFFFF"/>
                </a:solidFill>
                <a:latin typeface="Arial"/>
                <a:cs typeface="Arial"/>
              </a:rPr>
              <a:t>Forecasts</a:t>
            </a:r>
            <a:r>
              <a:rPr sz="2550" spc="-90" dirty="0">
                <a:solidFill>
                  <a:srgbClr val="FFFFFF"/>
                </a:solidFill>
                <a:latin typeface="cwTeXHeiBold"/>
                <a:cs typeface="cwTeXHeiBold"/>
              </a:rPr>
              <a:t>, 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Climate 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Trends</a:t>
            </a:r>
            <a:endParaRPr sz="2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0398" y="8418907"/>
            <a:ext cx="4840605" cy="8470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710"/>
              </a:spcBef>
            </a:pPr>
            <a:r>
              <a:rPr sz="24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Aziz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Aman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Abdul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Hai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Siddiki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Ansary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6678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06898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484100" cy="10285730"/>
          </a:xfrm>
          <a:custGeom>
            <a:avLst/>
            <a:gdLst/>
            <a:ahLst/>
            <a:cxnLst/>
            <a:rect l="l" t="t" r="r" b="b"/>
            <a:pathLst>
              <a:path w="12484100" h="10285730">
                <a:moveTo>
                  <a:pt x="12083694" y="241"/>
                </a:moveTo>
                <a:lnTo>
                  <a:pt x="6463424" y="241"/>
                </a:lnTo>
                <a:lnTo>
                  <a:pt x="6463424" y="0"/>
                </a:lnTo>
                <a:lnTo>
                  <a:pt x="0" y="0"/>
                </a:lnTo>
                <a:lnTo>
                  <a:pt x="0" y="1224102"/>
                </a:lnTo>
                <a:lnTo>
                  <a:pt x="0" y="9060155"/>
                </a:lnTo>
                <a:lnTo>
                  <a:pt x="0" y="10285527"/>
                </a:lnTo>
                <a:lnTo>
                  <a:pt x="6463424" y="10285527"/>
                </a:lnTo>
                <a:lnTo>
                  <a:pt x="6463424" y="9060155"/>
                </a:lnTo>
                <a:lnTo>
                  <a:pt x="1217168" y="9060155"/>
                </a:lnTo>
                <a:lnTo>
                  <a:pt x="1217168" y="1224102"/>
                </a:lnTo>
                <a:lnTo>
                  <a:pt x="6186678" y="1224102"/>
                </a:lnTo>
                <a:lnTo>
                  <a:pt x="6186678" y="1228458"/>
                </a:lnTo>
                <a:lnTo>
                  <a:pt x="12083694" y="1228458"/>
                </a:lnTo>
                <a:lnTo>
                  <a:pt x="12083694" y="241"/>
                </a:lnTo>
                <a:close/>
              </a:path>
              <a:path w="12484100" h="10285730">
                <a:moveTo>
                  <a:pt x="12483846" y="1778241"/>
                </a:moveTo>
                <a:lnTo>
                  <a:pt x="12478677" y="1739061"/>
                </a:lnTo>
                <a:lnTo>
                  <a:pt x="12465977" y="1701647"/>
                </a:lnTo>
                <a:lnTo>
                  <a:pt x="12446229" y="1667433"/>
                </a:lnTo>
                <a:lnTo>
                  <a:pt x="12420168" y="1637728"/>
                </a:lnTo>
                <a:lnTo>
                  <a:pt x="12388825" y="1613674"/>
                </a:lnTo>
                <a:lnTo>
                  <a:pt x="12353392" y="1596199"/>
                </a:lnTo>
                <a:lnTo>
                  <a:pt x="12315215" y="1585963"/>
                </a:lnTo>
                <a:lnTo>
                  <a:pt x="12288990" y="1583385"/>
                </a:lnTo>
                <a:lnTo>
                  <a:pt x="6011189" y="1583385"/>
                </a:lnTo>
                <a:lnTo>
                  <a:pt x="5972022" y="1588541"/>
                </a:lnTo>
                <a:lnTo>
                  <a:pt x="5934608" y="1601241"/>
                </a:lnTo>
                <a:lnTo>
                  <a:pt x="5900382" y="1621002"/>
                </a:lnTo>
                <a:lnTo>
                  <a:pt x="5870676" y="1647050"/>
                </a:lnTo>
                <a:lnTo>
                  <a:pt x="5846623" y="1678406"/>
                </a:lnTo>
                <a:lnTo>
                  <a:pt x="5829147" y="1713839"/>
                </a:lnTo>
                <a:lnTo>
                  <a:pt x="5818924" y="1752003"/>
                </a:lnTo>
                <a:lnTo>
                  <a:pt x="5816333" y="1778241"/>
                </a:lnTo>
                <a:lnTo>
                  <a:pt x="5816333" y="2731554"/>
                </a:lnTo>
                <a:lnTo>
                  <a:pt x="5821502" y="2770733"/>
                </a:lnTo>
                <a:lnTo>
                  <a:pt x="5834202" y="2808147"/>
                </a:lnTo>
                <a:lnTo>
                  <a:pt x="5853950" y="2842361"/>
                </a:lnTo>
                <a:lnTo>
                  <a:pt x="5880011" y="2872067"/>
                </a:lnTo>
                <a:lnTo>
                  <a:pt x="5911354" y="2896120"/>
                </a:lnTo>
                <a:lnTo>
                  <a:pt x="5946800" y="2913596"/>
                </a:lnTo>
                <a:lnTo>
                  <a:pt x="5984964" y="2923832"/>
                </a:lnTo>
                <a:lnTo>
                  <a:pt x="6011189" y="2926410"/>
                </a:lnTo>
                <a:lnTo>
                  <a:pt x="12288990" y="2926410"/>
                </a:lnTo>
                <a:lnTo>
                  <a:pt x="12328157" y="2921241"/>
                </a:lnTo>
                <a:lnTo>
                  <a:pt x="12365571" y="2908554"/>
                </a:lnTo>
                <a:lnTo>
                  <a:pt x="12399797" y="2888792"/>
                </a:lnTo>
                <a:lnTo>
                  <a:pt x="12429503" y="2862745"/>
                </a:lnTo>
                <a:lnTo>
                  <a:pt x="12453557" y="2831388"/>
                </a:lnTo>
                <a:lnTo>
                  <a:pt x="12471032" y="2795955"/>
                </a:lnTo>
                <a:lnTo>
                  <a:pt x="12481255" y="2757792"/>
                </a:lnTo>
                <a:lnTo>
                  <a:pt x="12483846" y="2731554"/>
                </a:lnTo>
                <a:lnTo>
                  <a:pt x="12483846" y="1778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0019" y="3151642"/>
            <a:ext cx="13500100" cy="5462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10"/>
              </a:spcBef>
            </a:pPr>
            <a:r>
              <a:rPr sz="2550" dirty="0">
                <a:latin typeface="Trebuchet MS"/>
                <a:cs typeface="Trebuchet MS"/>
              </a:rPr>
              <a:t>In conclusion, our </a:t>
            </a:r>
            <a:r>
              <a:rPr sz="2550" spc="-20" dirty="0">
                <a:latin typeface="Trebuchet MS"/>
                <a:cs typeface="Trebuchet MS"/>
              </a:rPr>
              <a:t>Weather </a:t>
            </a:r>
            <a:r>
              <a:rPr sz="2550" dirty="0">
                <a:latin typeface="Trebuchet MS"/>
                <a:cs typeface="Trebuchet MS"/>
              </a:rPr>
              <a:t>App powered by the </a:t>
            </a:r>
            <a:r>
              <a:rPr sz="2550" spc="-10" dirty="0">
                <a:latin typeface="Trebuchet MS"/>
                <a:cs typeface="Trebuchet MS"/>
              </a:rPr>
              <a:t>OpenWeatherMap </a:t>
            </a:r>
            <a:r>
              <a:rPr sz="2550" dirty="0">
                <a:latin typeface="Trebuchet MS"/>
                <a:cs typeface="Trebuchet MS"/>
              </a:rPr>
              <a:t>API represents the</a:t>
            </a:r>
            <a:r>
              <a:rPr sz="2550" spc="-32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synergy  of technology and user-centric design. </a:t>
            </a:r>
            <a:r>
              <a:rPr sz="2550" spc="-10" dirty="0">
                <a:latin typeface="Trebuchet MS"/>
                <a:cs typeface="Trebuchet MS"/>
              </a:rPr>
              <a:t>With </a:t>
            </a:r>
            <a:r>
              <a:rPr sz="2550" dirty="0">
                <a:latin typeface="Trebuchet MS"/>
                <a:cs typeface="Trebuchet MS"/>
              </a:rPr>
              <a:t>HTML, CSS, and JavaScript as our tools, we've  crafted an application that not only delivers real-time weather data but also offers an  intuitive and engaging</a:t>
            </a:r>
            <a:r>
              <a:rPr sz="2550" spc="-1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experience.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rebuchet MS"/>
              <a:cs typeface="Trebuchet MS"/>
            </a:endParaRPr>
          </a:p>
          <a:p>
            <a:pPr marL="741045" marR="242570" indent="-394335">
              <a:lnSpc>
                <a:spcPct val="100499"/>
              </a:lnSpc>
              <a:spcBef>
                <a:spcPts val="5"/>
              </a:spcBef>
            </a:pPr>
            <a:r>
              <a:rPr sz="2550" dirty="0">
                <a:latin typeface="Trebuchet MS"/>
                <a:cs typeface="Trebuchet MS"/>
              </a:rPr>
              <a:t>Through challenges faced and solutions devised, we've honed our development skills</a:t>
            </a:r>
            <a:r>
              <a:rPr sz="2550" spc="-10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and  gained valuable insights into API integration, user interface design, and</a:t>
            </a:r>
            <a:r>
              <a:rPr sz="2550" spc="-21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responsive</a:t>
            </a:r>
            <a:endParaRPr sz="2550">
              <a:latin typeface="Trebuchet MS"/>
              <a:cs typeface="Trebuchet MS"/>
            </a:endParaRPr>
          </a:p>
          <a:p>
            <a:pPr marL="157480" marR="149860" algn="ctr">
              <a:lnSpc>
                <a:spcPts val="3000"/>
              </a:lnSpc>
              <a:spcBef>
                <a:spcPts val="165"/>
              </a:spcBef>
            </a:pPr>
            <a:r>
              <a:rPr sz="2550" dirty="0">
                <a:latin typeface="Trebuchet MS"/>
                <a:cs typeface="Trebuchet MS"/>
              </a:rPr>
              <a:t>development. The journey has affirmed the importance of </a:t>
            </a:r>
            <a:r>
              <a:rPr sz="2550" spc="-25" dirty="0">
                <a:latin typeface="Trebuchet MS"/>
                <a:cs typeface="Trebuchet MS"/>
              </a:rPr>
              <a:t>adaptability, </a:t>
            </a:r>
            <a:r>
              <a:rPr sz="2550" dirty="0">
                <a:latin typeface="Trebuchet MS"/>
                <a:cs typeface="Trebuchet MS"/>
              </a:rPr>
              <a:t>collaboration,</a:t>
            </a:r>
            <a:r>
              <a:rPr sz="2550" spc="-114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and  continuous learning in the ever-evolving landscape of app</a:t>
            </a:r>
            <a:r>
              <a:rPr sz="2550" spc="-4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development.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rebuchet MS"/>
              <a:cs typeface="Trebuchet MS"/>
            </a:endParaRPr>
          </a:p>
          <a:p>
            <a:pPr marL="89535" marR="81915" indent="97155" algn="ctr">
              <a:lnSpc>
                <a:spcPct val="99700"/>
              </a:lnSpc>
            </a:pPr>
            <a:r>
              <a:rPr sz="2550" dirty="0">
                <a:latin typeface="Trebuchet MS"/>
                <a:cs typeface="Trebuchet MS"/>
              </a:rPr>
              <a:t>As we embrace future enhancements and possibilities, we remain committed to providing  users with accurate weather information while ensuring a seamless, visually</a:t>
            </a:r>
            <a:r>
              <a:rPr sz="2550" spc="-9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appealing,</a:t>
            </a:r>
            <a:r>
              <a:rPr sz="2550" spc="-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and  user-friendly interaction. Thank you for joining us on this journey of innovation and  exploration.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5426" y="1892781"/>
            <a:ext cx="26276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6678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06898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84050" cy="10285730"/>
          </a:xfrm>
          <a:custGeom>
            <a:avLst/>
            <a:gdLst/>
            <a:ahLst/>
            <a:cxnLst/>
            <a:rect l="l" t="t" r="r" b="b"/>
            <a:pathLst>
              <a:path w="12084050" h="10285730">
                <a:moveTo>
                  <a:pt x="12083694" y="241"/>
                </a:moveTo>
                <a:lnTo>
                  <a:pt x="6463424" y="241"/>
                </a:lnTo>
                <a:lnTo>
                  <a:pt x="6463424" y="0"/>
                </a:lnTo>
                <a:lnTo>
                  <a:pt x="0" y="0"/>
                </a:lnTo>
                <a:lnTo>
                  <a:pt x="0" y="1224102"/>
                </a:lnTo>
                <a:lnTo>
                  <a:pt x="0" y="9060155"/>
                </a:lnTo>
                <a:lnTo>
                  <a:pt x="0" y="10285527"/>
                </a:lnTo>
                <a:lnTo>
                  <a:pt x="6463424" y="10285527"/>
                </a:lnTo>
                <a:lnTo>
                  <a:pt x="6463424" y="9060155"/>
                </a:lnTo>
                <a:lnTo>
                  <a:pt x="1217168" y="9060155"/>
                </a:lnTo>
                <a:lnTo>
                  <a:pt x="1217168" y="1224102"/>
                </a:lnTo>
                <a:lnTo>
                  <a:pt x="6186678" y="1224102"/>
                </a:lnTo>
                <a:lnTo>
                  <a:pt x="6186678" y="1228458"/>
                </a:lnTo>
                <a:lnTo>
                  <a:pt x="12083694" y="1228458"/>
                </a:lnTo>
                <a:lnTo>
                  <a:pt x="12083694" y="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5639" y="1405225"/>
            <a:ext cx="6667500" cy="1343025"/>
          </a:xfrm>
          <a:custGeom>
            <a:avLst/>
            <a:gdLst/>
            <a:ahLst/>
            <a:cxnLst/>
            <a:rect l="l" t="t" r="r" b="b"/>
            <a:pathLst>
              <a:path w="6667500" h="1343025">
                <a:moveTo>
                  <a:pt x="6472647" y="1343025"/>
                </a:moveTo>
                <a:lnTo>
                  <a:pt x="194855" y="1343025"/>
                </a:lnTo>
                <a:lnTo>
                  <a:pt x="188274" y="1342701"/>
                </a:lnTo>
                <a:lnTo>
                  <a:pt x="149288" y="1336262"/>
                </a:lnTo>
                <a:lnTo>
                  <a:pt x="112308" y="1322346"/>
                </a:lnTo>
                <a:lnTo>
                  <a:pt x="78753" y="1301486"/>
                </a:lnTo>
                <a:lnTo>
                  <a:pt x="49913" y="1274473"/>
                </a:lnTo>
                <a:lnTo>
                  <a:pt x="26897" y="1242355"/>
                </a:lnTo>
                <a:lnTo>
                  <a:pt x="10589" y="1206360"/>
                </a:lnTo>
                <a:lnTo>
                  <a:pt x="1616" y="1167879"/>
                </a:lnTo>
                <a:lnTo>
                  <a:pt x="0" y="1148172"/>
                </a:lnTo>
                <a:lnTo>
                  <a:pt x="0" y="194855"/>
                </a:lnTo>
                <a:lnTo>
                  <a:pt x="5158" y="155681"/>
                </a:lnTo>
                <a:lnTo>
                  <a:pt x="17859" y="118265"/>
                </a:lnTo>
                <a:lnTo>
                  <a:pt x="37616" y="84046"/>
                </a:lnTo>
                <a:lnTo>
                  <a:pt x="63669" y="54339"/>
                </a:lnTo>
                <a:lnTo>
                  <a:pt x="95017" y="30285"/>
                </a:lnTo>
                <a:lnTo>
                  <a:pt x="130456" y="12809"/>
                </a:lnTo>
                <a:lnTo>
                  <a:pt x="168622" y="2583"/>
                </a:lnTo>
                <a:lnTo>
                  <a:pt x="194855" y="0"/>
                </a:lnTo>
                <a:lnTo>
                  <a:pt x="6472647" y="0"/>
                </a:lnTo>
                <a:lnTo>
                  <a:pt x="6511813" y="5158"/>
                </a:lnTo>
                <a:lnTo>
                  <a:pt x="6549237" y="17859"/>
                </a:lnTo>
                <a:lnTo>
                  <a:pt x="6583451" y="37616"/>
                </a:lnTo>
                <a:lnTo>
                  <a:pt x="6613159" y="63669"/>
                </a:lnTo>
                <a:lnTo>
                  <a:pt x="6637210" y="95017"/>
                </a:lnTo>
                <a:lnTo>
                  <a:pt x="6654688" y="130456"/>
                </a:lnTo>
                <a:lnTo>
                  <a:pt x="6664918" y="168622"/>
                </a:lnTo>
                <a:lnTo>
                  <a:pt x="6667500" y="194855"/>
                </a:lnTo>
                <a:lnTo>
                  <a:pt x="6667500" y="1148172"/>
                </a:lnTo>
                <a:lnTo>
                  <a:pt x="6662337" y="1187348"/>
                </a:lnTo>
                <a:lnTo>
                  <a:pt x="6649640" y="1224762"/>
                </a:lnTo>
                <a:lnTo>
                  <a:pt x="6629885" y="1258976"/>
                </a:lnTo>
                <a:lnTo>
                  <a:pt x="6603825" y="1288684"/>
                </a:lnTo>
                <a:lnTo>
                  <a:pt x="6572478" y="1312735"/>
                </a:lnTo>
                <a:lnTo>
                  <a:pt x="6537045" y="1330213"/>
                </a:lnTo>
                <a:lnTo>
                  <a:pt x="6498878" y="1340443"/>
                </a:lnTo>
                <a:lnTo>
                  <a:pt x="6479228" y="13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Acknowledgement</a:t>
            </a:r>
          </a:p>
        </p:txBody>
      </p:sp>
      <p:sp>
        <p:nvSpPr>
          <p:cNvPr id="7" name="object 7"/>
          <p:cNvSpPr/>
          <p:nvPr/>
        </p:nvSpPr>
        <p:spPr>
          <a:xfrm>
            <a:off x="1587172" y="3061563"/>
            <a:ext cx="15125699" cy="554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621878"/>
            <a:ext cx="7338695" cy="2299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900" spc="145" dirty="0">
                <a:latin typeface="Georgia"/>
                <a:cs typeface="Georgia"/>
              </a:rPr>
              <a:t>T</a:t>
            </a:r>
            <a:r>
              <a:rPr sz="14900" spc="-844" dirty="0">
                <a:latin typeface="Georgia"/>
                <a:cs typeface="Georgia"/>
              </a:rPr>
              <a:t>h</a:t>
            </a:r>
            <a:r>
              <a:rPr sz="14900" spc="-955" dirty="0">
                <a:latin typeface="Georgia"/>
                <a:cs typeface="Georgia"/>
              </a:rPr>
              <a:t>an</a:t>
            </a:r>
            <a:r>
              <a:rPr sz="14900" spc="-325" dirty="0">
                <a:latin typeface="Georgia"/>
                <a:cs typeface="Georgia"/>
              </a:rPr>
              <a:t>k</a:t>
            </a:r>
            <a:r>
              <a:rPr sz="14900" spc="-595" dirty="0">
                <a:latin typeface="Georgia"/>
                <a:cs typeface="Georgia"/>
              </a:rPr>
              <a:t>s</a:t>
            </a:r>
            <a:r>
              <a:rPr sz="14900" spc="-1045" dirty="0">
                <a:latin typeface="Georgia"/>
                <a:cs typeface="Georgia"/>
              </a:rPr>
              <a:t>!</a:t>
            </a:r>
            <a:endParaRPr sz="149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63553" y="1228648"/>
            <a:ext cx="8801099" cy="841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18659" y="1052635"/>
            <a:ext cx="6877050" cy="1390650"/>
          </a:xfrm>
          <a:custGeom>
            <a:avLst/>
            <a:gdLst/>
            <a:ahLst/>
            <a:cxnLst/>
            <a:rect l="l" t="t" r="r" b="b"/>
            <a:pathLst>
              <a:path w="6877050" h="1390650">
                <a:moveTo>
                  <a:pt x="6675281" y="1390650"/>
                </a:moveTo>
                <a:lnTo>
                  <a:pt x="201765" y="1390650"/>
                </a:lnTo>
                <a:lnTo>
                  <a:pt x="194950" y="1390316"/>
                </a:lnTo>
                <a:lnTo>
                  <a:pt x="154582" y="1383649"/>
                </a:lnTo>
                <a:lnTo>
                  <a:pt x="116290" y="1369237"/>
                </a:lnTo>
                <a:lnTo>
                  <a:pt x="81545" y="1347635"/>
                </a:lnTo>
                <a:lnTo>
                  <a:pt x="51683" y="1319669"/>
                </a:lnTo>
                <a:lnTo>
                  <a:pt x="27851" y="1286408"/>
                </a:lnTo>
                <a:lnTo>
                  <a:pt x="10965" y="1249146"/>
                </a:lnTo>
                <a:lnTo>
                  <a:pt x="1674" y="1209294"/>
                </a:lnTo>
                <a:lnTo>
                  <a:pt x="0" y="1188881"/>
                </a:lnTo>
                <a:lnTo>
                  <a:pt x="0" y="201765"/>
                </a:lnTo>
                <a:lnTo>
                  <a:pt x="5340" y="161202"/>
                </a:lnTo>
                <a:lnTo>
                  <a:pt x="18492" y="122459"/>
                </a:lnTo>
                <a:lnTo>
                  <a:pt x="38950" y="87026"/>
                </a:lnTo>
                <a:lnTo>
                  <a:pt x="65927" y="56265"/>
                </a:lnTo>
                <a:lnTo>
                  <a:pt x="98387" y="31359"/>
                </a:lnTo>
                <a:lnTo>
                  <a:pt x="135082" y="13264"/>
                </a:lnTo>
                <a:lnTo>
                  <a:pt x="174602" y="2675"/>
                </a:lnTo>
                <a:lnTo>
                  <a:pt x="201765" y="0"/>
                </a:lnTo>
                <a:lnTo>
                  <a:pt x="6675281" y="0"/>
                </a:lnTo>
                <a:lnTo>
                  <a:pt x="6715848" y="5340"/>
                </a:lnTo>
                <a:lnTo>
                  <a:pt x="6754587" y="18492"/>
                </a:lnTo>
                <a:lnTo>
                  <a:pt x="6790020" y="38950"/>
                </a:lnTo>
                <a:lnTo>
                  <a:pt x="6820785" y="65927"/>
                </a:lnTo>
                <a:lnTo>
                  <a:pt x="6845693" y="98387"/>
                </a:lnTo>
                <a:lnTo>
                  <a:pt x="6863781" y="135082"/>
                </a:lnTo>
                <a:lnTo>
                  <a:pt x="6874373" y="174602"/>
                </a:lnTo>
                <a:lnTo>
                  <a:pt x="6877050" y="201765"/>
                </a:lnTo>
                <a:lnTo>
                  <a:pt x="6877050" y="1188881"/>
                </a:lnTo>
                <a:lnTo>
                  <a:pt x="6871706" y="1229448"/>
                </a:lnTo>
                <a:lnTo>
                  <a:pt x="6858552" y="1268187"/>
                </a:lnTo>
                <a:lnTo>
                  <a:pt x="6838102" y="1303620"/>
                </a:lnTo>
                <a:lnTo>
                  <a:pt x="6811117" y="1334385"/>
                </a:lnTo>
                <a:lnTo>
                  <a:pt x="6778666" y="1359293"/>
                </a:lnTo>
                <a:lnTo>
                  <a:pt x="6741966" y="1377381"/>
                </a:lnTo>
                <a:lnTo>
                  <a:pt x="6702447" y="1387973"/>
                </a:lnTo>
                <a:lnTo>
                  <a:pt x="6682101" y="1390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80110" y="1364445"/>
            <a:ext cx="333184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9129" y="3523041"/>
            <a:ext cx="7563484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17900"/>
              </a:lnSpc>
              <a:spcBef>
                <a:spcPts val="75"/>
              </a:spcBef>
            </a:pPr>
            <a:r>
              <a:rPr sz="2450" b="1" spc="-75" dirty="0">
                <a:latin typeface="Verdana"/>
                <a:cs typeface="Verdana"/>
              </a:rPr>
              <a:t>Weather </a:t>
            </a:r>
            <a:r>
              <a:rPr sz="2450" b="1" spc="-35" dirty="0">
                <a:latin typeface="Verdana"/>
                <a:cs typeface="Verdana"/>
              </a:rPr>
              <a:t>Web </a:t>
            </a:r>
            <a:r>
              <a:rPr sz="2450" b="1" spc="-155" dirty="0">
                <a:latin typeface="Verdana"/>
                <a:cs typeface="Verdana"/>
              </a:rPr>
              <a:t>App</a:t>
            </a:r>
            <a:r>
              <a:rPr sz="2450" spc="-155" dirty="0">
                <a:latin typeface="Verdana"/>
                <a:cs typeface="Verdana"/>
              </a:rPr>
              <a:t>: </a:t>
            </a:r>
            <a:r>
              <a:rPr sz="2450" spc="20" dirty="0">
                <a:latin typeface="Verdana"/>
                <a:cs typeface="Verdana"/>
              </a:rPr>
              <a:t>Learn </a:t>
            </a:r>
            <a:r>
              <a:rPr sz="2450" spc="105" dirty="0">
                <a:latin typeface="Verdana"/>
                <a:cs typeface="Verdana"/>
              </a:rPr>
              <a:t>how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80" dirty="0">
                <a:latin typeface="Verdana"/>
                <a:cs typeface="Verdana"/>
              </a:rPr>
              <a:t>build </a:t>
            </a:r>
            <a:r>
              <a:rPr sz="2450" spc="-15" dirty="0">
                <a:latin typeface="Verdana"/>
                <a:cs typeface="Verdana"/>
              </a:rPr>
              <a:t>a  </a:t>
            </a:r>
            <a:r>
              <a:rPr sz="2450" spc="35" dirty="0">
                <a:latin typeface="Verdana"/>
                <a:cs typeface="Verdana"/>
              </a:rPr>
              <a:t>weather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web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app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using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20" dirty="0">
                <a:latin typeface="Verdana"/>
                <a:cs typeface="Verdana"/>
              </a:rPr>
              <a:t>JS,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45" dirty="0">
                <a:latin typeface="Verdana"/>
                <a:cs typeface="Verdana"/>
              </a:rPr>
              <a:t>CSS,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HTML,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  </a:t>
            </a:r>
            <a:r>
              <a:rPr sz="2450" spc="80" dirty="0">
                <a:latin typeface="Verdana"/>
                <a:cs typeface="Verdana"/>
              </a:rPr>
              <a:t>OpenWeatherMap </a:t>
            </a:r>
            <a:r>
              <a:rPr sz="2450" spc="-70" dirty="0">
                <a:latin typeface="Verdana"/>
                <a:cs typeface="Verdana"/>
              </a:rPr>
              <a:t>API. </a:t>
            </a:r>
            <a:r>
              <a:rPr sz="2450" spc="-10" dirty="0">
                <a:latin typeface="Verdana"/>
                <a:cs typeface="Verdana"/>
              </a:rPr>
              <a:t>This </a:t>
            </a:r>
            <a:r>
              <a:rPr sz="2450" spc="35" dirty="0">
                <a:latin typeface="Verdana"/>
                <a:cs typeface="Verdana"/>
              </a:rPr>
              <a:t>presentation will  </a:t>
            </a:r>
            <a:r>
              <a:rPr sz="2450" spc="-10" dirty="0">
                <a:latin typeface="Verdana"/>
                <a:cs typeface="Verdana"/>
              </a:rPr>
              <a:t>cover </a:t>
            </a:r>
            <a:r>
              <a:rPr sz="2450" spc="25" dirty="0">
                <a:latin typeface="Verdana"/>
                <a:cs typeface="Verdana"/>
              </a:rPr>
              <a:t>everything </a:t>
            </a:r>
            <a:r>
              <a:rPr sz="2450" spc="95" dirty="0">
                <a:latin typeface="Verdana"/>
                <a:cs typeface="Verdana"/>
              </a:rPr>
              <a:t>from </a:t>
            </a:r>
            <a:r>
              <a:rPr sz="2450" spc="40" dirty="0">
                <a:latin typeface="Verdana"/>
                <a:cs typeface="Verdana"/>
              </a:rPr>
              <a:t>setting </a:t>
            </a:r>
            <a:r>
              <a:rPr sz="2450" spc="130" dirty="0">
                <a:latin typeface="Verdana"/>
                <a:cs typeface="Verdana"/>
              </a:rPr>
              <a:t>up </a:t>
            </a:r>
            <a:r>
              <a:rPr sz="2450" spc="-10" dirty="0">
                <a:latin typeface="Verdana"/>
                <a:cs typeface="Verdana"/>
              </a:rPr>
              <a:t>your  </a:t>
            </a:r>
            <a:r>
              <a:rPr sz="2450" spc="50" dirty="0">
                <a:latin typeface="Verdana"/>
                <a:cs typeface="Verdana"/>
              </a:rPr>
              <a:t>environment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making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API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calls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displaying 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weather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on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your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web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page.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675" y="705245"/>
            <a:ext cx="8696309" cy="9035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569" y="3228482"/>
            <a:ext cx="624776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" marR="5080" indent="-24765" algn="r">
              <a:lnSpc>
                <a:spcPct val="118000"/>
              </a:lnSpc>
              <a:spcBef>
                <a:spcPts val="75"/>
              </a:spcBef>
            </a:pPr>
            <a:r>
              <a:rPr sz="2450" b="1" spc="-80" dirty="0">
                <a:latin typeface="Verdana"/>
                <a:cs typeface="Verdana"/>
              </a:rPr>
              <a:t>Visualizing </a:t>
            </a:r>
            <a:r>
              <a:rPr sz="2450" b="1" spc="-170" dirty="0">
                <a:latin typeface="Verdana"/>
                <a:cs typeface="Verdana"/>
              </a:rPr>
              <a:t>Data</a:t>
            </a:r>
            <a:r>
              <a:rPr sz="2450" spc="-170" dirty="0">
                <a:latin typeface="Verdana"/>
                <a:cs typeface="Verdana"/>
              </a:rPr>
              <a:t>: </a:t>
            </a:r>
            <a:r>
              <a:rPr sz="2450" spc="100" dirty="0">
                <a:latin typeface="Verdana"/>
                <a:cs typeface="Verdana"/>
              </a:rPr>
              <a:t>Once</a:t>
            </a:r>
            <a:r>
              <a:rPr sz="2450" spc="-34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you've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retrieved </a:t>
            </a:r>
            <a:r>
              <a:rPr sz="2450" spc="8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weather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data,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you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need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display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it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on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your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web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page.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cover 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how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use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85" dirty="0">
                <a:latin typeface="Verdana"/>
                <a:cs typeface="Verdana"/>
              </a:rPr>
              <a:t>CSS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JavaScript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create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visually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appealing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weather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0447" y="817019"/>
            <a:ext cx="9003322" cy="902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4044" y="1142064"/>
            <a:ext cx="6248400" cy="1266825"/>
          </a:xfrm>
          <a:custGeom>
            <a:avLst/>
            <a:gdLst/>
            <a:ahLst/>
            <a:cxnLst/>
            <a:rect l="l" t="t" r="r" b="b"/>
            <a:pathLst>
              <a:path w="6248400" h="1266825">
                <a:moveTo>
                  <a:pt x="6058376" y="1266825"/>
                </a:moveTo>
                <a:lnTo>
                  <a:pt x="190023" y="1266825"/>
                </a:lnTo>
                <a:lnTo>
                  <a:pt x="180688" y="1266596"/>
                </a:lnTo>
                <a:lnTo>
                  <a:pt x="134862" y="1258645"/>
                </a:lnTo>
                <a:lnTo>
                  <a:pt x="92340" y="1239799"/>
                </a:lnTo>
                <a:lnTo>
                  <a:pt x="55656" y="1211170"/>
                </a:lnTo>
                <a:lnTo>
                  <a:pt x="27028" y="1174483"/>
                </a:lnTo>
                <a:lnTo>
                  <a:pt x="8180" y="1131962"/>
                </a:lnTo>
                <a:lnTo>
                  <a:pt x="228" y="1086136"/>
                </a:lnTo>
                <a:lnTo>
                  <a:pt x="0" y="1076801"/>
                </a:lnTo>
                <a:lnTo>
                  <a:pt x="0" y="190023"/>
                </a:lnTo>
                <a:lnTo>
                  <a:pt x="5696" y="143840"/>
                </a:lnTo>
                <a:lnTo>
                  <a:pt x="22435" y="100445"/>
                </a:lnTo>
                <a:lnTo>
                  <a:pt x="49216" y="62419"/>
                </a:lnTo>
                <a:lnTo>
                  <a:pt x="84452" y="32024"/>
                </a:lnTo>
                <a:lnTo>
                  <a:pt x="126017" y="11103"/>
                </a:lnTo>
                <a:lnTo>
                  <a:pt x="171397" y="912"/>
                </a:lnTo>
                <a:lnTo>
                  <a:pt x="190023" y="0"/>
                </a:lnTo>
                <a:lnTo>
                  <a:pt x="6058376" y="0"/>
                </a:lnTo>
                <a:lnTo>
                  <a:pt x="6104559" y="5696"/>
                </a:lnTo>
                <a:lnTo>
                  <a:pt x="6147951" y="22435"/>
                </a:lnTo>
                <a:lnTo>
                  <a:pt x="6185979" y="49216"/>
                </a:lnTo>
                <a:lnTo>
                  <a:pt x="6216376" y="84452"/>
                </a:lnTo>
                <a:lnTo>
                  <a:pt x="6237296" y="126017"/>
                </a:lnTo>
                <a:lnTo>
                  <a:pt x="6247486" y="171397"/>
                </a:lnTo>
                <a:lnTo>
                  <a:pt x="6248400" y="190023"/>
                </a:lnTo>
                <a:lnTo>
                  <a:pt x="6248400" y="1076801"/>
                </a:lnTo>
                <a:lnTo>
                  <a:pt x="6242704" y="1122984"/>
                </a:lnTo>
                <a:lnTo>
                  <a:pt x="6225965" y="1166379"/>
                </a:lnTo>
                <a:lnTo>
                  <a:pt x="6199183" y="1204409"/>
                </a:lnTo>
                <a:lnTo>
                  <a:pt x="6163941" y="1234801"/>
                </a:lnTo>
                <a:lnTo>
                  <a:pt x="6122379" y="1255721"/>
                </a:lnTo>
                <a:lnTo>
                  <a:pt x="6077001" y="1265911"/>
                </a:lnTo>
                <a:lnTo>
                  <a:pt x="6058376" y="126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2673" y="1438642"/>
            <a:ext cx="3303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5" dirty="0">
                <a:latin typeface="Arial"/>
                <a:cs typeface="Arial"/>
              </a:rPr>
              <a:t>App</a:t>
            </a:r>
            <a:r>
              <a:rPr sz="4000" spc="-245" dirty="0">
                <a:latin typeface="Arial"/>
                <a:cs typeface="Arial"/>
              </a:rPr>
              <a:t> </a:t>
            </a:r>
            <a:r>
              <a:rPr sz="4000" spc="-55" dirty="0">
                <a:latin typeface="Arial"/>
                <a:cs typeface="Arial"/>
              </a:rPr>
              <a:t>Overview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"/>
            <a:ext cx="9144000" cy="10363200"/>
            <a:chOff x="0" y="0"/>
            <a:chExt cx="91573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8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3998" y="0"/>
                  </a:lnTo>
                  <a:lnTo>
                    <a:pt x="9143998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29" y="0"/>
              <a:ext cx="9143999" cy="1017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93664" y="3093562"/>
            <a:ext cx="607949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b="1" spc="-100" dirty="0">
                <a:latin typeface="Verdana"/>
                <a:cs typeface="Verdana"/>
              </a:rPr>
              <a:t>User </a:t>
            </a:r>
            <a:r>
              <a:rPr sz="2450" b="1" spc="-114" dirty="0">
                <a:latin typeface="Verdana"/>
                <a:cs typeface="Verdana"/>
              </a:rPr>
              <a:t>Experience</a:t>
            </a:r>
            <a:r>
              <a:rPr sz="2450" spc="-114" dirty="0">
                <a:latin typeface="Verdana"/>
                <a:cs typeface="Verdana"/>
              </a:rPr>
              <a:t>: </a:t>
            </a:r>
            <a:r>
              <a:rPr sz="2450" spc="95" dirty="0">
                <a:latin typeface="Verdana"/>
                <a:cs typeface="Verdana"/>
              </a:rPr>
              <a:t>A </a:t>
            </a:r>
            <a:r>
              <a:rPr sz="2450" spc="110" dirty="0">
                <a:latin typeface="Verdana"/>
                <a:cs typeface="Verdana"/>
              </a:rPr>
              <a:t>good </a:t>
            </a:r>
            <a:r>
              <a:rPr sz="2450" spc="35" dirty="0">
                <a:latin typeface="Verdana"/>
                <a:cs typeface="Verdana"/>
              </a:rPr>
              <a:t>weather  </a:t>
            </a:r>
            <a:r>
              <a:rPr sz="2450" spc="105" dirty="0">
                <a:latin typeface="Verdana"/>
                <a:cs typeface="Verdana"/>
              </a:rPr>
              <a:t>web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should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allow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users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interact  </a:t>
            </a:r>
            <a:r>
              <a:rPr sz="2450" spc="80" dirty="0">
                <a:latin typeface="Verdana"/>
                <a:cs typeface="Verdana"/>
              </a:rPr>
              <a:t>with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data.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cover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how 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95" dirty="0">
                <a:latin typeface="Verdana"/>
                <a:cs typeface="Verdana"/>
              </a:rPr>
              <a:t>add </a:t>
            </a:r>
            <a:r>
              <a:rPr sz="2450" spc="5" dirty="0">
                <a:latin typeface="Verdana"/>
                <a:cs typeface="Verdana"/>
              </a:rPr>
              <a:t>user </a:t>
            </a:r>
            <a:r>
              <a:rPr sz="2450" dirty="0">
                <a:latin typeface="Verdana"/>
                <a:cs typeface="Verdana"/>
              </a:rPr>
              <a:t>interactivity </a:t>
            </a:r>
            <a:r>
              <a:rPr sz="2450" spc="65" dirty="0">
                <a:latin typeface="Verdana"/>
                <a:cs typeface="Verdana"/>
              </a:rPr>
              <a:t>using  </a:t>
            </a:r>
            <a:r>
              <a:rPr sz="2450" spc="-35" dirty="0">
                <a:latin typeface="Verdana"/>
                <a:cs typeface="Verdana"/>
              </a:rPr>
              <a:t>JavaScript, </a:t>
            </a:r>
            <a:r>
              <a:rPr sz="2450" spc="65" dirty="0">
                <a:latin typeface="Verdana"/>
                <a:cs typeface="Verdana"/>
              </a:rPr>
              <a:t>such </a:t>
            </a:r>
            <a:r>
              <a:rPr sz="2450" spc="-40" dirty="0">
                <a:latin typeface="Verdana"/>
                <a:cs typeface="Verdana"/>
              </a:rPr>
              <a:t>as </a:t>
            </a:r>
            <a:r>
              <a:rPr sz="2450" spc="55" dirty="0">
                <a:latin typeface="Verdana"/>
                <a:cs typeface="Verdana"/>
              </a:rPr>
              <a:t>allowing </a:t>
            </a:r>
            <a:r>
              <a:rPr sz="2450" spc="-10" dirty="0">
                <a:latin typeface="Verdana"/>
                <a:cs typeface="Verdana"/>
              </a:rPr>
              <a:t>users </a:t>
            </a:r>
            <a:r>
              <a:rPr sz="2450" spc="25" dirty="0">
                <a:latin typeface="Verdana"/>
                <a:cs typeface="Verdana"/>
              </a:rPr>
              <a:t>to  </a:t>
            </a:r>
            <a:r>
              <a:rPr sz="2450" spc="5" dirty="0">
                <a:latin typeface="Verdana"/>
                <a:cs typeface="Verdana"/>
              </a:rPr>
              <a:t>search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70" dirty="0">
                <a:latin typeface="Verdana"/>
                <a:cs typeface="Verdana"/>
              </a:rPr>
              <a:t>speciﬁc </a:t>
            </a:r>
            <a:r>
              <a:rPr sz="2450" spc="35" dirty="0">
                <a:latin typeface="Verdana"/>
                <a:cs typeface="Verdana"/>
              </a:rPr>
              <a:t>locations </a:t>
            </a:r>
            <a:r>
              <a:rPr sz="2450" spc="5" dirty="0">
                <a:latin typeface="Verdana"/>
                <a:cs typeface="Verdana"/>
              </a:rPr>
              <a:t>or </a:t>
            </a:r>
            <a:r>
              <a:rPr sz="2450" spc="70" dirty="0">
                <a:latin typeface="Verdana"/>
                <a:cs typeface="Verdana"/>
              </a:rPr>
              <a:t>toggle  </a:t>
            </a:r>
            <a:r>
              <a:rPr sz="2450" spc="75" dirty="0">
                <a:latin typeface="Verdana"/>
                <a:cs typeface="Verdana"/>
              </a:rPr>
              <a:t>between </a:t>
            </a:r>
            <a:r>
              <a:rPr sz="2450" spc="20" dirty="0">
                <a:latin typeface="Verdana"/>
                <a:cs typeface="Verdana"/>
              </a:rPr>
              <a:t>different</a:t>
            </a:r>
            <a:r>
              <a:rPr sz="2450" spc="-509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views.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0780" y="765855"/>
            <a:ext cx="7048500" cy="1428750"/>
          </a:xfrm>
          <a:custGeom>
            <a:avLst/>
            <a:gdLst/>
            <a:ahLst/>
            <a:cxnLst/>
            <a:rect l="l" t="t" r="r" b="b"/>
            <a:pathLst>
              <a:path w="7048500" h="1428750">
                <a:moveTo>
                  <a:pt x="6841207" y="1428750"/>
                </a:moveTo>
                <a:lnTo>
                  <a:pt x="207293" y="1428750"/>
                </a:lnTo>
                <a:lnTo>
                  <a:pt x="200291" y="1428407"/>
                </a:lnTo>
                <a:lnTo>
                  <a:pt x="158817" y="1421558"/>
                </a:lnTo>
                <a:lnTo>
                  <a:pt x="119476" y="1406756"/>
                </a:lnTo>
                <a:lnTo>
                  <a:pt x="83779" y="1384554"/>
                </a:lnTo>
                <a:lnTo>
                  <a:pt x="53099" y="1355817"/>
                </a:lnTo>
                <a:lnTo>
                  <a:pt x="28614" y="1321650"/>
                </a:lnTo>
                <a:lnTo>
                  <a:pt x="11265" y="1283369"/>
                </a:lnTo>
                <a:lnTo>
                  <a:pt x="1719" y="1242431"/>
                </a:lnTo>
                <a:lnTo>
                  <a:pt x="0" y="1221457"/>
                </a:lnTo>
                <a:lnTo>
                  <a:pt x="0" y="207293"/>
                </a:lnTo>
                <a:lnTo>
                  <a:pt x="5487" y="165617"/>
                </a:lnTo>
                <a:lnTo>
                  <a:pt x="18999" y="125813"/>
                </a:lnTo>
                <a:lnTo>
                  <a:pt x="40017" y="89410"/>
                </a:lnTo>
                <a:lnTo>
                  <a:pt x="67733" y="57807"/>
                </a:lnTo>
                <a:lnTo>
                  <a:pt x="101083" y="32218"/>
                </a:lnTo>
                <a:lnTo>
                  <a:pt x="138783" y="13627"/>
                </a:lnTo>
                <a:lnTo>
                  <a:pt x="179386" y="2748"/>
                </a:lnTo>
                <a:lnTo>
                  <a:pt x="207293" y="0"/>
                </a:lnTo>
                <a:lnTo>
                  <a:pt x="6841207" y="0"/>
                </a:lnTo>
                <a:lnTo>
                  <a:pt x="6882879" y="5487"/>
                </a:lnTo>
                <a:lnTo>
                  <a:pt x="6922684" y="18999"/>
                </a:lnTo>
                <a:lnTo>
                  <a:pt x="6959088" y="40017"/>
                </a:lnTo>
                <a:lnTo>
                  <a:pt x="6990692" y="67733"/>
                </a:lnTo>
                <a:lnTo>
                  <a:pt x="7016276" y="101083"/>
                </a:lnTo>
                <a:lnTo>
                  <a:pt x="7034869" y="138783"/>
                </a:lnTo>
                <a:lnTo>
                  <a:pt x="7045747" y="179386"/>
                </a:lnTo>
                <a:lnTo>
                  <a:pt x="7048500" y="207293"/>
                </a:lnTo>
                <a:lnTo>
                  <a:pt x="7048500" y="1221457"/>
                </a:lnTo>
                <a:lnTo>
                  <a:pt x="7043013" y="1263129"/>
                </a:lnTo>
                <a:lnTo>
                  <a:pt x="7029497" y="1302934"/>
                </a:lnTo>
                <a:lnTo>
                  <a:pt x="7008485" y="1339338"/>
                </a:lnTo>
                <a:lnTo>
                  <a:pt x="6980767" y="1370942"/>
                </a:lnTo>
                <a:lnTo>
                  <a:pt x="6947420" y="1396526"/>
                </a:lnTo>
                <a:lnTo>
                  <a:pt x="6909711" y="1415119"/>
                </a:lnTo>
                <a:lnTo>
                  <a:pt x="6869115" y="1425997"/>
                </a:lnTo>
                <a:lnTo>
                  <a:pt x="6848208" y="1428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64946" y="1106495"/>
            <a:ext cx="6186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5" dirty="0">
                <a:latin typeface="Arial"/>
                <a:cs typeface="Arial"/>
              </a:rPr>
              <a:t>Adding </a:t>
            </a:r>
            <a:r>
              <a:rPr sz="4200" spc="-145" dirty="0">
                <a:latin typeface="Arial"/>
                <a:cs typeface="Arial"/>
              </a:rPr>
              <a:t>User</a:t>
            </a:r>
            <a:r>
              <a:rPr sz="4200" spc="-420" dirty="0">
                <a:latin typeface="Arial"/>
                <a:cs typeface="Arial"/>
              </a:rPr>
              <a:t> </a:t>
            </a:r>
            <a:r>
              <a:rPr sz="4200" spc="15" dirty="0">
                <a:latin typeface="Arial"/>
                <a:cs typeface="Arial"/>
              </a:rPr>
              <a:t>Interactivity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93" y="3229426"/>
            <a:ext cx="7008495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8000"/>
              </a:lnSpc>
              <a:spcBef>
                <a:spcPts val="75"/>
              </a:spcBef>
            </a:pPr>
            <a:r>
              <a:rPr sz="2450" b="1" spc="-100" dirty="0">
                <a:latin typeface="Verdana"/>
                <a:cs typeface="Verdana"/>
              </a:rPr>
              <a:t>HTML, </a:t>
            </a:r>
            <a:r>
              <a:rPr sz="2450" b="1" spc="-150" dirty="0">
                <a:latin typeface="Verdana"/>
                <a:cs typeface="Verdana"/>
              </a:rPr>
              <a:t>CSS, </a:t>
            </a:r>
            <a:r>
              <a:rPr sz="2450" b="1" spc="-114" dirty="0">
                <a:latin typeface="Verdana"/>
                <a:cs typeface="Verdana"/>
              </a:rPr>
              <a:t>JavaScript </a:t>
            </a:r>
            <a:r>
              <a:rPr sz="2450" spc="70" dirty="0">
                <a:latin typeface="Verdana"/>
                <a:cs typeface="Verdana"/>
              </a:rPr>
              <a:t>Our </a:t>
            </a:r>
            <a:r>
              <a:rPr sz="2450" spc="95" dirty="0">
                <a:latin typeface="Verdana"/>
                <a:cs typeface="Verdana"/>
              </a:rPr>
              <a:t>app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25" dirty="0">
                <a:latin typeface="Verdana"/>
                <a:cs typeface="Verdana"/>
              </a:rPr>
              <a:t>crafted  </a:t>
            </a:r>
            <a:r>
              <a:rPr sz="2450" spc="65" dirty="0">
                <a:latin typeface="Verdana"/>
                <a:cs typeface="Verdana"/>
              </a:rPr>
              <a:t>using the </a:t>
            </a:r>
            <a:r>
              <a:rPr sz="2450" spc="70" dirty="0">
                <a:latin typeface="Verdana"/>
                <a:cs typeface="Verdana"/>
              </a:rPr>
              <a:t>fundamental </a:t>
            </a:r>
            <a:r>
              <a:rPr sz="2450" spc="5" dirty="0">
                <a:latin typeface="Verdana"/>
                <a:cs typeface="Verdana"/>
              </a:rPr>
              <a:t>trio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105" dirty="0">
                <a:latin typeface="Verdana"/>
                <a:cs typeface="Verdana"/>
              </a:rPr>
              <a:t>web  </a:t>
            </a:r>
            <a:r>
              <a:rPr sz="2450" spc="5" dirty="0">
                <a:latin typeface="Verdana"/>
                <a:cs typeface="Verdana"/>
              </a:rPr>
              <a:t>development: </a:t>
            </a:r>
            <a:r>
              <a:rPr sz="2450" spc="114" dirty="0">
                <a:latin typeface="Verdana"/>
                <a:cs typeface="Verdana"/>
              </a:rPr>
              <a:t>HTML </a:t>
            </a:r>
            <a:r>
              <a:rPr sz="2450" spc="-15" dirty="0">
                <a:latin typeface="Verdana"/>
                <a:cs typeface="Verdana"/>
              </a:rPr>
              <a:t>for structure, </a:t>
            </a:r>
            <a:r>
              <a:rPr sz="2450" spc="-85" dirty="0">
                <a:latin typeface="Verdana"/>
                <a:cs typeface="Verdana"/>
              </a:rPr>
              <a:t>CSS </a:t>
            </a:r>
            <a:r>
              <a:rPr sz="2450" spc="-15" dirty="0">
                <a:latin typeface="Verdana"/>
                <a:cs typeface="Verdana"/>
              </a:rPr>
              <a:t>for  </a:t>
            </a:r>
            <a:r>
              <a:rPr sz="2450" spc="-85" dirty="0">
                <a:latin typeface="Verdana"/>
                <a:cs typeface="Verdana"/>
              </a:rPr>
              <a:t>style,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JavaScript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-35" dirty="0">
                <a:latin typeface="Verdana"/>
                <a:cs typeface="Verdana"/>
              </a:rPr>
              <a:t>interactivity. </a:t>
            </a:r>
            <a:r>
              <a:rPr sz="2450" spc="-10" dirty="0">
                <a:latin typeface="Verdana"/>
                <a:cs typeface="Verdana"/>
              </a:rPr>
              <a:t>This  </a:t>
            </a:r>
            <a:r>
              <a:rPr sz="2450" spc="80" dirty="0">
                <a:latin typeface="Verdana"/>
                <a:cs typeface="Verdana"/>
              </a:rPr>
              <a:t>combination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enables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dynamic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visually  </a:t>
            </a:r>
            <a:r>
              <a:rPr sz="2450" spc="95" dirty="0">
                <a:latin typeface="Verdana"/>
                <a:cs typeface="Verdana"/>
              </a:rPr>
              <a:t>engaging </a:t>
            </a:r>
            <a:r>
              <a:rPr sz="2450" spc="5" dirty="0">
                <a:latin typeface="Verdana"/>
                <a:cs typeface="Verdana"/>
              </a:rPr>
              <a:t>user experience.Responsive  </a:t>
            </a:r>
            <a:r>
              <a:rPr sz="2450" spc="50" dirty="0">
                <a:latin typeface="Verdana"/>
                <a:cs typeface="Verdana"/>
              </a:rPr>
              <a:t>DesignThe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app's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layout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adapts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ﬂawlessly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  </a:t>
            </a:r>
            <a:r>
              <a:rPr sz="2450" spc="-20" dirty="0">
                <a:latin typeface="Verdana"/>
                <a:cs typeface="Verdana"/>
              </a:rPr>
              <a:t>various </a:t>
            </a:r>
            <a:r>
              <a:rPr sz="2450" spc="-35" dirty="0">
                <a:latin typeface="Verdana"/>
                <a:cs typeface="Verdana"/>
              </a:rPr>
              <a:t>devices, </a:t>
            </a:r>
            <a:r>
              <a:rPr sz="2450" spc="50" dirty="0">
                <a:latin typeface="Verdana"/>
                <a:cs typeface="Verdana"/>
              </a:rPr>
              <a:t>ensuring </a:t>
            </a:r>
            <a:r>
              <a:rPr sz="2450" spc="15" dirty="0">
                <a:latin typeface="Verdana"/>
                <a:cs typeface="Verdana"/>
              </a:rPr>
              <a:t>user-friendliness  </a:t>
            </a:r>
            <a:r>
              <a:rPr sz="2450" spc="-10" dirty="0">
                <a:latin typeface="Verdana"/>
                <a:cs typeface="Verdana"/>
              </a:rPr>
              <a:t>across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screens..</a:t>
            </a:r>
            <a:endParaRPr sz="24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0" y="0"/>
            <a:ext cx="9143847" cy="1028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7268" y="993900"/>
            <a:ext cx="6248400" cy="1266825"/>
          </a:xfrm>
          <a:custGeom>
            <a:avLst/>
            <a:gdLst/>
            <a:ahLst/>
            <a:cxnLst/>
            <a:rect l="l" t="t" r="r" b="b"/>
            <a:pathLst>
              <a:path w="6248400" h="1266825">
                <a:moveTo>
                  <a:pt x="6058376" y="1266825"/>
                </a:moveTo>
                <a:lnTo>
                  <a:pt x="190023" y="1266825"/>
                </a:lnTo>
                <a:lnTo>
                  <a:pt x="180688" y="1266596"/>
                </a:lnTo>
                <a:lnTo>
                  <a:pt x="134862" y="1258645"/>
                </a:lnTo>
                <a:lnTo>
                  <a:pt x="92340" y="1239799"/>
                </a:lnTo>
                <a:lnTo>
                  <a:pt x="55656" y="1211170"/>
                </a:lnTo>
                <a:lnTo>
                  <a:pt x="27028" y="1174483"/>
                </a:lnTo>
                <a:lnTo>
                  <a:pt x="8180" y="1131962"/>
                </a:lnTo>
                <a:lnTo>
                  <a:pt x="228" y="1086136"/>
                </a:lnTo>
                <a:lnTo>
                  <a:pt x="0" y="1076801"/>
                </a:lnTo>
                <a:lnTo>
                  <a:pt x="0" y="190023"/>
                </a:lnTo>
                <a:lnTo>
                  <a:pt x="5696" y="143840"/>
                </a:lnTo>
                <a:lnTo>
                  <a:pt x="22435" y="100445"/>
                </a:lnTo>
                <a:lnTo>
                  <a:pt x="49216" y="62419"/>
                </a:lnTo>
                <a:lnTo>
                  <a:pt x="84452" y="32024"/>
                </a:lnTo>
                <a:lnTo>
                  <a:pt x="126017" y="11103"/>
                </a:lnTo>
                <a:lnTo>
                  <a:pt x="171397" y="912"/>
                </a:lnTo>
                <a:lnTo>
                  <a:pt x="190023" y="0"/>
                </a:lnTo>
                <a:lnTo>
                  <a:pt x="6058376" y="0"/>
                </a:lnTo>
                <a:lnTo>
                  <a:pt x="6104559" y="5696"/>
                </a:lnTo>
                <a:lnTo>
                  <a:pt x="6147951" y="22435"/>
                </a:lnTo>
                <a:lnTo>
                  <a:pt x="6185979" y="49216"/>
                </a:lnTo>
                <a:lnTo>
                  <a:pt x="6216376" y="84452"/>
                </a:lnTo>
                <a:lnTo>
                  <a:pt x="6237296" y="126017"/>
                </a:lnTo>
                <a:lnTo>
                  <a:pt x="6247486" y="171397"/>
                </a:lnTo>
                <a:lnTo>
                  <a:pt x="6248400" y="190023"/>
                </a:lnTo>
                <a:lnTo>
                  <a:pt x="6248400" y="1076801"/>
                </a:lnTo>
                <a:lnTo>
                  <a:pt x="6242704" y="1122984"/>
                </a:lnTo>
                <a:lnTo>
                  <a:pt x="6225965" y="1166379"/>
                </a:lnTo>
                <a:lnTo>
                  <a:pt x="6199183" y="1204409"/>
                </a:lnTo>
                <a:lnTo>
                  <a:pt x="6163941" y="1234801"/>
                </a:lnTo>
                <a:lnTo>
                  <a:pt x="6122379" y="1255721"/>
                </a:lnTo>
                <a:lnTo>
                  <a:pt x="6077001" y="1265911"/>
                </a:lnTo>
                <a:lnTo>
                  <a:pt x="6058376" y="126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8328" y="1290479"/>
            <a:ext cx="4378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/>
              <a:t>Technologies</a:t>
            </a:r>
            <a:r>
              <a:rPr sz="4000" spc="-100" dirty="0"/>
              <a:t> </a:t>
            </a:r>
            <a:r>
              <a:rPr sz="4000" spc="110" dirty="0"/>
              <a:t>Used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8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3998" y="0"/>
                  </a:lnTo>
                  <a:lnTo>
                    <a:pt x="9143998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3038" y="2394234"/>
              <a:ext cx="8648699" cy="5762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697404" y="2147110"/>
            <a:ext cx="8009255" cy="769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5" dirty="0">
                <a:latin typeface="Verdana"/>
                <a:cs typeface="Verdana"/>
              </a:rPr>
              <a:t>Making </a:t>
            </a:r>
            <a:r>
              <a:rPr sz="2700" b="1" spc="-220" dirty="0">
                <a:latin typeface="Verdana"/>
                <a:cs typeface="Verdana"/>
              </a:rPr>
              <a:t>API</a:t>
            </a:r>
            <a:r>
              <a:rPr sz="2700" b="1" spc="-270" dirty="0">
                <a:latin typeface="Verdana"/>
                <a:cs typeface="Verdana"/>
              </a:rPr>
              <a:t> </a:t>
            </a:r>
            <a:r>
              <a:rPr sz="2700" b="1" spc="-195" dirty="0">
                <a:latin typeface="Verdana"/>
                <a:cs typeface="Verdana"/>
              </a:rPr>
              <a:t>Calls</a:t>
            </a:r>
            <a:r>
              <a:rPr sz="2700" spc="-195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64135">
              <a:lnSpc>
                <a:spcPct val="101200"/>
              </a:lnSpc>
              <a:spcBef>
                <a:spcPts val="2655"/>
              </a:spcBef>
            </a:pPr>
            <a:r>
              <a:rPr sz="2100" spc="-20" dirty="0">
                <a:latin typeface="Verdana"/>
                <a:cs typeface="Verdana"/>
              </a:rPr>
              <a:t>Real-Time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25" dirty="0">
                <a:latin typeface="Verdana"/>
                <a:cs typeface="Verdana"/>
              </a:rPr>
              <a:t>Weather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30" dirty="0">
                <a:latin typeface="Verdana"/>
                <a:cs typeface="Verdana"/>
              </a:rPr>
              <a:t>DataOur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65" dirty="0">
                <a:latin typeface="Verdana"/>
                <a:cs typeface="Verdana"/>
              </a:rPr>
              <a:t>app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sources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real-time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weather  </a:t>
            </a:r>
            <a:r>
              <a:rPr sz="2100" spc="20" dirty="0">
                <a:latin typeface="Verdana"/>
                <a:cs typeface="Verdana"/>
              </a:rPr>
              <a:t>data </a:t>
            </a:r>
            <a:r>
              <a:rPr sz="2100" spc="70" dirty="0">
                <a:latin typeface="Verdana"/>
                <a:cs typeface="Verdana"/>
              </a:rPr>
              <a:t>from </a:t>
            </a:r>
            <a:r>
              <a:rPr sz="2100" spc="45" dirty="0">
                <a:latin typeface="Verdana"/>
                <a:cs typeface="Verdana"/>
              </a:rPr>
              <a:t>the </a:t>
            </a:r>
            <a:r>
              <a:rPr sz="2100" spc="55" dirty="0">
                <a:latin typeface="Verdana"/>
                <a:cs typeface="Verdana"/>
              </a:rPr>
              <a:t>OpenWeatherMap </a:t>
            </a:r>
            <a:r>
              <a:rPr sz="2100" spc="-75" dirty="0">
                <a:latin typeface="Verdana"/>
                <a:cs typeface="Verdana"/>
              </a:rPr>
              <a:t>API, </a:t>
            </a:r>
            <a:r>
              <a:rPr sz="2100" spc="-25" dirty="0">
                <a:latin typeface="Verdana"/>
                <a:cs typeface="Verdana"/>
              </a:rPr>
              <a:t>a </a:t>
            </a:r>
            <a:r>
              <a:rPr sz="2100" spc="25" dirty="0">
                <a:latin typeface="Verdana"/>
                <a:cs typeface="Verdana"/>
              </a:rPr>
              <a:t>comprehensive  </a:t>
            </a:r>
            <a:r>
              <a:rPr sz="2100" spc="15" dirty="0">
                <a:latin typeface="Verdana"/>
                <a:cs typeface="Verdana"/>
              </a:rPr>
              <a:t>weather </a:t>
            </a:r>
            <a:r>
              <a:rPr sz="2100" spc="25" dirty="0">
                <a:latin typeface="Verdana"/>
                <a:cs typeface="Verdana"/>
              </a:rPr>
              <a:t>information</a:t>
            </a:r>
            <a:r>
              <a:rPr sz="2100" spc="-40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provider.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00" b="1" spc="-175" dirty="0">
                <a:latin typeface="Verdana"/>
                <a:cs typeface="Verdana"/>
              </a:rPr>
              <a:t>Features:</a:t>
            </a:r>
            <a:endParaRPr sz="2700">
              <a:latin typeface="Verdana"/>
              <a:cs typeface="Verdana"/>
            </a:endParaRPr>
          </a:p>
          <a:p>
            <a:pPr marL="12700" marR="1386205">
              <a:lnSpc>
                <a:spcPct val="104200"/>
              </a:lnSpc>
              <a:spcBef>
                <a:spcPts val="2505"/>
              </a:spcBef>
            </a:pPr>
            <a:r>
              <a:rPr sz="2000" b="1" spc="-80" dirty="0">
                <a:latin typeface="Verdana"/>
                <a:cs typeface="Verdana"/>
              </a:rPr>
              <a:t>Current</a:t>
            </a:r>
            <a:r>
              <a:rPr sz="2000" b="1" spc="-130" dirty="0">
                <a:latin typeface="Verdana"/>
                <a:cs typeface="Verdana"/>
              </a:rPr>
              <a:t> </a:t>
            </a:r>
            <a:r>
              <a:rPr sz="2000" b="1" spc="-100" dirty="0">
                <a:latin typeface="Verdana"/>
                <a:cs typeface="Verdana"/>
              </a:rPr>
              <a:t>conditions</a:t>
            </a:r>
            <a:r>
              <a:rPr sz="2000" spc="-100" dirty="0">
                <a:latin typeface="Verdana"/>
                <a:cs typeface="Verdana"/>
              </a:rPr>
              <a:t>: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Display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5" dirty="0">
                <a:latin typeface="Verdana"/>
                <a:cs typeface="Verdana"/>
              </a:rPr>
              <a:t>of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10" dirty="0">
                <a:latin typeface="Verdana"/>
                <a:cs typeface="Verdana"/>
              </a:rPr>
              <a:t>up-to-date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weather  </a:t>
            </a:r>
            <a:r>
              <a:rPr sz="2100" spc="-5" dirty="0">
                <a:latin typeface="Verdana"/>
                <a:cs typeface="Verdana"/>
              </a:rPr>
              <a:t>information.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90" dirty="0">
                <a:latin typeface="Verdana"/>
                <a:cs typeface="Verdana"/>
              </a:rPr>
              <a:t>Forecast</a:t>
            </a:r>
            <a:r>
              <a:rPr sz="2100" b="1" spc="-90" dirty="0">
                <a:latin typeface="Verdana"/>
                <a:cs typeface="Verdana"/>
              </a:rPr>
              <a:t>:</a:t>
            </a:r>
            <a:r>
              <a:rPr sz="2100" b="1" spc="-130" dirty="0">
                <a:latin typeface="Verdana"/>
                <a:cs typeface="Verdana"/>
              </a:rPr>
              <a:t> </a:t>
            </a:r>
            <a:r>
              <a:rPr sz="2100" spc="25" dirty="0">
                <a:latin typeface="Verdana"/>
                <a:cs typeface="Verdana"/>
              </a:rPr>
              <a:t>Accurate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30" dirty="0">
                <a:latin typeface="Verdana"/>
                <a:cs typeface="Verdana"/>
              </a:rPr>
              <a:t>predictions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for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the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85" dirty="0">
                <a:latin typeface="Verdana"/>
                <a:cs typeface="Verdana"/>
              </a:rPr>
              <a:t>upcoming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days.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Verdana"/>
              <a:cs typeface="Verdana"/>
            </a:endParaRPr>
          </a:p>
          <a:p>
            <a:pPr marL="12700" marR="179705">
              <a:lnSpc>
                <a:spcPct val="104200"/>
              </a:lnSpc>
            </a:pPr>
            <a:r>
              <a:rPr sz="2000" b="1" spc="-60" dirty="0">
                <a:latin typeface="Verdana"/>
                <a:cs typeface="Verdana"/>
              </a:rPr>
              <a:t>Location</a:t>
            </a:r>
            <a:r>
              <a:rPr sz="2100" b="1" spc="-60" dirty="0">
                <a:latin typeface="Verdana"/>
                <a:cs typeface="Verdana"/>
              </a:rPr>
              <a:t>-</a:t>
            </a:r>
            <a:r>
              <a:rPr sz="2000" b="1" spc="-60" dirty="0">
                <a:latin typeface="Verdana"/>
                <a:cs typeface="Verdana"/>
              </a:rPr>
              <a:t>based</a:t>
            </a:r>
            <a:r>
              <a:rPr sz="2000" b="1" spc="-120" dirty="0">
                <a:latin typeface="Verdana"/>
                <a:cs typeface="Verdana"/>
              </a:rPr>
              <a:t> </a:t>
            </a:r>
            <a:r>
              <a:rPr sz="2000" b="1" spc="-105" dirty="0">
                <a:latin typeface="Verdana"/>
                <a:cs typeface="Verdana"/>
              </a:rPr>
              <a:t>search</a:t>
            </a:r>
            <a:r>
              <a:rPr sz="2100" b="1" spc="-105" dirty="0">
                <a:latin typeface="Verdana"/>
                <a:cs typeface="Verdana"/>
              </a:rPr>
              <a:t>:</a:t>
            </a:r>
            <a:r>
              <a:rPr sz="2100" b="1" spc="-175" dirty="0">
                <a:latin typeface="Verdana"/>
                <a:cs typeface="Verdana"/>
              </a:rPr>
              <a:t> </a:t>
            </a:r>
            <a:r>
              <a:rPr sz="2100" spc="30" dirty="0">
                <a:latin typeface="Verdana"/>
                <a:cs typeface="Verdana"/>
              </a:rPr>
              <a:t>Customized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weather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data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for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user-  </a:t>
            </a:r>
            <a:r>
              <a:rPr sz="2100" spc="80" dirty="0">
                <a:latin typeface="Verdana"/>
                <a:cs typeface="Verdana"/>
              </a:rPr>
              <a:t>deﬁned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5" dirty="0">
                <a:latin typeface="Verdana"/>
                <a:cs typeface="Verdana"/>
              </a:rPr>
              <a:t>locations.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50" dirty="0">
                <a:latin typeface="Verdana"/>
                <a:cs typeface="Verdana"/>
              </a:rPr>
              <a:t>API</a:t>
            </a:r>
            <a:r>
              <a:rPr sz="2000" b="1" spc="-114" dirty="0">
                <a:latin typeface="Verdana"/>
                <a:cs typeface="Verdana"/>
              </a:rPr>
              <a:t> </a:t>
            </a:r>
            <a:r>
              <a:rPr sz="2000" b="1" spc="-105" dirty="0">
                <a:latin typeface="Verdana"/>
                <a:cs typeface="Verdana"/>
              </a:rPr>
              <a:t>Integration</a:t>
            </a:r>
            <a:r>
              <a:rPr sz="2100" b="1" spc="-105" dirty="0">
                <a:latin typeface="Verdana"/>
                <a:cs typeface="Verdana"/>
              </a:rPr>
              <a:t>: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</a:pPr>
            <a:r>
              <a:rPr sz="2100" spc="75" dirty="0">
                <a:latin typeface="Verdana"/>
                <a:cs typeface="Verdana"/>
              </a:rPr>
              <a:t>We </a:t>
            </a:r>
            <a:r>
              <a:rPr sz="2100" spc="-20" dirty="0">
                <a:latin typeface="Verdana"/>
                <a:cs typeface="Verdana"/>
              </a:rPr>
              <a:t>seamlessly </a:t>
            </a:r>
            <a:r>
              <a:rPr sz="2100" spc="10" dirty="0">
                <a:latin typeface="Verdana"/>
                <a:cs typeface="Verdana"/>
              </a:rPr>
              <a:t>integrate </a:t>
            </a:r>
            <a:r>
              <a:rPr sz="2100" spc="45" dirty="0">
                <a:latin typeface="Verdana"/>
                <a:cs typeface="Verdana"/>
              </a:rPr>
              <a:t>the </a:t>
            </a:r>
            <a:r>
              <a:rPr sz="2100" spc="10" dirty="0">
                <a:latin typeface="Verdana"/>
                <a:cs typeface="Verdana"/>
              </a:rPr>
              <a:t>API </a:t>
            </a:r>
            <a:r>
              <a:rPr sz="2100" spc="25" dirty="0">
                <a:latin typeface="Verdana"/>
                <a:cs typeface="Verdana"/>
              </a:rPr>
              <a:t>into </a:t>
            </a:r>
            <a:r>
              <a:rPr sz="2100" spc="20" dirty="0">
                <a:latin typeface="Verdana"/>
                <a:cs typeface="Verdana"/>
              </a:rPr>
              <a:t>our </a:t>
            </a:r>
            <a:r>
              <a:rPr sz="2100" spc="-10" dirty="0">
                <a:latin typeface="Verdana"/>
                <a:cs typeface="Verdana"/>
              </a:rPr>
              <a:t>app's </a:t>
            </a:r>
            <a:r>
              <a:rPr sz="2100" spc="-15" dirty="0">
                <a:latin typeface="Verdana"/>
                <a:cs typeface="Verdana"/>
              </a:rPr>
              <a:t>JavaScript  </a:t>
            </a:r>
            <a:r>
              <a:rPr sz="2100" spc="-20" dirty="0">
                <a:latin typeface="Verdana"/>
                <a:cs typeface="Verdana"/>
              </a:rPr>
              <a:t>code,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0" dirty="0">
                <a:latin typeface="Verdana"/>
                <a:cs typeface="Verdana"/>
              </a:rPr>
              <a:t>fetching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data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60" dirty="0">
                <a:latin typeface="Verdana"/>
                <a:cs typeface="Verdana"/>
              </a:rPr>
              <a:t>and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dynamically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65" dirty="0">
                <a:latin typeface="Verdana"/>
                <a:cs typeface="Verdana"/>
              </a:rPr>
              <a:t>updating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the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interface.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 marL="12700" marR="172720">
              <a:lnSpc>
                <a:spcPct val="101200"/>
              </a:lnSpc>
            </a:pPr>
            <a:r>
              <a:rPr sz="2100" spc="80" dirty="0">
                <a:latin typeface="Verdana"/>
                <a:cs typeface="Verdana"/>
              </a:rPr>
              <a:t>With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55" dirty="0">
                <a:latin typeface="Verdana"/>
                <a:cs typeface="Verdana"/>
              </a:rPr>
              <a:t>OpenWeatherMap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API,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our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65" dirty="0">
                <a:latin typeface="Verdana"/>
                <a:cs typeface="Verdana"/>
              </a:rPr>
              <a:t>app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ensures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users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are  </a:t>
            </a:r>
            <a:r>
              <a:rPr sz="2100" spc="40" dirty="0">
                <a:latin typeface="Verdana"/>
                <a:cs typeface="Verdana"/>
              </a:rPr>
              <a:t>informed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60" dirty="0">
                <a:latin typeface="Verdana"/>
                <a:cs typeface="Verdana"/>
              </a:rPr>
              <a:t>and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prepared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for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elements.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55676" y="462521"/>
            <a:ext cx="6667500" cy="1343025"/>
          </a:xfrm>
          <a:custGeom>
            <a:avLst/>
            <a:gdLst/>
            <a:ahLst/>
            <a:cxnLst/>
            <a:rect l="l" t="t" r="r" b="b"/>
            <a:pathLst>
              <a:path w="6667500" h="1343025">
                <a:moveTo>
                  <a:pt x="6472647" y="1343025"/>
                </a:moveTo>
                <a:lnTo>
                  <a:pt x="194855" y="1343025"/>
                </a:lnTo>
                <a:lnTo>
                  <a:pt x="188274" y="1342701"/>
                </a:lnTo>
                <a:lnTo>
                  <a:pt x="149288" y="1336262"/>
                </a:lnTo>
                <a:lnTo>
                  <a:pt x="112308" y="1322346"/>
                </a:lnTo>
                <a:lnTo>
                  <a:pt x="78753" y="1301486"/>
                </a:lnTo>
                <a:lnTo>
                  <a:pt x="49913" y="1274473"/>
                </a:lnTo>
                <a:lnTo>
                  <a:pt x="26897" y="1242355"/>
                </a:lnTo>
                <a:lnTo>
                  <a:pt x="10589" y="1206360"/>
                </a:lnTo>
                <a:lnTo>
                  <a:pt x="1616" y="1167879"/>
                </a:lnTo>
                <a:lnTo>
                  <a:pt x="0" y="1148172"/>
                </a:lnTo>
                <a:lnTo>
                  <a:pt x="0" y="194855"/>
                </a:lnTo>
                <a:lnTo>
                  <a:pt x="5158" y="155681"/>
                </a:lnTo>
                <a:lnTo>
                  <a:pt x="17859" y="118265"/>
                </a:lnTo>
                <a:lnTo>
                  <a:pt x="37616" y="84046"/>
                </a:lnTo>
                <a:lnTo>
                  <a:pt x="63669" y="54339"/>
                </a:lnTo>
                <a:lnTo>
                  <a:pt x="95017" y="30285"/>
                </a:lnTo>
                <a:lnTo>
                  <a:pt x="130456" y="12809"/>
                </a:lnTo>
                <a:lnTo>
                  <a:pt x="168622" y="2583"/>
                </a:lnTo>
                <a:lnTo>
                  <a:pt x="194855" y="0"/>
                </a:lnTo>
                <a:lnTo>
                  <a:pt x="6472647" y="0"/>
                </a:lnTo>
                <a:lnTo>
                  <a:pt x="6511813" y="5158"/>
                </a:lnTo>
                <a:lnTo>
                  <a:pt x="6549237" y="17859"/>
                </a:lnTo>
                <a:lnTo>
                  <a:pt x="6583451" y="37616"/>
                </a:lnTo>
                <a:lnTo>
                  <a:pt x="6613159" y="63669"/>
                </a:lnTo>
                <a:lnTo>
                  <a:pt x="6637210" y="95017"/>
                </a:lnTo>
                <a:lnTo>
                  <a:pt x="6654688" y="130456"/>
                </a:lnTo>
                <a:lnTo>
                  <a:pt x="6664918" y="168622"/>
                </a:lnTo>
                <a:lnTo>
                  <a:pt x="6667500" y="194855"/>
                </a:lnTo>
                <a:lnTo>
                  <a:pt x="6667500" y="1148172"/>
                </a:lnTo>
                <a:lnTo>
                  <a:pt x="6662337" y="1187348"/>
                </a:lnTo>
                <a:lnTo>
                  <a:pt x="6649640" y="1224762"/>
                </a:lnTo>
                <a:lnTo>
                  <a:pt x="6629885" y="1258976"/>
                </a:lnTo>
                <a:lnTo>
                  <a:pt x="6603825" y="1288684"/>
                </a:lnTo>
                <a:lnTo>
                  <a:pt x="6572478" y="1312735"/>
                </a:lnTo>
                <a:lnTo>
                  <a:pt x="6537045" y="1330213"/>
                </a:lnTo>
                <a:lnTo>
                  <a:pt x="6498878" y="1340443"/>
                </a:lnTo>
                <a:lnTo>
                  <a:pt x="6479228" y="13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47818" y="772096"/>
            <a:ext cx="50615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Arial"/>
                <a:cs typeface="Arial"/>
              </a:rPr>
              <a:t>OpenWeatherMap</a:t>
            </a:r>
            <a:r>
              <a:rPr spc="-38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API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663" y="2234062"/>
            <a:ext cx="9143999" cy="6915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66797" y="383555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1222" y="2070254"/>
            <a:ext cx="8026400" cy="19856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45"/>
              </a:spcBef>
            </a:pPr>
            <a:r>
              <a:rPr sz="2550" dirty="0">
                <a:latin typeface="Arial"/>
                <a:cs typeface="Arial"/>
              </a:rPr>
              <a:t>This represents the main functionalities of the weather  app. It consists of two main processes: "Fetch </a:t>
            </a:r>
            <a:r>
              <a:rPr sz="2550" spc="-10" dirty="0">
                <a:latin typeface="Arial"/>
                <a:cs typeface="Arial"/>
              </a:rPr>
              <a:t>Weather  </a:t>
            </a:r>
            <a:r>
              <a:rPr sz="2550" dirty="0">
                <a:latin typeface="Arial"/>
                <a:cs typeface="Arial"/>
              </a:rPr>
              <a:t>Data" and "Display </a:t>
            </a:r>
            <a:r>
              <a:rPr sz="2550" spc="-10" dirty="0">
                <a:latin typeface="Arial"/>
                <a:cs typeface="Arial"/>
              </a:rPr>
              <a:t>Weather </a:t>
            </a:r>
            <a:r>
              <a:rPr sz="2550" dirty="0">
                <a:latin typeface="Arial"/>
                <a:cs typeface="Arial"/>
              </a:rPr>
              <a:t>Data."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444625" algn="l"/>
                <a:tab pos="2885440" algn="l"/>
                <a:tab pos="3863975" algn="l"/>
                <a:tab pos="4644390" algn="l"/>
                <a:tab pos="5479415" algn="l"/>
                <a:tab pos="6619875" algn="l"/>
                <a:tab pos="7562850" algn="l"/>
              </a:tabLst>
            </a:pPr>
            <a:r>
              <a:rPr sz="2550" b="1" dirty="0">
                <a:latin typeface="Arial"/>
                <a:cs typeface="Arial"/>
              </a:rPr>
              <a:t>Fetch	</a:t>
            </a:r>
            <a:r>
              <a:rPr sz="2550" b="1" spc="-50" dirty="0">
                <a:latin typeface="Arial"/>
                <a:cs typeface="Arial"/>
              </a:rPr>
              <a:t>W</a:t>
            </a:r>
            <a:r>
              <a:rPr sz="2550" b="1" dirty="0">
                <a:latin typeface="Arial"/>
                <a:cs typeface="Arial"/>
              </a:rPr>
              <a:t>eather	Data:	</a:t>
            </a:r>
            <a:r>
              <a:rPr sz="2550" dirty="0">
                <a:latin typeface="Arial"/>
                <a:cs typeface="Arial"/>
              </a:rPr>
              <a:t>This	level	breaks	down	the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1272" y="4032404"/>
            <a:ext cx="5869940" cy="81406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10"/>
              </a:spcBef>
              <a:tabLst>
                <a:tab pos="1248410" algn="l"/>
                <a:tab pos="1918970" algn="l"/>
                <a:tab pos="2778125" algn="l"/>
                <a:tab pos="2823210" algn="l"/>
                <a:tab pos="3691254" algn="l"/>
                <a:tab pos="3888740" algn="l"/>
                <a:tab pos="5334000" algn="l"/>
              </a:tabLst>
            </a:pPr>
            <a:r>
              <a:rPr sz="2550" dirty="0">
                <a:latin typeface="Arial"/>
                <a:cs typeface="Arial"/>
              </a:rPr>
              <a:t>"Fetch	</a:t>
            </a:r>
            <a:r>
              <a:rPr sz="2550" spc="-50" dirty="0">
                <a:latin typeface="Arial"/>
                <a:cs typeface="Arial"/>
              </a:rPr>
              <a:t>W</a:t>
            </a:r>
            <a:r>
              <a:rPr sz="2550" dirty="0">
                <a:latin typeface="Arial"/>
                <a:cs typeface="Arial"/>
              </a:rPr>
              <a:t>eather	Data"		process	into  processes.	The		first	sub-process,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0394" y="4032404"/>
            <a:ext cx="1747520" cy="81406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76225">
              <a:lnSpc>
                <a:spcPct val="102899"/>
              </a:lnSpc>
              <a:spcBef>
                <a:spcPts val="10"/>
              </a:spcBef>
              <a:tabLst>
                <a:tab pos="1104265" algn="l"/>
                <a:tab pos="1212215" algn="l"/>
              </a:tabLst>
            </a:pPr>
            <a:r>
              <a:rPr sz="2550" dirty="0">
                <a:latin typeface="Arial"/>
                <a:cs typeface="Arial"/>
              </a:rPr>
              <a:t>two	sub-  "Send		API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299"/>
              </a:lnSpc>
              <a:spcBef>
                <a:spcPts val="60"/>
              </a:spcBef>
            </a:pPr>
            <a:r>
              <a:rPr dirty="0"/>
              <a:t>Request," sends a request to the </a:t>
            </a:r>
            <a:r>
              <a:rPr spc="-5" dirty="0"/>
              <a:t>OpenWeatherMap  </a:t>
            </a:r>
            <a:r>
              <a:rPr dirty="0"/>
              <a:t>API to fetch weather data. The second sub-process,  "Receive API Response," receives the response  containing weather</a:t>
            </a:r>
            <a:r>
              <a:rPr spc="-10" dirty="0"/>
              <a:t> </a:t>
            </a:r>
            <a:r>
              <a:rPr dirty="0"/>
              <a:t>information.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/>
          </a:p>
          <a:p>
            <a:pPr marL="12700" marR="5080" algn="just">
              <a:lnSpc>
                <a:spcPct val="101499"/>
              </a:lnSpc>
              <a:spcBef>
                <a:spcPts val="5"/>
              </a:spcBef>
            </a:pPr>
            <a:r>
              <a:rPr b="1" dirty="0">
                <a:latin typeface="Arial"/>
                <a:cs typeface="Arial"/>
              </a:rPr>
              <a:t>Display </a:t>
            </a:r>
            <a:r>
              <a:rPr b="1" spc="-10" dirty="0">
                <a:latin typeface="Arial"/>
                <a:cs typeface="Arial"/>
              </a:rPr>
              <a:t>Weather </a:t>
            </a:r>
            <a:r>
              <a:rPr b="1" dirty="0">
                <a:latin typeface="Arial"/>
                <a:cs typeface="Arial"/>
              </a:rPr>
              <a:t>Data: </a:t>
            </a:r>
            <a:r>
              <a:rPr dirty="0"/>
              <a:t>This level elaborates on the  "Display </a:t>
            </a:r>
            <a:r>
              <a:rPr spc="-10" dirty="0"/>
              <a:t>Weather </a:t>
            </a:r>
            <a:r>
              <a:rPr dirty="0"/>
              <a:t>Data" process. It includes two sub-  processes: "Render Current </a:t>
            </a:r>
            <a:r>
              <a:rPr spc="-10" dirty="0"/>
              <a:t>Weather" </a:t>
            </a:r>
            <a:r>
              <a:rPr dirty="0"/>
              <a:t>and "Render  </a:t>
            </a:r>
            <a:r>
              <a:rPr spc="-10" dirty="0"/>
              <a:t>Weather </a:t>
            </a:r>
            <a:r>
              <a:rPr dirty="0"/>
              <a:t>Forecast." These sub-processes handle the  rendering of current weather information and  weather forecasts,</a:t>
            </a:r>
            <a:r>
              <a:rPr spc="-10" dirty="0"/>
              <a:t> </a:t>
            </a:r>
            <a:r>
              <a:rPr spc="-15" dirty="0"/>
              <a:t>respectively.</a:t>
            </a:r>
          </a:p>
        </p:txBody>
      </p:sp>
      <p:sp>
        <p:nvSpPr>
          <p:cNvPr id="8" name="object 8"/>
          <p:cNvSpPr/>
          <p:nvPr/>
        </p:nvSpPr>
        <p:spPr>
          <a:xfrm>
            <a:off x="10066797" y="697880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5643" y="208522"/>
            <a:ext cx="6667500" cy="1343025"/>
          </a:xfrm>
          <a:custGeom>
            <a:avLst/>
            <a:gdLst/>
            <a:ahLst/>
            <a:cxnLst/>
            <a:rect l="l" t="t" r="r" b="b"/>
            <a:pathLst>
              <a:path w="6667500" h="1343025">
                <a:moveTo>
                  <a:pt x="6472647" y="1343025"/>
                </a:moveTo>
                <a:lnTo>
                  <a:pt x="194855" y="1343025"/>
                </a:lnTo>
                <a:lnTo>
                  <a:pt x="188274" y="1342701"/>
                </a:lnTo>
                <a:lnTo>
                  <a:pt x="149288" y="1336262"/>
                </a:lnTo>
                <a:lnTo>
                  <a:pt x="112308" y="1322346"/>
                </a:lnTo>
                <a:lnTo>
                  <a:pt x="78753" y="1301486"/>
                </a:lnTo>
                <a:lnTo>
                  <a:pt x="49913" y="1274473"/>
                </a:lnTo>
                <a:lnTo>
                  <a:pt x="26897" y="1242355"/>
                </a:lnTo>
                <a:lnTo>
                  <a:pt x="10589" y="1206360"/>
                </a:lnTo>
                <a:lnTo>
                  <a:pt x="1616" y="1167879"/>
                </a:lnTo>
                <a:lnTo>
                  <a:pt x="0" y="1148172"/>
                </a:lnTo>
                <a:lnTo>
                  <a:pt x="0" y="194855"/>
                </a:lnTo>
                <a:lnTo>
                  <a:pt x="5158" y="155681"/>
                </a:lnTo>
                <a:lnTo>
                  <a:pt x="17859" y="118265"/>
                </a:lnTo>
                <a:lnTo>
                  <a:pt x="37616" y="84046"/>
                </a:lnTo>
                <a:lnTo>
                  <a:pt x="63669" y="54339"/>
                </a:lnTo>
                <a:lnTo>
                  <a:pt x="95017" y="30285"/>
                </a:lnTo>
                <a:lnTo>
                  <a:pt x="130456" y="12809"/>
                </a:lnTo>
                <a:lnTo>
                  <a:pt x="168622" y="2583"/>
                </a:lnTo>
                <a:lnTo>
                  <a:pt x="194855" y="0"/>
                </a:lnTo>
                <a:lnTo>
                  <a:pt x="6472647" y="0"/>
                </a:lnTo>
                <a:lnTo>
                  <a:pt x="6511813" y="5158"/>
                </a:lnTo>
                <a:lnTo>
                  <a:pt x="6549237" y="17859"/>
                </a:lnTo>
                <a:lnTo>
                  <a:pt x="6583451" y="37616"/>
                </a:lnTo>
                <a:lnTo>
                  <a:pt x="6613159" y="63669"/>
                </a:lnTo>
                <a:lnTo>
                  <a:pt x="6637210" y="95017"/>
                </a:lnTo>
                <a:lnTo>
                  <a:pt x="6654688" y="130456"/>
                </a:lnTo>
                <a:lnTo>
                  <a:pt x="6664918" y="168622"/>
                </a:lnTo>
                <a:lnTo>
                  <a:pt x="6667500" y="194855"/>
                </a:lnTo>
                <a:lnTo>
                  <a:pt x="6667500" y="1148172"/>
                </a:lnTo>
                <a:lnTo>
                  <a:pt x="6662337" y="1187348"/>
                </a:lnTo>
                <a:lnTo>
                  <a:pt x="6649640" y="1224762"/>
                </a:lnTo>
                <a:lnTo>
                  <a:pt x="6629885" y="1258976"/>
                </a:lnTo>
                <a:lnTo>
                  <a:pt x="6603825" y="1288684"/>
                </a:lnTo>
                <a:lnTo>
                  <a:pt x="6572478" y="1312735"/>
                </a:lnTo>
                <a:lnTo>
                  <a:pt x="6537045" y="1330213"/>
                </a:lnTo>
                <a:lnTo>
                  <a:pt x="6498878" y="1340443"/>
                </a:lnTo>
                <a:lnTo>
                  <a:pt x="6479228" y="13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9131" y="518093"/>
            <a:ext cx="58985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Arial"/>
                <a:cs typeface="Arial"/>
              </a:rPr>
              <a:t>Data </a:t>
            </a:r>
            <a:r>
              <a:rPr spc="-55" dirty="0">
                <a:latin typeface="Arial"/>
                <a:cs typeface="Arial"/>
              </a:rPr>
              <a:t>Flow </a:t>
            </a:r>
            <a:r>
              <a:rPr spc="25" dirty="0">
                <a:latin typeface="Arial"/>
                <a:cs typeface="Arial"/>
              </a:rPr>
              <a:t>Diagram</a:t>
            </a:r>
            <a:r>
              <a:rPr spc="-635" dirty="0">
                <a:latin typeface="Arial"/>
                <a:cs typeface="Arial"/>
              </a:rPr>
              <a:t> </a:t>
            </a:r>
            <a:r>
              <a:rPr spc="25" dirty="0">
                <a:latin typeface="Arial"/>
                <a:cs typeface="Arial"/>
              </a:rPr>
              <a:t>(DFD)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5589" y="376394"/>
            <a:ext cx="7058025" cy="1419225"/>
          </a:xfrm>
          <a:custGeom>
            <a:avLst/>
            <a:gdLst/>
            <a:ahLst/>
            <a:cxnLst/>
            <a:rect l="l" t="t" r="r" b="b"/>
            <a:pathLst>
              <a:path w="7058025" h="1419225">
                <a:moveTo>
                  <a:pt x="6852113" y="1419225"/>
                </a:moveTo>
                <a:lnTo>
                  <a:pt x="205911" y="1419225"/>
                </a:lnTo>
                <a:lnTo>
                  <a:pt x="198956" y="1418882"/>
                </a:lnTo>
                <a:lnTo>
                  <a:pt x="157758" y="1412081"/>
                </a:lnTo>
                <a:lnTo>
                  <a:pt x="118679" y="1397374"/>
                </a:lnTo>
                <a:lnTo>
                  <a:pt x="83221" y="1375324"/>
                </a:lnTo>
                <a:lnTo>
                  <a:pt x="52745" y="1346787"/>
                </a:lnTo>
                <a:lnTo>
                  <a:pt x="28423" y="1312840"/>
                </a:lnTo>
                <a:lnTo>
                  <a:pt x="11190" y="1274806"/>
                </a:lnTo>
                <a:lnTo>
                  <a:pt x="1708" y="1234144"/>
                </a:lnTo>
                <a:lnTo>
                  <a:pt x="0" y="1213313"/>
                </a:lnTo>
                <a:lnTo>
                  <a:pt x="0" y="205911"/>
                </a:lnTo>
                <a:lnTo>
                  <a:pt x="5450" y="164513"/>
                </a:lnTo>
                <a:lnTo>
                  <a:pt x="18872" y="124975"/>
                </a:lnTo>
                <a:lnTo>
                  <a:pt x="39750" y="88814"/>
                </a:lnTo>
                <a:lnTo>
                  <a:pt x="67282" y="57422"/>
                </a:lnTo>
                <a:lnTo>
                  <a:pt x="100408" y="32003"/>
                </a:lnTo>
                <a:lnTo>
                  <a:pt x="137858" y="13536"/>
                </a:lnTo>
                <a:lnTo>
                  <a:pt x="178190" y="2730"/>
                </a:lnTo>
                <a:lnTo>
                  <a:pt x="205911" y="0"/>
                </a:lnTo>
                <a:lnTo>
                  <a:pt x="6852113" y="0"/>
                </a:lnTo>
                <a:lnTo>
                  <a:pt x="6893509" y="5450"/>
                </a:lnTo>
                <a:lnTo>
                  <a:pt x="6933047" y="18872"/>
                </a:lnTo>
                <a:lnTo>
                  <a:pt x="6969213" y="39750"/>
                </a:lnTo>
                <a:lnTo>
                  <a:pt x="7000598" y="67282"/>
                </a:lnTo>
                <a:lnTo>
                  <a:pt x="7026021" y="100408"/>
                </a:lnTo>
                <a:lnTo>
                  <a:pt x="7044489" y="137858"/>
                </a:lnTo>
                <a:lnTo>
                  <a:pt x="7055291" y="178190"/>
                </a:lnTo>
                <a:lnTo>
                  <a:pt x="7058025" y="205911"/>
                </a:lnTo>
                <a:lnTo>
                  <a:pt x="7058025" y="1213313"/>
                </a:lnTo>
                <a:lnTo>
                  <a:pt x="7052576" y="1254709"/>
                </a:lnTo>
                <a:lnTo>
                  <a:pt x="7039155" y="1294247"/>
                </a:lnTo>
                <a:lnTo>
                  <a:pt x="7018277" y="1330413"/>
                </a:lnTo>
                <a:lnTo>
                  <a:pt x="6990740" y="1361798"/>
                </a:lnTo>
                <a:lnTo>
                  <a:pt x="6957612" y="1387220"/>
                </a:lnTo>
                <a:lnTo>
                  <a:pt x="6920169" y="1405689"/>
                </a:lnTo>
                <a:lnTo>
                  <a:pt x="6879831" y="1416491"/>
                </a:lnTo>
                <a:lnTo>
                  <a:pt x="6859066" y="141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0189" y="718615"/>
            <a:ext cx="657796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dirty="0">
                <a:latin typeface="Arial"/>
                <a:cs typeface="Arial"/>
              </a:rPr>
              <a:t>Entity </a:t>
            </a:r>
            <a:r>
              <a:rPr sz="3150" spc="-40" dirty="0">
                <a:latin typeface="Arial"/>
                <a:cs typeface="Arial"/>
              </a:rPr>
              <a:t>Relationship </a:t>
            </a:r>
            <a:r>
              <a:rPr sz="3150" spc="20" dirty="0">
                <a:latin typeface="Arial"/>
                <a:cs typeface="Arial"/>
              </a:rPr>
              <a:t>Diagram</a:t>
            </a:r>
            <a:r>
              <a:rPr sz="3150" spc="-484" dirty="0">
                <a:latin typeface="Arial"/>
                <a:cs typeface="Arial"/>
              </a:rPr>
              <a:t> </a:t>
            </a:r>
            <a:r>
              <a:rPr sz="3150" spc="-55" dirty="0">
                <a:latin typeface="Arial"/>
                <a:cs typeface="Arial"/>
              </a:rPr>
              <a:t>(ERD):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34728" y="3195791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74552" y="2221066"/>
            <a:ext cx="6207125" cy="269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Entities</a:t>
            </a:r>
            <a:r>
              <a:rPr sz="270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Arial"/>
              <a:cs typeface="Arial"/>
            </a:endParaRPr>
          </a:p>
          <a:p>
            <a:pPr marL="316865" marR="5080" algn="just">
              <a:lnSpc>
                <a:spcPct val="100800"/>
              </a:lnSpc>
              <a:spcBef>
                <a:spcPts val="5"/>
              </a:spcBef>
            </a:pPr>
            <a:r>
              <a:rPr sz="2450" b="1" dirty="0">
                <a:latin typeface="Arial"/>
                <a:cs typeface="Arial"/>
              </a:rPr>
              <a:t>Location</a:t>
            </a:r>
            <a:r>
              <a:rPr sz="2450" dirty="0">
                <a:latin typeface="Arial"/>
                <a:cs typeface="Arial"/>
              </a:rPr>
              <a:t>: </a:t>
            </a:r>
            <a:r>
              <a:rPr sz="2450" spc="10" dirty="0">
                <a:latin typeface="Arial"/>
                <a:cs typeface="Arial"/>
              </a:rPr>
              <a:t>Represents a specific location  </a:t>
            </a:r>
            <a:r>
              <a:rPr sz="2450" spc="5" dirty="0">
                <a:latin typeface="Arial"/>
                <a:cs typeface="Arial"/>
              </a:rPr>
              <a:t>for </a:t>
            </a:r>
            <a:r>
              <a:rPr sz="2450" spc="10" dirty="0">
                <a:latin typeface="Arial"/>
                <a:cs typeface="Arial"/>
              </a:rPr>
              <a:t>which weather data </a:t>
            </a:r>
            <a:r>
              <a:rPr sz="2450" spc="5" dirty="0">
                <a:latin typeface="Arial"/>
                <a:cs typeface="Arial"/>
              </a:rPr>
              <a:t>is </a:t>
            </a:r>
            <a:r>
              <a:rPr sz="2450" spc="10" dirty="0">
                <a:latin typeface="Arial"/>
                <a:cs typeface="Arial"/>
              </a:rPr>
              <a:t>being fetched.  Each location has a unique LocationID  and</a:t>
            </a:r>
            <a:r>
              <a:rPr sz="2450" spc="70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includes  attributes  </a:t>
            </a:r>
            <a:r>
              <a:rPr sz="2450" spc="5" dirty="0">
                <a:latin typeface="Arial"/>
                <a:cs typeface="Arial"/>
              </a:rPr>
              <a:t>like </a:t>
            </a:r>
            <a:r>
              <a:rPr sz="2450" spc="10" dirty="0">
                <a:latin typeface="Arial"/>
                <a:cs typeface="Arial"/>
              </a:rPr>
              <a:t>City  and  </a:t>
            </a:r>
            <a:r>
              <a:rPr sz="2450" spc="-15" dirty="0">
                <a:latin typeface="Arial"/>
                <a:cs typeface="Arial"/>
              </a:rPr>
              <a:t>Country.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34728" y="5453216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79203" y="5270780"/>
            <a:ext cx="3797935" cy="7721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15"/>
              </a:spcBef>
              <a:tabLst>
                <a:tab pos="1880870" algn="l"/>
                <a:tab pos="2482850" algn="l"/>
                <a:tab pos="3420110" algn="l"/>
              </a:tabLst>
            </a:pPr>
            <a:r>
              <a:rPr sz="2450" b="1" spc="-5" dirty="0">
                <a:latin typeface="Arial"/>
                <a:cs typeface="Arial"/>
              </a:rPr>
              <a:t>WeatherData</a:t>
            </a:r>
            <a:r>
              <a:rPr sz="2450" spc="-5" dirty="0">
                <a:latin typeface="Arial"/>
                <a:cs typeface="Arial"/>
              </a:rPr>
              <a:t>:	</a:t>
            </a:r>
            <a:r>
              <a:rPr sz="2450" dirty="0">
                <a:latin typeface="Arial"/>
                <a:cs typeface="Arial"/>
              </a:rPr>
              <a:t>Stores  informatio</a:t>
            </a:r>
            <a:r>
              <a:rPr sz="2450" spc="5" dirty="0">
                <a:latin typeface="Arial"/>
                <a:cs typeface="Arial"/>
              </a:rPr>
              <a:t>n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-5" dirty="0">
                <a:latin typeface="Arial"/>
                <a:cs typeface="Arial"/>
              </a:rPr>
              <a:t>retrieve</a:t>
            </a:r>
            <a:r>
              <a:rPr sz="2450" spc="5" dirty="0">
                <a:latin typeface="Arial"/>
                <a:cs typeface="Arial"/>
              </a:rPr>
              <a:t>d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-5" dirty="0">
                <a:latin typeface="Arial"/>
                <a:cs typeface="Arial"/>
              </a:rPr>
              <a:t>fo</a:t>
            </a:r>
            <a:r>
              <a:rPr sz="2450" dirty="0"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1233" y="5270780"/>
            <a:ext cx="2050414" cy="7721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5270" marR="5080" indent="-243204">
              <a:lnSpc>
                <a:spcPts val="2930"/>
              </a:lnSpc>
              <a:spcBef>
                <a:spcPts val="215"/>
              </a:spcBef>
              <a:tabLst>
                <a:tab pos="751840" algn="l"/>
                <a:tab pos="925194" algn="l"/>
              </a:tabLst>
            </a:pPr>
            <a:r>
              <a:rPr sz="2450" spc="-5" dirty="0">
                <a:latin typeface="Arial"/>
                <a:cs typeface="Arial"/>
              </a:rPr>
              <a:t>th</a:t>
            </a:r>
            <a:r>
              <a:rPr sz="2450" spc="5" dirty="0">
                <a:latin typeface="Arial"/>
                <a:cs typeface="Arial"/>
              </a:rPr>
              <a:t>e</a:t>
            </a:r>
            <a:r>
              <a:rPr sz="2450" dirty="0">
                <a:latin typeface="Arial"/>
                <a:cs typeface="Arial"/>
              </a:rPr>
              <a:t>		weather  a	</a:t>
            </a:r>
            <a:r>
              <a:rPr sz="2450" spc="-5" dirty="0">
                <a:latin typeface="Arial"/>
                <a:cs typeface="Arial"/>
              </a:rPr>
              <a:t>particula</a:t>
            </a:r>
            <a:r>
              <a:rPr sz="2450" dirty="0"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439" y="6023255"/>
            <a:ext cx="17161510" cy="3545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71250" marR="5080" algn="just">
              <a:lnSpc>
                <a:spcPct val="100099"/>
              </a:lnSpc>
              <a:spcBef>
                <a:spcPts val="105"/>
              </a:spcBef>
            </a:pPr>
            <a:r>
              <a:rPr sz="2450" dirty="0">
                <a:latin typeface="Arial"/>
                <a:cs typeface="Arial"/>
              </a:rPr>
              <a:t>location. Each set of weather data has </a:t>
            </a:r>
            <a:r>
              <a:rPr sz="2450" spc="5" dirty="0">
                <a:latin typeface="Arial"/>
                <a:cs typeface="Arial"/>
              </a:rPr>
              <a:t>a  </a:t>
            </a:r>
            <a:r>
              <a:rPr sz="2450" dirty="0">
                <a:latin typeface="Arial"/>
                <a:cs typeface="Arial"/>
              </a:rPr>
              <a:t>unique </a:t>
            </a:r>
            <a:r>
              <a:rPr sz="2450" spc="-5" dirty="0">
                <a:latin typeface="Arial"/>
                <a:cs typeface="Arial"/>
              </a:rPr>
              <a:t>WeatherDataID </a:t>
            </a:r>
            <a:r>
              <a:rPr sz="2450" dirty="0">
                <a:latin typeface="Arial"/>
                <a:cs typeface="Arial"/>
              </a:rPr>
              <a:t>and is associated  with </a:t>
            </a:r>
            <a:r>
              <a:rPr sz="2450" spc="5" dirty="0">
                <a:latin typeface="Arial"/>
                <a:cs typeface="Arial"/>
              </a:rPr>
              <a:t>a </a:t>
            </a:r>
            <a:r>
              <a:rPr sz="2450" dirty="0">
                <a:latin typeface="Arial"/>
                <a:cs typeface="Arial"/>
              </a:rPr>
              <a:t>specific LocationID. The attributes  include </a:t>
            </a:r>
            <a:r>
              <a:rPr sz="2450" spc="-25" dirty="0">
                <a:latin typeface="Arial"/>
                <a:cs typeface="Arial"/>
              </a:rPr>
              <a:t>Temperature, </a:t>
            </a:r>
            <a:r>
              <a:rPr sz="2450" spc="-20" dirty="0">
                <a:latin typeface="Arial"/>
                <a:cs typeface="Arial"/>
              </a:rPr>
              <a:t>Humidity,  </a:t>
            </a:r>
            <a:r>
              <a:rPr sz="2450" dirty="0">
                <a:latin typeface="Arial"/>
                <a:cs typeface="Arial"/>
              </a:rPr>
              <a:t>WindSpeed, and </a:t>
            </a:r>
            <a:r>
              <a:rPr sz="2450" spc="-5" dirty="0">
                <a:latin typeface="Arial"/>
                <a:cs typeface="Arial"/>
              </a:rPr>
              <a:t>WeatherDescription.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Arial"/>
              <a:cs typeface="Arial"/>
            </a:endParaRPr>
          </a:p>
          <a:p>
            <a:pPr marL="12700" marR="6287770" algn="just">
              <a:lnSpc>
                <a:spcPct val="100800"/>
              </a:lnSpc>
            </a:pPr>
            <a:r>
              <a:rPr sz="2450" b="1" spc="5" dirty="0">
                <a:latin typeface="Arial"/>
                <a:cs typeface="Arial"/>
              </a:rPr>
              <a:t>Relationship</a:t>
            </a:r>
            <a:r>
              <a:rPr sz="2450" spc="5" dirty="0">
                <a:latin typeface="Arial"/>
                <a:cs typeface="Arial"/>
              </a:rPr>
              <a:t>: The relationship between Location and WeatherData is  established through the LocationID foreign </a:t>
            </a:r>
            <a:r>
              <a:rPr sz="2450" spc="10" dirty="0">
                <a:latin typeface="Arial"/>
                <a:cs typeface="Arial"/>
              </a:rPr>
              <a:t>key </a:t>
            </a:r>
            <a:r>
              <a:rPr sz="2450" spc="5" dirty="0">
                <a:latin typeface="Arial"/>
                <a:cs typeface="Arial"/>
              </a:rPr>
              <a:t>in the WeatherData table,  connecting each set of weather data to its corresponding</a:t>
            </a:r>
            <a:r>
              <a:rPr sz="2450" spc="3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location.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833" y="8597188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rot="10800000">
            <a:off x="315906" y="2252959"/>
            <a:ext cx="11190628" cy="573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0250" y="589522"/>
            <a:ext cx="6667500" cy="1343025"/>
          </a:xfrm>
          <a:custGeom>
            <a:avLst/>
            <a:gdLst/>
            <a:ahLst/>
            <a:cxnLst/>
            <a:rect l="l" t="t" r="r" b="b"/>
            <a:pathLst>
              <a:path w="6667500" h="1343025">
                <a:moveTo>
                  <a:pt x="6472647" y="1343025"/>
                </a:moveTo>
                <a:lnTo>
                  <a:pt x="194855" y="1343025"/>
                </a:lnTo>
                <a:lnTo>
                  <a:pt x="188274" y="1342701"/>
                </a:lnTo>
                <a:lnTo>
                  <a:pt x="149288" y="1336262"/>
                </a:lnTo>
                <a:lnTo>
                  <a:pt x="112308" y="1322346"/>
                </a:lnTo>
                <a:lnTo>
                  <a:pt x="78753" y="1301486"/>
                </a:lnTo>
                <a:lnTo>
                  <a:pt x="49913" y="1274473"/>
                </a:lnTo>
                <a:lnTo>
                  <a:pt x="26897" y="1242355"/>
                </a:lnTo>
                <a:lnTo>
                  <a:pt x="10589" y="1206360"/>
                </a:lnTo>
                <a:lnTo>
                  <a:pt x="1616" y="1167879"/>
                </a:lnTo>
                <a:lnTo>
                  <a:pt x="0" y="1148172"/>
                </a:lnTo>
                <a:lnTo>
                  <a:pt x="0" y="194855"/>
                </a:lnTo>
                <a:lnTo>
                  <a:pt x="5158" y="155681"/>
                </a:lnTo>
                <a:lnTo>
                  <a:pt x="17859" y="118265"/>
                </a:lnTo>
                <a:lnTo>
                  <a:pt x="37616" y="84046"/>
                </a:lnTo>
                <a:lnTo>
                  <a:pt x="63669" y="54339"/>
                </a:lnTo>
                <a:lnTo>
                  <a:pt x="95017" y="30285"/>
                </a:lnTo>
                <a:lnTo>
                  <a:pt x="130456" y="12809"/>
                </a:lnTo>
                <a:lnTo>
                  <a:pt x="168622" y="2583"/>
                </a:lnTo>
                <a:lnTo>
                  <a:pt x="194855" y="0"/>
                </a:lnTo>
                <a:lnTo>
                  <a:pt x="6472647" y="0"/>
                </a:lnTo>
                <a:lnTo>
                  <a:pt x="6511813" y="5158"/>
                </a:lnTo>
                <a:lnTo>
                  <a:pt x="6549237" y="17859"/>
                </a:lnTo>
                <a:lnTo>
                  <a:pt x="6583451" y="37616"/>
                </a:lnTo>
                <a:lnTo>
                  <a:pt x="6613159" y="63669"/>
                </a:lnTo>
                <a:lnTo>
                  <a:pt x="6637210" y="95017"/>
                </a:lnTo>
                <a:lnTo>
                  <a:pt x="6654688" y="130456"/>
                </a:lnTo>
                <a:lnTo>
                  <a:pt x="6664918" y="168622"/>
                </a:lnTo>
                <a:lnTo>
                  <a:pt x="6667500" y="194855"/>
                </a:lnTo>
                <a:lnTo>
                  <a:pt x="6667500" y="1148172"/>
                </a:lnTo>
                <a:lnTo>
                  <a:pt x="6662337" y="1187348"/>
                </a:lnTo>
                <a:lnTo>
                  <a:pt x="6649640" y="1224762"/>
                </a:lnTo>
                <a:lnTo>
                  <a:pt x="6629885" y="1258976"/>
                </a:lnTo>
                <a:lnTo>
                  <a:pt x="6603825" y="1288684"/>
                </a:lnTo>
                <a:lnTo>
                  <a:pt x="6572478" y="1312735"/>
                </a:lnTo>
                <a:lnTo>
                  <a:pt x="6537045" y="1330213"/>
                </a:lnTo>
                <a:lnTo>
                  <a:pt x="6498878" y="1340443"/>
                </a:lnTo>
                <a:lnTo>
                  <a:pt x="6479228" y="13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1341" y="899093"/>
            <a:ext cx="39789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latin typeface="Arial"/>
                <a:cs typeface="Arial"/>
              </a:rPr>
              <a:t>Challenges</a:t>
            </a:r>
            <a:r>
              <a:rPr spc="-24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Faced</a:t>
            </a:r>
          </a:p>
        </p:txBody>
      </p:sp>
      <p:sp>
        <p:nvSpPr>
          <p:cNvPr id="4" name="object 4"/>
          <p:cNvSpPr/>
          <p:nvPr/>
        </p:nvSpPr>
        <p:spPr>
          <a:xfrm>
            <a:off x="5183977" y="2521134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92716" y="2521134"/>
            <a:ext cx="15875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77" y="4016559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48734" y="4016559"/>
            <a:ext cx="149225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3977" y="5511984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3977" y="700741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26458" y="7007410"/>
            <a:ext cx="149225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13556" y="7759885"/>
            <a:ext cx="149225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3977" y="8502835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53158" y="2360226"/>
            <a:ext cx="12088495" cy="721825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2930"/>
              </a:lnSpc>
              <a:spcBef>
                <a:spcPts val="195"/>
              </a:spcBef>
            </a:pPr>
            <a:r>
              <a:rPr sz="2400" b="1" spc="-45" dirty="0">
                <a:latin typeface="Arial"/>
                <a:cs typeface="Arial"/>
              </a:rPr>
              <a:t>API </a:t>
            </a:r>
            <a:r>
              <a:rPr sz="2400" b="1" dirty="0">
                <a:latin typeface="Arial"/>
                <a:cs typeface="Arial"/>
              </a:rPr>
              <a:t>Integration </a:t>
            </a:r>
            <a:r>
              <a:rPr lang="en-IN" sz="2400" b="1" spc="-50" dirty="0">
                <a:latin typeface="Arial"/>
                <a:cs typeface="Arial"/>
              </a:rPr>
              <a:t>Complexity </a:t>
            </a:r>
            <a:r>
              <a:rPr sz="2400" b="1" spc="-30" dirty="0">
                <a:latin typeface="Arial"/>
                <a:cs typeface="Arial"/>
              </a:rPr>
              <a:t>: </a:t>
            </a:r>
            <a:r>
              <a:rPr sz="2450" spc="135" dirty="0">
                <a:latin typeface="Times New Roman"/>
                <a:cs typeface="Times New Roman"/>
              </a:rPr>
              <a:t>Integrating </a:t>
            </a:r>
            <a:r>
              <a:rPr sz="2450" spc="175" dirty="0">
                <a:latin typeface="Times New Roman"/>
                <a:cs typeface="Times New Roman"/>
              </a:rPr>
              <a:t>the </a:t>
            </a:r>
            <a:r>
              <a:rPr sz="2450" spc="105" dirty="0">
                <a:latin typeface="Times New Roman"/>
                <a:cs typeface="Times New Roman"/>
              </a:rPr>
              <a:t>OpenWeatherMap </a:t>
            </a:r>
            <a:r>
              <a:rPr sz="2450" spc="-70" dirty="0">
                <a:latin typeface="Times New Roman"/>
                <a:cs typeface="Times New Roman"/>
              </a:rPr>
              <a:t>API </a:t>
            </a:r>
            <a:r>
              <a:rPr sz="2450" spc="105" dirty="0">
                <a:latin typeface="Times New Roman"/>
                <a:cs typeface="Times New Roman"/>
              </a:rPr>
              <a:t>seamlessly </a:t>
            </a:r>
            <a:r>
              <a:rPr sz="2450" spc="135" dirty="0">
                <a:latin typeface="Times New Roman"/>
                <a:cs typeface="Times New Roman"/>
              </a:rPr>
              <a:t>into </a:t>
            </a:r>
            <a:r>
              <a:rPr sz="2450" spc="185" dirty="0">
                <a:latin typeface="Times New Roman"/>
                <a:cs typeface="Times New Roman"/>
              </a:rPr>
              <a:t>our  </a:t>
            </a:r>
            <a:r>
              <a:rPr sz="2450" spc="165" dirty="0">
                <a:latin typeface="Times New Roman"/>
                <a:cs typeface="Times New Roman"/>
              </a:rPr>
              <a:t>app </a:t>
            </a:r>
            <a:r>
              <a:rPr sz="2450" spc="150" dirty="0">
                <a:latin typeface="Times New Roman"/>
                <a:cs typeface="Times New Roman"/>
              </a:rPr>
              <a:t>posed </a:t>
            </a:r>
            <a:r>
              <a:rPr lang="en-IN" sz="2450" spc="190" dirty="0">
                <a:latin typeface="Times New Roman"/>
                <a:cs typeface="Times New Roman"/>
              </a:rPr>
              <a:t>difficulties</a:t>
            </a:r>
            <a:r>
              <a:rPr sz="2450" spc="190" dirty="0">
                <a:latin typeface="Times New Roman"/>
                <a:cs typeface="Times New Roman"/>
              </a:rPr>
              <a:t>, </a:t>
            </a:r>
            <a:r>
              <a:rPr sz="2450" spc="140" dirty="0">
                <a:latin typeface="Times New Roman"/>
                <a:cs typeface="Times New Roman"/>
              </a:rPr>
              <a:t>requiring </a:t>
            </a:r>
            <a:r>
              <a:rPr sz="2450" spc="160" dirty="0">
                <a:latin typeface="Times New Roman"/>
                <a:cs typeface="Times New Roman"/>
              </a:rPr>
              <a:t>thorough </a:t>
            </a:r>
            <a:r>
              <a:rPr sz="2450" spc="165" dirty="0">
                <a:latin typeface="Times New Roman"/>
                <a:cs typeface="Times New Roman"/>
              </a:rPr>
              <a:t>understanding </a:t>
            </a:r>
            <a:r>
              <a:rPr sz="2450" spc="50" dirty="0">
                <a:latin typeface="Times New Roman"/>
                <a:cs typeface="Times New Roman"/>
              </a:rPr>
              <a:t>of </a:t>
            </a:r>
            <a:r>
              <a:rPr sz="2450" spc="-70" dirty="0">
                <a:latin typeface="Times New Roman"/>
                <a:cs typeface="Times New Roman"/>
              </a:rPr>
              <a:t>API </a:t>
            </a:r>
            <a:r>
              <a:rPr sz="2450" spc="145" dirty="0">
                <a:latin typeface="Times New Roman"/>
                <a:cs typeface="Times New Roman"/>
              </a:rPr>
              <a:t>endpoints, </a:t>
            </a:r>
            <a:r>
              <a:rPr sz="2450" spc="165" dirty="0">
                <a:latin typeface="Times New Roman"/>
                <a:cs typeface="Times New Roman"/>
              </a:rPr>
              <a:t>request  </a:t>
            </a:r>
            <a:r>
              <a:rPr sz="2450" spc="130" dirty="0">
                <a:latin typeface="Times New Roman"/>
                <a:cs typeface="Times New Roman"/>
              </a:rPr>
              <a:t>formats, </a:t>
            </a:r>
            <a:r>
              <a:rPr sz="2450" spc="180" dirty="0">
                <a:latin typeface="Times New Roman"/>
                <a:cs typeface="Times New Roman"/>
              </a:rPr>
              <a:t>and </a:t>
            </a:r>
            <a:r>
              <a:rPr sz="2450" spc="130" dirty="0">
                <a:latin typeface="Times New Roman"/>
                <a:cs typeface="Times New Roman"/>
              </a:rPr>
              <a:t>handling</a:t>
            </a:r>
            <a:r>
              <a:rPr sz="2450" spc="-409" dirty="0">
                <a:latin typeface="Times New Roman"/>
                <a:cs typeface="Times New Roman"/>
              </a:rPr>
              <a:t> </a:t>
            </a:r>
            <a:r>
              <a:rPr sz="2450" spc="140" dirty="0">
                <a:latin typeface="Times New Roman"/>
                <a:cs typeface="Times New Roman"/>
              </a:rPr>
              <a:t>responses.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600"/>
              </a:lnSpc>
            </a:pPr>
            <a:r>
              <a:rPr sz="2400" b="1" spc="-25" dirty="0">
                <a:latin typeface="Arial"/>
                <a:cs typeface="Arial"/>
              </a:rPr>
              <a:t>Data </a:t>
            </a:r>
            <a:r>
              <a:rPr sz="2400" b="1" spc="-55" dirty="0">
                <a:latin typeface="Arial"/>
                <a:cs typeface="Arial"/>
              </a:rPr>
              <a:t>Presentation: </a:t>
            </a:r>
            <a:r>
              <a:rPr lang="en-IN" sz="2400" spc="110" dirty="0">
                <a:latin typeface="Times New Roman"/>
                <a:cs typeface="Times New Roman"/>
              </a:rPr>
              <a:t>Effectively </a:t>
            </a:r>
            <a:r>
              <a:rPr sz="2400" spc="80" dirty="0">
                <a:latin typeface="Times New Roman"/>
                <a:cs typeface="Times New Roman"/>
              </a:rPr>
              <a:t>visualizing </a:t>
            </a:r>
            <a:r>
              <a:rPr sz="2400" spc="135" dirty="0">
                <a:latin typeface="Times New Roman"/>
                <a:cs typeface="Times New Roman"/>
              </a:rPr>
              <a:t>comple</a:t>
            </a:r>
            <a:r>
              <a:rPr sz="2400" spc="869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weather </a:t>
            </a:r>
            <a:r>
              <a:rPr sz="2400" spc="155" dirty="0">
                <a:latin typeface="Times New Roman"/>
                <a:cs typeface="Times New Roman"/>
              </a:rPr>
              <a:t>data </a:t>
            </a:r>
            <a:r>
              <a:rPr sz="2400" spc="130" dirty="0">
                <a:latin typeface="Times New Roman"/>
                <a:cs typeface="Times New Roman"/>
              </a:rPr>
              <a:t>in a </a:t>
            </a:r>
            <a:r>
              <a:rPr sz="2400" spc="150" dirty="0">
                <a:latin typeface="Times New Roman"/>
                <a:cs typeface="Times New Roman"/>
              </a:rPr>
              <a:t>user-friendly  </a:t>
            </a:r>
            <a:r>
              <a:rPr sz="2400" spc="210" dirty="0">
                <a:latin typeface="Times New Roman"/>
                <a:cs typeface="Times New Roman"/>
              </a:rPr>
              <a:t>manner </a:t>
            </a:r>
            <a:r>
              <a:rPr sz="2400" spc="120" dirty="0">
                <a:latin typeface="Times New Roman"/>
                <a:cs typeface="Times New Roman"/>
              </a:rPr>
              <a:t>was </a:t>
            </a:r>
            <a:r>
              <a:rPr sz="2400" spc="13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challenge. </a:t>
            </a:r>
            <a:r>
              <a:rPr sz="2400" spc="-60" dirty="0">
                <a:latin typeface="Times New Roman"/>
                <a:cs typeface="Times New Roman"/>
              </a:rPr>
              <a:t>We </a:t>
            </a:r>
            <a:r>
              <a:rPr sz="2400" spc="175" dirty="0">
                <a:latin typeface="Times New Roman"/>
                <a:cs typeface="Times New Roman"/>
              </a:rPr>
              <a:t>needed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35" dirty="0">
                <a:latin typeface="Times New Roman"/>
                <a:cs typeface="Times New Roman"/>
              </a:rPr>
              <a:t>strike  </a:t>
            </a:r>
            <a:r>
              <a:rPr sz="2400" spc="130" dirty="0">
                <a:latin typeface="Times New Roman"/>
                <a:cs typeface="Times New Roman"/>
              </a:rPr>
              <a:t>a balance </a:t>
            </a:r>
            <a:r>
              <a:rPr sz="2400" spc="155" dirty="0">
                <a:latin typeface="Times New Roman"/>
                <a:cs typeface="Times New Roman"/>
              </a:rPr>
              <a:t>between </a:t>
            </a:r>
            <a:r>
              <a:rPr sz="2400" spc="110" dirty="0">
                <a:latin typeface="Times New Roman"/>
                <a:cs typeface="Times New Roman"/>
              </a:rPr>
              <a:t>providing  </a:t>
            </a:r>
            <a:r>
              <a:rPr sz="2400" spc="145" dirty="0">
                <a:latin typeface="Times New Roman"/>
                <a:cs typeface="Times New Roman"/>
              </a:rPr>
              <a:t>comprehensive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information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avoiding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overwhelming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user.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899"/>
              </a:lnSpc>
            </a:pPr>
            <a:r>
              <a:rPr sz="2400" b="1" spc="-114" dirty="0">
                <a:latin typeface="Arial"/>
                <a:cs typeface="Arial"/>
              </a:rPr>
              <a:t>Responsive </a:t>
            </a:r>
            <a:r>
              <a:rPr sz="2400" b="1" spc="-70" dirty="0">
                <a:latin typeface="Arial"/>
                <a:cs typeface="Arial"/>
              </a:rPr>
              <a:t>Design: </a:t>
            </a:r>
            <a:r>
              <a:rPr sz="2400" spc="140" dirty="0">
                <a:latin typeface="Times New Roman"/>
                <a:cs typeface="Times New Roman"/>
              </a:rPr>
              <a:t>Ensuring </a:t>
            </a:r>
            <a:r>
              <a:rPr sz="2400" spc="175" dirty="0">
                <a:latin typeface="Times New Roman"/>
                <a:cs typeface="Times New Roman"/>
              </a:rPr>
              <a:t>that </a:t>
            </a:r>
            <a:r>
              <a:rPr sz="2400" spc="190" dirty="0">
                <a:latin typeface="Times New Roman"/>
                <a:cs typeface="Times New Roman"/>
              </a:rPr>
              <a:t>our </a:t>
            </a:r>
            <a:r>
              <a:rPr sz="2400" spc="170" dirty="0">
                <a:latin typeface="Times New Roman"/>
                <a:cs typeface="Times New Roman"/>
              </a:rPr>
              <a:t>app </a:t>
            </a:r>
            <a:r>
              <a:rPr sz="2400" spc="95" dirty="0">
                <a:latin typeface="Times New Roman"/>
                <a:cs typeface="Times New Roman"/>
              </a:rPr>
              <a:t>looked </a:t>
            </a:r>
            <a:r>
              <a:rPr sz="2400" spc="185" dirty="0">
                <a:latin typeface="Times New Roman"/>
                <a:cs typeface="Times New Roman"/>
              </a:rPr>
              <a:t>and </a:t>
            </a:r>
            <a:r>
              <a:rPr sz="2400" spc="140" dirty="0">
                <a:latin typeface="Times New Roman"/>
                <a:cs typeface="Times New Roman"/>
              </a:rPr>
              <a:t>functioned </a:t>
            </a:r>
            <a:r>
              <a:rPr sz="2400" spc="65" dirty="0">
                <a:latin typeface="Times New Roman"/>
                <a:cs typeface="Times New Roman"/>
              </a:rPr>
              <a:t>well </a:t>
            </a:r>
            <a:r>
              <a:rPr sz="2400" spc="140" dirty="0">
                <a:latin typeface="Times New Roman"/>
                <a:cs typeface="Times New Roman"/>
              </a:rPr>
              <a:t>across </a:t>
            </a:r>
            <a:r>
              <a:rPr sz="2400" spc="120" dirty="0">
                <a:latin typeface="Times New Roman"/>
                <a:cs typeface="Times New Roman"/>
              </a:rPr>
              <a:t>various  </a:t>
            </a:r>
            <a:r>
              <a:rPr sz="2400" spc="100" dirty="0">
                <a:latin typeface="Times New Roman"/>
                <a:cs typeface="Times New Roman"/>
              </a:rPr>
              <a:t>devices </a:t>
            </a:r>
            <a:r>
              <a:rPr sz="2400" spc="120" dirty="0">
                <a:latin typeface="Times New Roman"/>
                <a:cs typeface="Times New Roman"/>
              </a:rPr>
              <a:t>was </a:t>
            </a:r>
            <a:r>
              <a:rPr sz="2400" spc="13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challenge. </a:t>
            </a:r>
            <a:r>
              <a:rPr sz="2400" spc="95" dirty="0">
                <a:latin typeface="Times New Roman"/>
                <a:cs typeface="Times New Roman"/>
              </a:rPr>
              <a:t>Adapting </a:t>
            </a:r>
            <a:r>
              <a:rPr sz="2400" spc="18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layout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210" dirty="0">
                <a:latin typeface="Times New Roman"/>
                <a:cs typeface="Times New Roman"/>
              </a:rPr>
              <a:t>di"erent </a:t>
            </a:r>
            <a:r>
              <a:rPr sz="2400" spc="165" dirty="0">
                <a:latin typeface="Times New Roman"/>
                <a:cs typeface="Times New Roman"/>
              </a:rPr>
              <a:t>screen </a:t>
            </a:r>
            <a:r>
              <a:rPr sz="2400" spc="105" dirty="0">
                <a:latin typeface="Times New Roman"/>
                <a:cs typeface="Times New Roman"/>
              </a:rPr>
              <a:t>sizes </a:t>
            </a:r>
            <a:r>
              <a:rPr sz="2400" spc="85" dirty="0">
                <a:latin typeface="Times New Roman"/>
                <a:cs typeface="Times New Roman"/>
              </a:rPr>
              <a:t>while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maintaining  </a:t>
            </a:r>
            <a:r>
              <a:rPr sz="2400" spc="95" dirty="0">
                <a:latin typeface="Times New Roman"/>
                <a:cs typeface="Times New Roman"/>
              </a:rPr>
              <a:t>usability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task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meticulous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testing.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899"/>
              </a:lnSpc>
            </a:pPr>
            <a:r>
              <a:rPr sz="2400" b="1" spc="45" dirty="0">
                <a:latin typeface="Arial"/>
                <a:cs typeface="Arial"/>
              </a:rPr>
              <a:t>Error </a:t>
            </a:r>
            <a:r>
              <a:rPr sz="2400" b="1" spc="-25" dirty="0">
                <a:latin typeface="Arial"/>
                <a:cs typeface="Arial"/>
              </a:rPr>
              <a:t>Handling: </a:t>
            </a:r>
            <a:r>
              <a:rPr sz="2400" spc="100" dirty="0">
                <a:latin typeface="Times New Roman"/>
                <a:cs typeface="Times New Roman"/>
              </a:rPr>
              <a:t>Managing </a:t>
            </a:r>
            <a:r>
              <a:rPr sz="2400" spc="190" dirty="0">
                <a:latin typeface="Times New Roman"/>
                <a:cs typeface="Times New Roman"/>
              </a:rPr>
              <a:t>errors </a:t>
            </a:r>
            <a:r>
              <a:rPr sz="2400" spc="175" dirty="0">
                <a:latin typeface="Times New Roman"/>
                <a:cs typeface="Times New Roman"/>
              </a:rPr>
              <a:t>that </a:t>
            </a:r>
            <a:r>
              <a:rPr sz="2400" spc="120" dirty="0">
                <a:latin typeface="Times New Roman"/>
                <a:cs typeface="Times New Roman"/>
              </a:rPr>
              <a:t>could </a:t>
            </a:r>
            <a:r>
              <a:rPr sz="2400" spc="140" dirty="0">
                <a:latin typeface="Times New Roman"/>
                <a:cs typeface="Times New Roman"/>
              </a:rPr>
              <a:t>arise </a:t>
            </a:r>
            <a:r>
              <a:rPr sz="2400" spc="145" dirty="0">
                <a:latin typeface="Times New Roman"/>
                <a:cs typeface="Times New Roman"/>
              </a:rPr>
              <a:t>from </a:t>
            </a:r>
            <a:r>
              <a:rPr sz="2400" spc="-65" dirty="0">
                <a:latin typeface="Times New Roman"/>
                <a:cs typeface="Times New Roman"/>
              </a:rPr>
              <a:t>API </a:t>
            </a:r>
            <a:r>
              <a:rPr sz="2400" spc="80" dirty="0">
                <a:latin typeface="Times New Roman"/>
                <a:cs typeface="Times New Roman"/>
              </a:rPr>
              <a:t>calls </a:t>
            </a:r>
            <a:r>
              <a:rPr sz="2400" spc="190" dirty="0">
                <a:latin typeface="Times New Roman"/>
                <a:cs typeface="Times New Roman"/>
              </a:rPr>
              <a:t>or une </a:t>
            </a:r>
            <a:r>
              <a:rPr sz="2400" spc="160" dirty="0">
                <a:latin typeface="Times New Roman"/>
                <a:cs typeface="Times New Roman"/>
              </a:rPr>
              <a:t>pected </a:t>
            </a:r>
            <a:r>
              <a:rPr sz="2400" spc="185" dirty="0">
                <a:latin typeface="Times New Roman"/>
                <a:cs typeface="Times New Roman"/>
              </a:rPr>
              <a:t>user  </a:t>
            </a:r>
            <a:r>
              <a:rPr sz="2400" spc="160" dirty="0">
                <a:latin typeface="Times New Roman"/>
                <a:cs typeface="Times New Roman"/>
              </a:rPr>
              <a:t>inputs </a:t>
            </a:r>
            <a:r>
              <a:rPr sz="2400" spc="120" dirty="0">
                <a:latin typeface="Times New Roman"/>
                <a:cs typeface="Times New Roman"/>
              </a:rPr>
              <a:t>was </a:t>
            </a:r>
            <a:r>
              <a:rPr sz="2400" spc="114" dirty="0">
                <a:latin typeface="Times New Roman"/>
                <a:cs typeface="Times New Roman"/>
              </a:rPr>
              <a:t>essential. </a:t>
            </a:r>
            <a:r>
              <a:rPr sz="2400" spc="145" dirty="0">
                <a:latin typeface="Times New Roman"/>
                <a:cs typeface="Times New Roman"/>
              </a:rPr>
              <a:t>Implementing </a:t>
            </a:r>
            <a:r>
              <a:rPr sz="2400" spc="165" dirty="0">
                <a:latin typeface="Times New Roman"/>
                <a:cs typeface="Times New Roman"/>
              </a:rPr>
              <a:t>robust </a:t>
            </a:r>
            <a:r>
              <a:rPr sz="2400" spc="175" dirty="0">
                <a:latin typeface="Times New Roman"/>
                <a:cs typeface="Times New Roman"/>
              </a:rPr>
              <a:t>error-handling </a:t>
            </a:r>
            <a:r>
              <a:rPr sz="2400" spc="165" dirty="0">
                <a:latin typeface="Times New Roman"/>
                <a:cs typeface="Times New Roman"/>
              </a:rPr>
              <a:t>mechanisms </a:t>
            </a:r>
            <a:r>
              <a:rPr sz="2400" spc="145" dirty="0">
                <a:latin typeface="Times New Roman"/>
                <a:cs typeface="Times New Roman"/>
              </a:rPr>
              <a:t>without  </a:t>
            </a:r>
            <a:r>
              <a:rPr sz="2400" spc="150" dirty="0">
                <a:latin typeface="Times New Roman"/>
                <a:cs typeface="Times New Roman"/>
              </a:rPr>
              <a:t>disrupting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user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e</a:t>
            </a:r>
            <a:r>
              <a:rPr sz="2400" spc="61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perience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delicate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balancing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act.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899"/>
              </a:lnSpc>
            </a:pPr>
            <a:r>
              <a:rPr sz="2400" b="1" spc="-45" dirty="0">
                <a:latin typeface="Arial"/>
                <a:cs typeface="Arial"/>
              </a:rPr>
              <a:t>Performance </a:t>
            </a:r>
            <a:r>
              <a:rPr sz="2400" b="1" spc="-15" dirty="0">
                <a:latin typeface="Arial"/>
                <a:cs typeface="Arial"/>
              </a:rPr>
              <a:t>Optimization: </a:t>
            </a:r>
            <a:r>
              <a:rPr sz="2400" spc="90" dirty="0">
                <a:latin typeface="Times New Roman"/>
                <a:cs typeface="Times New Roman"/>
              </a:rPr>
              <a:t>Striving </a:t>
            </a:r>
            <a:r>
              <a:rPr sz="2400" spc="110" dirty="0">
                <a:latin typeface="Times New Roman"/>
                <a:cs typeface="Times New Roman"/>
              </a:rPr>
              <a:t>for </a:t>
            </a:r>
            <a:r>
              <a:rPr sz="2400" spc="130" dirty="0">
                <a:latin typeface="Times New Roman"/>
                <a:cs typeface="Times New Roman"/>
              </a:rPr>
              <a:t>optimal </a:t>
            </a:r>
            <a:r>
              <a:rPr sz="2400" spc="150" dirty="0">
                <a:latin typeface="Times New Roman"/>
                <a:cs typeface="Times New Roman"/>
              </a:rPr>
              <a:t>performance, </a:t>
            </a:r>
            <a:r>
              <a:rPr sz="2400" spc="90" dirty="0">
                <a:latin typeface="Times New Roman"/>
                <a:cs typeface="Times New Roman"/>
              </a:rPr>
              <a:t>especially </a:t>
            </a:r>
            <a:r>
              <a:rPr sz="2400" spc="160" dirty="0">
                <a:latin typeface="Times New Roman"/>
                <a:cs typeface="Times New Roman"/>
              </a:rPr>
              <a:t>when </a:t>
            </a:r>
            <a:r>
              <a:rPr sz="2400" spc="110" dirty="0">
                <a:latin typeface="Times New Roman"/>
                <a:cs typeface="Times New Roman"/>
              </a:rPr>
              <a:t>fetching  </a:t>
            </a:r>
            <a:r>
              <a:rPr sz="2400" spc="155" dirty="0">
                <a:latin typeface="Times New Roman"/>
                <a:cs typeface="Times New Roman"/>
              </a:rPr>
              <a:t>data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and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rendering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dynamically,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careful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consideration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code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ekciency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and  </a:t>
            </a:r>
            <a:r>
              <a:rPr sz="2400" spc="125" dirty="0">
                <a:latin typeface="Times New Roman"/>
                <a:cs typeface="Times New Roman"/>
              </a:rPr>
              <a:t>minimizing </a:t>
            </a:r>
            <a:r>
              <a:rPr sz="2400" spc="155" dirty="0">
                <a:latin typeface="Times New Roman"/>
                <a:cs typeface="Times New Roman"/>
              </a:rPr>
              <a:t>network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requests.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802730"/>
            <a:ext cx="5629275" cy="5943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898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cwTeXHeiBold</vt:lpstr>
      <vt:lpstr>Georgia</vt:lpstr>
      <vt:lpstr>Times New Roman</vt:lpstr>
      <vt:lpstr>Trebuchet MS</vt:lpstr>
      <vt:lpstr>Verdana</vt:lpstr>
      <vt:lpstr>Office Theme</vt:lpstr>
      <vt:lpstr>PowerPoint Presentation</vt:lpstr>
      <vt:lpstr>Introduction</vt:lpstr>
      <vt:lpstr>App Overview</vt:lpstr>
      <vt:lpstr>Adding User Interactivity</vt:lpstr>
      <vt:lpstr>Technologies Used</vt:lpstr>
      <vt:lpstr>OpenWeatherMap API</vt:lpstr>
      <vt:lpstr>Data Flow Diagram (DFD)</vt:lpstr>
      <vt:lpstr>Entity Relationship Diagram (ERD):</vt:lpstr>
      <vt:lpstr>Challenges Faced</vt:lpstr>
      <vt:lpstr>Conclusion</vt:lpstr>
      <vt:lpstr>Acknowledgement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Aziz</cp:lastModifiedBy>
  <cp:revision>5</cp:revision>
  <dcterms:created xsi:type="dcterms:W3CDTF">2023-08-10T17:57:45Z</dcterms:created>
  <dcterms:modified xsi:type="dcterms:W3CDTF">2023-08-11T03:59:20Z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2023-08-10T00:00:00Z</vt:filetime>
  </property>
</Properties>
</file>