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0" r:id="rId4"/>
    <p:sldId id="265" r:id="rId5"/>
    <p:sldId id="266" r:id="rId6"/>
    <p:sldId id="259" r:id="rId7"/>
    <p:sldId id="261" r:id="rId8"/>
    <p:sldId id="262" r:id="rId9"/>
    <p:sldId id="267" r:id="rId10"/>
    <p:sldId id="270" r:id="rId11"/>
    <p:sldId id="269" r:id="rId12"/>
    <p:sldId id="271" r:id="rId13"/>
    <p:sldId id="268" r:id="rId14"/>
    <p:sldId id="275" r:id="rId15"/>
    <p:sldId id="272" r:id="rId16"/>
    <p:sldId id="273" r:id="rId17"/>
    <p:sldId id="274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-14" initials="2" lastIdx="1" clrIdx="0">
    <p:extLst>
      <p:ext uri="{19B8F6BF-5375-455C-9EA6-DF929625EA0E}">
        <p15:presenceInfo xmlns:p15="http://schemas.microsoft.com/office/powerpoint/2012/main" userId="201-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0D49E74-EBBF-4F5B-B7C0-005F404EAE3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2579"/>
    <p:restoredTop sz="90000"/>
  </p:normalViewPr>
  <p:slideViewPr>
    <p:cSldViewPr snapToObjects="1">
      <p:cViewPr varScale="1">
        <p:scale>
          <a:sx n="75" d="100"/>
          <a:sy n="75" d="100"/>
        </p:scale>
        <p:origin x="78" y="114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0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9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358214" y="1484757"/>
            <a:ext cx="3970956" cy="3043263"/>
            <a:chOff x="4358215" y="1926727"/>
            <a:chExt cx="3970956" cy="304326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763925" y="2467312"/>
              <a:ext cx="2498570" cy="13612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63065" y="3044916"/>
              <a:ext cx="2406342" cy="192507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0818036">
              <a:off x="4358215" y="1926727"/>
              <a:ext cx="1409700" cy="1124823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1486968">
              <a:off x="5426611" y="2275253"/>
              <a:ext cx="381282" cy="340720"/>
            </a:xfrm>
            <a:prstGeom prst="rect">
              <a:avLst/>
            </a:prstGeom>
          </p:spPr>
        </p:pic>
        <p:sp>
          <p:nvSpPr>
            <p:cNvPr id="27" name="가로 글상자 26"/>
            <p:cNvSpPr txBox="1"/>
            <p:nvPr/>
          </p:nvSpPr>
          <p:spPr>
            <a:xfrm>
              <a:off x="5312743" y="2195096"/>
              <a:ext cx="3016428" cy="450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solidFill>
                    <a:schemeClr val="dk1"/>
                  </a:solidFill>
                  <a:effectLst>
                    <a:glow rad="63500">
                      <a:srgbClr val="FFFF00">
                        <a:alpha val="50000"/>
                      </a:srgbClr>
                    </a:glow>
                  </a:effectLst>
                  <a:latin typeface="Arial Black"/>
                </a:rPr>
                <a:t>#GOBONG</a:t>
              </a:r>
              <a:r>
                <a:rPr lang="en-US" altLang="ko-KR" sz="2200" b="1">
                  <a:solidFill>
                    <a:schemeClr val="dk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586653" y="3856554"/>
            <a:ext cx="381000" cy="3429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528987" y="3878540"/>
            <a:ext cx="381000" cy="3429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339289" y="3362819"/>
            <a:ext cx="381000" cy="3429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817023" y="3375421"/>
            <a:ext cx="381000" cy="342900"/>
          </a:xfrm>
          <a:prstGeom prst="rect">
            <a:avLst/>
          </a:prstGeom>
        </p:spPr>
      </p:pic>
      <p:sp>
        <p:nvSpPr>
          <p:cNvPr id="41" name="Google Shape;106;p2"/>
          <p:cNvSpPr txBox="1"/>
          <p:nvPr/>
        </p:nvSpPr>
        <p:spPr>
          <a:xfrm>
            <a:off x="3791817" y="5153180"/>
            <a:ext cx="5103750" cy="36408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김우주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박지현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손승기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이재호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전재영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조태정</a:t>
            </a:r>
          </a:p>
        </p:txBody>
      </p:sp>
    </p:spTree>
    <p:extLst>
      <p:ext uri="{BB962C8B-B14F-4D97-AF65-F5344CB8AC3E}">
        <p14:creationId xmlns:p14="http://schemas.microsoft.com/office/powerpoint/2010/main" val="12442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21" y="1344275"/>
            <a:ext cx="6480900" cy="371930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029355" y="4657013"/>
            <a:ext cx="504070" cy="4416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459157" y="5010988"/>
            <a:ext cx="809066" cy="62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1686" y="5522151"/>
            <a:ext cx="18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누를시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18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134" y="764630"/>
            <a:ext cx="3617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댓글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댓글 </a:t>
            </a:r>
            <a:r>
              <a:rPr lang="ko-KR" altLang="en-US" sz="1600" dirty="0" err="1" smtClean="0"/>
              <a:t>갯수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10043"/>
          <a:stretch/>
        </p:blipFill>
        <p:spPr>
          <a:xfrm>
            <a:off x="4151730" y="931383"/>
            <a:ext cx="7949705" cy="756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056" y="2143507"/>
            <a:ext cx="3617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댓글 쓰기</a:t>
            </a:r>
            <a:endParaRPr lang="en-US" altLang="ko-KR" dirty="0" smtClean="0"/>
          </a:p>
          <a:p>
            <a:pPr algn="r"/>
            <a:r>
              <a:rPr lang="ko-KR" altLang="en-US" sz="1600" dirty="0" err="1" smtClean="0"/>
              <a:t>새창으로</a:t>
            </a:r>
            <a:r>
              <a:rPr lang="ko-KR" altLang="en-US" sz="1600" dirty="0" smtClean="0"/>
              <a:t> 연결 </a:t>
            </a:r>
            <a:r>
              <a:rPr lang="ko-KR" altLang="en-US" sz="1600" dirty="0" err="1" smtClean="0"/>
              <a:t>대표코드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75" y="2763999"/>
            <a:ext cx="9610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30" y="965436"/>
            <a:ext cx="7666414" cy="18276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6056" y="681558"/>
            <a:ext cx="3617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</a:t>
            </a:r>
            <a:r>
              <a:rPr lang="ko-KR" altLang="en-US" dirty="0" err="1" smtClean="0"/>
              <a:t>댓글쓰기창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r"/>
            <a:r>
              <a:rPr lang="ko-KR" altLang="en-US" sz="1600" dirty="0" err="1" smtClean="0"/>
              <a:t>댓글입력창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대표코드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56" y="2860492"/>
            <a:ext cx="6018173" cy="34379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691" y="5271905"/>
            <a:ext cx="7336280" cy="1038513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rot="16200000" flipH="1">
            <a:off x="6550528" y="4288561"/>
            <a:ext cx="653813" cy="554729"/>
          </a:xfrm>
          <a:prstGeom prst="bentConnector3">
            <a:avLst>
              <a:gd name="adj1" fmla="val -73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>
            <a:off x="3356100" y="2269990"/>
            <a:ext cx="722982" cy="432060"/>
          </a:xfrm>
          <a:prstGeom prst="bentConnector3">
            <a:avLst>
              <a:gd name="adj1" fmla="val 2881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8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16056" y="724391"/>
            <a:ext cx="3060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상세보기 댓글</a:t>
            </a:r>
            <a:endParaRPr lang="en-US" altLang="ko-KR" dirty="0" smtClean="0"/>
          </a:p>
          <a:p>
            <a:pPr algn="r"/>
            <a:r>
              <a:rPr lang="ko-KR" altLang="en-US" sz="1600" dirty="0" err="1" smtClean="0"/>
              <a:t>동작</a:t>
            </a:r>
            <a:r>
              <a:rPr lang="ko-KR" altLang="en-US" sz="1600" dirty="0" err="1" smtClean="0"/>
              <a:t>사진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6" y="1461262"/>
            <a:ext cx="4024312" cy="19478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67279" y="1835202"/>
            <a:ext cx="3684451" cy="10378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135450" y="2887582"/>
            <a:ext cx="0" cy="757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3374" y="3682904"/>
            <a:ext cx="306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입력시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아래표시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86" y="1420077"/>
            <a:ext cx="5788326" cy="4277376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664970" y="2873013"/>
            <a:ext cx="1152000" cy="0"/>
          </a:xfrm>
          <a:prstGeom prst="straightConnector1">
            <a:avLst/>
          </a:prstGeom>
          <a:ln w="1016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134" y="764630"/>
            <a:ext cx="3617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상세보기 댓글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댓글 </a:t>
            </a:r>
            <a:r>
              <a:rPr lang="ko-KR" altLang="en-US" sz="1600" dirty="0" err="1" smtClean="0"/>
              <a:t>갯수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1" y="733740"/>
            <a:ext cx="5688790" cy="12650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9" y="1998757"/>
            <a:ext cx="7658466" cy="39410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359" y="5103189"/>
            <a:ext cx="7336280" cy="1038513"/>
          </a:xfrm>
          <a:prstGeom prst="rect">
            <a:avLst/>
          </a:prstGeom>
        </p:spPr>
      </p:pic>
      <p:cxnSp>
        <p:nvCxnSpPr>
          <p:cNvPr id="17" name="꺾인 연결선 16"/>
          <p:cNvCxnSpPr/>
          <p:nvPr/>
        </p:nvCxnSpPr>
        <p:spPr>
          <a:xfrm rot="5400000">
            <a:off x="3862250" y="1720949"/>
            <a:ext cx="722982" cy="432060"/>
          </a:xfrm>
          <a:prstGeom prst="bentConnector3">
            <a:avLst>
              <a:gd name="adj1" fmla="val 2881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6200000" flipH="1">
            <a:off x="6550528" y="4288561"/>
            <a:ext cx="653813" cy="554729"/>
          </a:xfrm>
          <a:prstGeom prst="bentConnector3">
            <a:avLst>
              <a:gd name="adj1" fmla="val -73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41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78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55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마침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4358214" y="1494679"/>
            <a:ext cx="3970955" cy="3043263"/>
            <a:chOff x="4358215" y="1926727"/>
            <a:chExt cx="3970955" cy="3043263"/>
          </a:xfrm>
        </p:grpSpPr>
        <p:pic>
          <p:nvPicPr>
            <p:cNvPr id="213" name="그림 2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763925" y="2467312"/>
              <a:ext cx="2498570" cy="136126"/>
            </a:xfrm>
            <a:prstGeom prst="rect">
              <a:avLst/>
            </a:prstGeom>
          </p:spPr>
        </p:pic>
        <p:pic>
          <p:nvPicPr>
            <p:cNvPr id="214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63065" y="3044916"/>
              <a:ext cx="2406342" cy="1925074"/>
            </a:xfrm>
            <a:prstGeom prst="rect">
              <a:avLst/>
            </a:prstGeom>
          </p:spPr>
        </p:pic>
        <p:pic>
          <p:nvPicPr>
            <p:cNvPr id="215" name="그림 2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0818036">
              <a:off x="4358215" y="1926727"/>
              <a:ext cx="1409700" cy="1124823"/>
            </a:xfrm>
            <a:prstGeom prst="rect">
              <a:avLst/>
            </a:prstGeom>
          </p:spPr>
        </p:pic>
        <p:pic>
          <p:nvPicPr>
            <p:cNvPr id="216" name="그림 2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21486968">
              <a:off x="5426611" y="2275253"/>
              <a:ext cx="381282" cy="340720"/>
            </a:xfrm>
            <a:prstGeom prst="rect">
              <a:avLst/>
            </a:prstGeom>
          </p:spPr>
        </p:pic>
        <p:sp>
          <p:nvSpPr>
            <p:cNvPr id="217" name="가로 글상자 26"/>
            <p:cNvSpPr txBox="1"/>
            <p:nvPr/>
          </p:nvSpPr>
          <p:spPr>
            <a:xfrm>
              <a:off x="5312742" y="2195096"/>
              <a:ext cx="3016428" cy="452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>
                  <a:solidFill>
                    <a:schemeClr val="dk1"/>
                  </a:solidFill>
                  <a:effectLst>
                    <a:glow rad="63500">
                      <a:srgbClr val="FFFF00">
                        <a:alpha val="50000"/>
                      </a:srgbClr>
                    </a:glow>
                  </a:effectLst>
                  <a:latin typeface="Arial Black"/>
                </a:rPr>
                <a:t>#GOBONG</a:t>
              </a:r>
              <a:r>
                <a:rPr lang="en-US" altLang="ko-KR" sz="2200" b="1">
                  <a:solidFill>
                    <a:schemeClr val="dk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8" name="Google Shape;106;p2"/>
          <p:cNvSpPr txBox="1"/>
          <p:nvPr/>
        </p:nvSpPr>
        <p:spPr>
          <a:xfrm>
            <a:off x="3791817" y="5153180"/>
            <a:ext cx="5103750" cy="36408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감사합니다</a:t>
            </a:r>
            <a:r>
              <a:rPr lang="en-US" altLang="ko-KR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  <p:pic>
        <p:nvPicPr>
          <p:cNvPr id="221" name="그림 2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586653" y="3856554"/>
            <a:ext cx="381000" cy="342900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528987" y="3878540"/>
            <a:ext cx="381000" cy="342900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990774">
            <a:off x="4339289" y="3362819"/>
            <a:ext cx="381000" cy="342900"/>
          </a:xfrm>
          <a:prstGeom prst="rect">
            <a:avLst/>
          </a:prstGeom>
        </p:spPr>
      </p:pic>
      <p:pic>
        <p:nvPicPr>
          <p:cNvPr id="224" name="그림 2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219150">
            <a:off x="7817023" y="3375421"/>
            <a:ext cx="381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09"/>
          <p:cNvSpPr/>
          <p:nvPr/>
        </p:nvSpPr>
        <p:spPr>
          <a:xfrm>
            <a:off x="5309046" y="3383562"/>
            <a:ext cx="1511511" cy="75558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168" name="그룹 167"/>
          <p:cNvGrpSpPr/>
          <p:nvPr/>
        </p:nvGrpSpPr>
        <p:grpSpPr>
          <a:xfrm>
            <a:off x="277956" y="265546"/>
            <a:ext cx="9919381" cy="599323"/>
            <a:chOff x="277956" y="265546"/>
            <a:chExt cx="9919381" cy="599323"/>
          </a:xfrm>
        </p:grpSpPr>
        <p:sp>
          <p:nvSpPr>
            <p:cNvPr id="36" name="가로 글상자 35"/>
            <p:cNvSpPr txBox="1"/>
            <p:nvPr/>
          </p:nvSpPr>
          <p:spPr>
            <a:xfrm>
              <a:off x="277956" y="567616"/>
              <a:ext cx="1900861" cy="2972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solidFill>
                    <a:schemeClr val="lt1"/>
                  </a:solidFill>
                  <a:latin typeface="Arial Black"/>
                </a:rPr>
                <a:t>GOBONGstagram</a:t>
              </a:r>
            </a:p>
          </p:txBody>
        </p:sp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640443" y="277491"/>
            <a:ext cx="1259632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목차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8657412" y="2823307"/>
            <a:ext cx="1570411" cy="1382957"/>
            <a:chOff x="1829321" y="2743745"/>
            <a:chExt cx="1570411" cy="1382957"/>
          </a:xfrm>
        </p:grpSpPr>
        <p:sp>
          <p:nvSpPr>
            <p:cNvPr id="136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64" name="Google Shape;103;p2"/>
            <p:cNvSpPr txBox="1"/>
            <p:nvPr/>
          </p:nvSpPr>
          <p:spPr>
            <a:xfrm>
              <a:off x="2277617" y="2944670"/>
              <a:ext cx="614919" cy="364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0</a:t>
              </a:r>
              <a:r>
                <a:rPr lang="en-US" alt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5</a:t>
              </a:r>
            </a:p>
          </p:txBody>
        </p:sp>
      </p:grpSp>
      <p:sp>
        <p:nvSpPr>
          <p:cNvPr id="129" name="Google Shape;106;p2"/>
          <p:cNvSpPr txBox="1"/>
          <p:nvPr/>
        </p:nvSpPr>
        <p:spPr>
          <a:xfrm>
            <a:off x="8931679" y="3627813"/>
            <a:ext cx="1296144" cy="271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자체 평가 의견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1981721" y="2823307"/>
            <a:ext cx="1570411" cy="1382957"/>
            <a:chOff x="1829321" y="2743745"/>
            <a:chExt cx="1570411" cy="1382957"/>
          </a:xfrm>
        </p:grpSpPr>
        <p:sp>
          <p:nvSpPr>
            <p:cNvPr id="139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41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42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43" name="Google Shape;106;p2"/>
            <p:cNvSpPr txBox="1"/>
            <p:nvPr/>
          </p:nvSpPr>
          <p:spPr>
            <a:xfrm>
              <a:off x="1937004" y="3548251"/>
              <a:ext cx="1296144" cy="2670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200" b="1" i="0" u="none" strike="noStrike" cap="none">
                  <a:solidFill>
                    <a:srgbClr val="262626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프로젝트 개요</a:t>
              </a:r>
              <a:endParaRPr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4" name="Google Shape;103;p2"/>
            <p:cNvSpPr txBox="1"/>
            <p:nvPr/>
          </p:nvSpPr>
          <p:spPr>
            <a:xfrm>
              <a:off x="2277617" y="2944670"/>
              <a:ext cx="614919" cy="364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01</a:t>
              </a:r>
              <a:endParaRPr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5319566" y="2823307"/>
            <a:ext cx="1570411" cy="1382957"/>
            <a:chOff x="1829321" y="2743745"/>
            <a:chExt cx="1570411" cy="1382957"/>
          </a:xfrm>
        </p:grpSpPr>
        <p:sp>
          <p:nvSpPr>
            <p:cNvPr id="146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48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49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51" name="Google Shape;103;p2"/>
            <p:cNvSpPr txBox="1"/>
            <p:nvPr/>
          </p:nvSpPr>
          <p:spPr>
            <a:xfrm>
              <a:off x="2277617" y="2944670"/>
              <a:ext cx="614919" cy="364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0</a:t>
              </a:r>
              <a:r>
                <a:rPr lang="en-US" altLang="ko-KR" sz="18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3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 rot="10812357">
            <a:off x="3650644" y="2826125"/>
            <a:ext cx="1570411" cy="1382957"/>
            <a:chOff x="1829321" y="2743745"/>
            <a:chExt cx="1570411" cy="1382957"/>
          </a:xfrm>
        </p:grpSpPr>
        <p:sp>
          <p:nvSpPr>
            <p:cNvPr id="153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55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56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59" name="그룹 158"/>
          <p:cNvGrpSpPr/>
          <p:nvPr/>
        </p:nvGrpSpPr>
        <p:grpSpPr>
          <a:xfrm rot="10812357">
            <a:off x="6988489" y="2826125"/>
            <a:ext cx="1570411" cy="1382957"/>
            <a:chOff x="1829321" y="2743745"/>
            <a:chExt cx="1570411" cy="1382957"/>
          </a:xfrm>
        </p:grpSpPr>
        <p:sp>
          <p:nvSpPr>
            <p:cNvPr id="160" name="타원 135"/>
            <p:cNvSpPr/>
            <p:nvPr/>
          </p:nvSpPr>
          <p:spPr>
            <a:xfrm>
              <a:off x="2068903" y="2756194"/>
              <a:ext cx="1330828" cy="1242287"/>
            </a:xfrm>
            <a:prstGeom prst="ellipse">
              <a:avLst/>
            </a:prstGeom>
            <a:solidFill>
              <a:srgbClr val="EB6F6F"/>
            </a:solidFill>
            <a:ln>
              <a:solidFill>
                <a:schemeClr val="lt1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829321" y="2743745"/>
              <a:ext cx="1570410" cy="1382957"/>
              <a:chOff x="1626576" y="1331667"/>
              <a:chExt cx="1570410" cy="1382957"/>
            </a:xfrm>
          </p:grpSpPr>
          <p:sp>
            <p:nvSpPr>
              <p:cNvPr id="162" name="타원 108"/>
              <p:cNvSpPr/>
              <p:nvPr/>
            </p:nvSpPr>
            <p:spPr>
              <a:xfrm>
                <a:off x="1727322" y="1331667"/>
                <a:ext cx="1330828" cy="125473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63" name="직사각형 109"/>
              <p:cNvSpPr/>
              <p:nvPr/>
            </p:nvSpPr>
            <p:spPr>
              <a:xfrm>
                <a:off x="1626576" y="2016921"/>
                <a:ext cx="1570410" cy="697703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65" name="Google Shape;103;p2"/>
          <p:cNvSpPr txBox="1"/>
          <p:nvPr/>
        </p:nvSpPr>
        <p:spPr>
          <a:xfrm>
            <a:off x="4128389" y="3578985"/>
            <a:ext cx="614919" cy="364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0</a:t>
            </a:r>
            <a:r>
              <a:rPr lang="en-US" alt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2</a:t>
            </a:r>
          </a:p>
        </p:txBody>
      </p:sp>
      <p:sp>
        <p:nvSpPr>
          <p:cNvPr id="166" name="Google Shape;103;p2"/>
          <p:cNvSpPr txBox="1"/>
          <p:nvPr/>
        </p:nvSpPr>
        <p:spPr>
          <a:xfrm>
            <a:off x="7515691" y="3578985"/>
            <a:ext cx="614919" cy="364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0</a:t>
            </a:r>
            <a:r>
              <a:rPr lang="en-US" altLang="ko-KR" sz="18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</a:p>
        </p:txBody>
      </p:sp>
      <p:sp>
        <p:nvSpPr>
          <p:cNvPr id="68" name="Google Shape;107;p2"/>
          <p:cNvSpPr txBox="1"/>
          <p:nvPr/>
        </p:nvSpPr>
        <p:spPr>
          <a:xfrm>
            <a:off x="3713673" y="2976377"/>
            <a:ext cx="1368151" cy="452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구성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및</a:t>
            </a: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역할</a:t>
            </a:r>
            <a:endParaRPr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7" name="Google Shape;106;p2"/>
          <p:cNvSpPr txBox="1"/>
          <p:nvPr/>
        </p:nvSpPr>
        <p:spPr>
          <a:xfrm>
            <a:off x="5510542" y="3627813"/>
            <a:ext cx="1296144" cy="452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수행 절차 및 방법</a:t>
            </a: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33" name="Google Shape;106;p2"/>
          <p:cNvSpPr txBox="1"/>
          <p:nvPr/>
        </p:nvSpPr>
        <p:spPr>
          <a:xfrm>
            <a:off x="7077997" y="2976377"/>
            <a:ext cx="1296144" cy="452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수행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결과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171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172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173" name="가로 글상자 47"/>
            <p:cNvSpPr txBox="1"/>
            <p:nvPr/>
          </p:nvSpPr>
          <p:spPr>
            <a:xfrm>
              <a:off x="10327224" y="6401454"/>
              <a:ext cx="1662291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4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직사각형 203"/>
          <p:cNvSpPr/>
          <p:nvPr/>
        </p:nvSpPr>
        <p:spPr>
          <a:xfrm>
            <a:off x="1296710" y="1510554"/>
            <a:ext cx="2168576" cy="41989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1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반려동물을 양육하는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인구 수가 증가함에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따라 팔불출 반려인들을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위한 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“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내새끼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”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자랑용   </a:t>
            </a:r>
            <a:endParaRPr lang="en-US" altLang="ko-KR" sz="13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SNS 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웹 사이트 구연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sz="13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반려동물 인구 천만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시대 </a:t>
            </a:r>
            <a:r>
              <a:rPr lang="en-US" altLang="ko-KR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SNS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를 활용하여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endParaRPr lang="en-US" altLang="ko-KR" sz="13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1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</a:t>
            </a: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반려동물을 키우고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싶어도 여건이 되지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않는 사람들에게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분양 및 입양을 권유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하고 보다 좋은 정보를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공유하기 위한 모임의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목적이 있음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640443" y="277491"/>
            <a:ext cx="1259632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개요</a:t>
            </a:r>
          </a:p>
        </p:txBody>
      </p:sp>
      <p:grpSp>
        <p:nvGrpSpPr>
          <p:cNvPr id="174" name="그룹 173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171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172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173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595280" y="910662"/>
            <a:ext cx="1571437" cy="1199783"/>
            <a:chOff x="1163336" y="1386912"/>
            <a:chExt cx="1571437" cy="1199783"/>
          </a:xfrm>
        </p:grpSpPr>
        <p:sp>
          <p:nvSpPr>
            <p:cNvPr id="175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79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/>
                <a:t>주제</a:t>
              </a:r>
            </a:p>
          </p:txBody>
        </p:sp>
      </p:grpSp>
      <p:sp>
        <p:nvSpPr>
          <p:cNvPr id="205" name="직사각형 204"/>
          <p:cNvSpPr/>
          <p:nvPr/>
        </p:nvSpPr>
        <p:spPr>
          <a:xfrm>
            <a:off x="3764024" y="1510554"/>
            <a:ext cx="2168576" cy="41989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200"/>
          </a:p>
        </p:txBody>
      </p:sp>
      <p:grpSp>
        <p:nvGrpSpPr>
          <p:cNvPr id="206" name="그룹 205"/>
          <p:cNvGrpSpPr/>
          <p:nvPr/>
        </p:nvGrpSpPr>
        <p:grpSpPr>
          <a:xfrm>
            <a:off x="4062594" y="910662"/>
            <a:ext cx="1571437" cy="1199783"/>
            <a:chOff x="1163336" y="1386912"/>
            <a:chExt cx="1571437" cy="1199783"/>
          </a:xfrm>
        </p:grpSpPr>
        <p:sp>
          <p:nvSpPr>
            <p:cNvPr id="207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>
                <a:latin typeface="맑은 고딕"/>
              </a:endParaRPr>
            </a:p>
          </p:txBody>
        </p:sp>
        <p:sp>
          <p:nvSpPr>
            <p:cNvPr id="208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>
                  <a:latin typeface="맑은 고딕"/>
                </a:rPr>
                <a:t>목표</a:t>
              </a:r>
            </a:p>
          </p:txBody>
        </p:sp>
      </p:grpSp>
      <p:sp>
        <p:nvSpPr>
          <p:cNvPr id="210" name="직사각형 209"/>
          <p:cNvSpPr/>
          <p:nvPr/>
        </p:nvSpPr>
        <p:spPr>
          <a:xfrm>
            <a:off x="6231339" y="1510554"/>
            <a:ext cx="2168576" cy="41989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6529908" y="910662"/>
            <a:ext cx="1571437" cy="1199783"/>
            <a:chOff x="1163336" y="1386912"/>
            <a:chExt cx="1571437" cy="1199783"/>
          </a:xfrm>
        </p:grpSpPr>
        <p:sp>
          <p:nvSpPr>
            <p:cNvPr id="212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13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>
                  <a:latin typeface="맑은 고딕"/>
                </a:rPr>
                <a:t>개발환경</a:t>
              </a:r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8698654" y="1510554"/>
            <a:ext cx="2168576" cy="41989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반려동물 유기 확률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감소 및</a:t>
            </a: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추억 소장용으로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육아일기 등 영구적으로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자료 보관 및 활용 가능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양육 정보 공유</a:t>
            </a: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커뮤니티 활성화</a:t>
            </a:r>
            <a:endParaRPr lang="ko-KR" altLang="en-US" sz="12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산책 모임 등 친목 활동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 sz="12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반려동물 관련 산업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광고 수익 창출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● 반려동물 용품 홍보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8997224" y="910662"/>
            <a:ext cx="1571437" cy="1199783"/>
            <a:chOff x="1163336" y="1386912"/>
            <a:chExt cx="1571437" cy="1199783"/>
          </a:xfrm>
        </p:grpSpPr>
        <p:sp>
          <p:nvSpPr>
            <p:cNvPr id="217" name="순서도: 준비 174"/>
            <p:cNvSpPr/>
            <p:nvPr/>
          </p:nvSpPr>
          <p:spPr>
            <a:xfrm>
              <a:off x="1163336" y="1386912"/>
              <a:ext cx="1571437" cy="1199783"/>
            </a:xfrm>
            <a:prstGeom prst="flowChartPreparation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>
                <a:latin typeface="맑은 고딕"/>
              </a:endParaRPr>
            </a:p>
          </p:txBody>
        </p:sp>
        <p:sp>
          <p:nvSpPr>
            <p:cNvPr id="218" name="순서도: 준비 178"/>
            <p:cNvSpPr/>
            <p:nvPr/>
          </p:nvSpPr>
          <p:spPr>
            <a:xfrm>
              <a:off x="1373985" y="1519713"/>
              <a:ext cx="1150139" cy="934182"/>
            </a:xfrm>
            <a:prstGeom prst="flowChartPreparatio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b="1">
                  <a:latin typeface="맑은 고딕"/>
                </a:rPr>
                <a:t>기대효과</a:t>
              </a: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1296710" y="5811824"/>
            <a:ext cx="2168576" cy="361475"/>
            <a:chOff x="1296710" y="5811824"/>
            <a:chExt cx="2168576" cy="361475"/>
          </a:xfrm>
        </p:grpSpPr>
        <p:sp>
          <p:nvSpPr>
            <p:cNvPr id="220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24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grpSp>
        <p:nvGrpSpPr>
          <p:cNvPr id="226" name="그룹 225"/>
          <p:cNvGrpSpPr/>
          <p:nvPr/>
        </p:nvGrpSpPr>
        <p:grpSpPr>
          <a:xfrm>
            <a:off x="3764025" y="5811824"/>
            <a:ext cx="2168576" cy="361475"/>
            <a:chOff x="1296710" y="5811824"/>
            <a:chExt cx="2168576" cy="361475"/>
          </a:xfrm>
        </p:grpSpPr>
        <p:sp>
          <p:nvSpPr>
            <p:cNvPr id="227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28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grpSp>
        <p:nvGrpSpPr>
          <p:cNvPr id="229" name="그룹 228"/>
          <p:cNvGrpSpPr/>
          <p:nvPr/>
        </p:nvGrpSpPr>
        <p:grpSpPr>
          <a:xfrm>
            <a:off x="6231339" y="5811824"/>
            <a:ext cx="2168576" cy="361475"/>
            <a:chOff x="1296710" y="5811824"/>
            <a:chExt cx="2168576" cy="361475"/>
          </a:xfrm>
        </p:grpSpPr>
        <p:sp>
          <p:nvSpPr>
            <p:cNvPr id="230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31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grpSp>
        <p:nvGrpSpPr>
          <p:cNvPr id="232" name="그룹 231"/>
          <p:cNvGrpSpPr/>
          <p:nvPr/>
        </p:nvGrpSpPr>
        <p:grpSpPr>
          <a:xfrm>
            <a:off x="8698654" y="5811824"/>
            <a:ext cx="2168576" cy="361475"/>
            <a:chOff x="1296710" y="5811824"/>
            <a:chExt cx="2168576" cy="361475"/>
          </a:xfrm>
        </p:grpSpPr>
        <p:sp>
          <p:nvSpPr>
            <p:cNvPr id="233" name="직사각형 219"/>
            <p:cNvSpPr/>
            <p:nvPr/>
          </p:nvSpPr>
          <p:spPr>
            <a:xfrm>
              <a:off x="1296710" y="5811824"/>
              <a:ext cx="2168576" cy="36147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/>
                <a:t>★</a:t>
              </a:r>
            </a:p>
          </p:txBody>
        </p:sp>
        <p:pic>
          <p:nvPicPr>
            <p:cNvPr id="234" name="그림 2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73905" y="5889796"/>
              <a:ext cx="214185" cy="205531"/>
            </a:xfrm>
            <a:prstGeom prst="rect">
              <a:avLst/>
            </a:prstGeom>
          </p:spPr>
        </p:pic>
      </p:grpSp>
      <p:sp>
        <p:nvSpPr>
          <p:cNvPr id="235" name="Google Shape;198;p4"/>
          <p:cNvSpPr/>
          <p:nvPr/>
        </p:nvSpPr>
        <p:spPr>
          <a:xfrm>
            <a:off x="6505626" y="2132896"/>
            <a:ext cx="1620000" cy="360000"/>
          </a:xfrm>
          <a:custGeom>
            <a:avLst/>
            <a:gdLst/>
            <a:ahLst/>
            <a:cxnLst/>
            <a:rect l="l" t="t" r="r" b="b"/>
            <a:pathLst>
              <a:path w="4543848" h="1442979" extrusionOk="0">
                <a:moveTo>
                  <a:pt x="0" y="0"/>
                </a:moveTo>
                <a:lnTo>
                  <a:pt x="4543848" y="0"/>
                </a:lnTo>
                <a:lnTo>
                  <a:pt x="4543848" y="1442978"/>
                </a:lnTo>
                <a:lnTo>
                  <a:pt x="0" y="14429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6" name="Google Shape;200;p4"/>
          <p:cNvSpPr/>
          <p:nvPr/>
        </p:nvSpPr>
        <p:spPr>
          <a:xfrm>
            <a:off x="6529908" y="2492896"/>
            <a:ext cx="1620000" cy="360000"/>
          </a:xfrm>
          <a:custGeom>
            <a:avLst/>
            <a:gdLst/>
            <a:ahLst/>
            <a:cxnLst/>
            <a:rect l="l" t="t" r="r" b="b"/>
            <a:pathLst>
              <a:path w="4548495" h="1448273" extrusionOk="0">
                <a:moveTo>
                  <a:pt x="0" y="0"/>
                </a:moveTo>
                <a:lnTo>
                  <a:pt x="4548495" y="0"/>
                </a:lnTo>
                <a:lnTo>
                  <a:pt x="4548495" y="1448273"/>
                </a:lnTo>
                <a:lnTo>
                  <a:pt x="0" y="144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21620" b="-20730"/>
            </a:stretch>
          </a:blip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7" name="Google Shape;197;p4"/>
          <p:cNvSpPr/>
          <p:nvPr/>
        </p:nvSpPr>
        <p:spPr>
          <a:xfrm>
            <a:off x="6505627" y="2852896"/>
            <a:ext cx="1620000" cy="360000"/>
          </a:xfrm>
          <a:custGeom>
            <a:avLst/>
            <a:gdLst/>
            <a:ahLst/>
            <a:cxnLst/>
            <a:rect l="l" t="t" r="r" b="b"/>
            <a:pathLst>
              <a:path w="4978539" h="1251747" extrusionOk="0">
                <a:moveTo>
                  <a:pt x="0" y="0"/>
                </a:moveTo>
                <a:lnTo>
                  <a:pt x="4978539" y="0"/>
                </a:lnTo>
                <a:lnTo>
                  <a:pt x="4978539" y="1251747"/>
                </a:lnTo>
                <a:lnTo>
                  <a:pt x="0" y="12517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38" name="그림 2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56040" y="3282818"/>
            <a:ext cx="792000" cy="686242"/>
          </a:xfrm>
          <a:prstGeom prst="rect">
            <a:avLst/>
          </a:prstGeom>
        </p:spPr>
      </p:pic>
      <p:pic>
        <p:nvPicPr>
          <p:cNvPr id="239" name="그림 23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92681" y="4860144"/>
            <a:ext cx="2045891" cy="801104"/>
          </a:xfrm>
          <a:prstGeom prst="rect">
            <a:avLst/>
          </a:prstGeom>
        </p:spPr>
      </p:pic>
      <p:pic>
        <p:nvPicPr>
          <p:cNvPr id="240" name="그림 23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392144" y="3358041"/>
            <a:ext cx="720000" cy="575014"/>
          </a:xfrm>
          <a:prstGeom prst="rect">
            <a:avLst/>
          </a:prstGeom>
        </p:spPr>
      </p:pic>
      <p:pic>
        <p:nvPicPr>
          <p:cNvPr id="241" name="그림 24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76140" y="4042224"/>
            <a:ext cx="1080000" cy="576000"/>
          </a:xfrm>
          <a:prstGeom prst="rect">
            <a:avLst/>
          </a:prstGeom>
        </p:spPr>
      </p:pic>
      <p:pic>
        <p:nvPicPr>
          <p:cNvPr id="242" name="그림 24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92256" y="4076046"/>
            <a:ext cx="946316" cy="359999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708040" y="4590144"/>
            <a:ext cx="1080000" cy="270000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52313" y="3435218"/>
            <a:ext cx="792000" cy="6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개발환경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653158" y="2600896"/>
            <a:ext cx="914400" cy="360045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Follow</a:t>
            </a:r>
          </a:p>
        </p:txBody>
      </p:sp>
      <p:sp>
        <p:nvSpPr>
          <p:cNvPr id="213" name="직사각형 212"/>
          <p:cNvSpPr/>
          <p:nvPr/>
        </p:nvSpPr>
        <p:spPr>
          <a:xfrm>
            <a:off x="5696648" y="2600896"/>
            <a:ext cx="914400" cy="360045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회원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9740137" y="2600896"/>
            <a:ext cx="914400" cy="360045"/>
          </a:xfrm>
          <a:prstGeom prst="rect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게시글</a:t>
            </a:r>
          </a:p>
        </p:txBody>
      </p:sp>
      <p:cxnSp>
        <p:nvCxnSpPr>
          <p:cNvPr id="238" name="선 237"/>
          <p:cNvCxnSpPr/>
          <p:nvPr/>
        </p:nvCxnSpPr>
        <p:spPr>
          <a:xfrm rot="10800000">
            <a:off x="2140617" y="2247082"/>
            <a:ext cx="1263671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선 238"/>
          <p:cNvCxnSpPr/>
          <p:nvPr/>
        </p:nvCxnSpPr>
        <p:spPr>
          <a:xfrm rot="16200000">
            <a:off x="6135126" y="2423995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선 239"/>
          <p:cNvCxnSpPr/>
          <p:nvPr/>
        </p:nvCxnSpPr>
        <p:spPr>
          <a:xfrm rot="16200000">
            <a:off x="1958604" y="2423995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선 240"/>
          <p:cNvCxnSpPr/>
          <p:nvPr/>
        </p:nvCxnSpPr>
        <p:spPr>
          <a:xfrm rot="10800000">
            <a:off x="4820685" y="2247096"/>
            <a:ext cx="1129270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순서도: 판단 241"/>
          <p:cNvSpPr/>
          <p:nvPr/>
        </p:nvSpPr>
        <p:spPr>
          <a:xfrm>
            <a:off x="3395662" y="1851046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Follow</a:t>
            </a:r>
            <a:r>
              <a:rPr lang="ko-KR" altLang="en-US" sz="1200" b="1">
                <a:latin typeface="맑은 고딕"/>
              </a:rPr>
              <a:t> 하다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1041082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2110358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Following ID</a:t>
            </a:r>
          </a:p>
        </p:txBody>
      </p:sp>
      <p:sp>
        <p:nvSpPr>
          <p:cNvPr id="245" name="직사각형 244"/>
          <p:cNvSpPr/>
          <p:nvPr/>
        </p:nvSpPr>
        <p:spPr>
          <a:xfrm>
            <a:off x="5192458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FF0000"/>
                </a:solidFill>
                <a:latin typeface="맑은 고딕"/>
              </a:rPr>
              <a:t>ID</a:t>
            </a:r>
          </a:p>
        </p:txBody>
      </p:sp>
      <p:sp>
        <p:nvSpPr>
          <p:cNvPr id="246" name="직사각형 245"/>
          <p:cNvSpPr/>
          <p:nvPr/>
        </p:nvSpPr>
        <p:spPr>
          <a:xfrm>
            <a:off x="6261734" y="32129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가입일자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5192458" y="365402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이름</a:t>
            </a:r>
          </a:p>
        </p:txBody>
      </p:sp>
      <p:sp>
        <p:nvSpPr>
          <p:cNvPr id="248" name="직사각형 247"/>
          <p:cNvSpPr/>
          <p:nvPr/>
        </p:nvSpPr>
        <p:spPr>
          <a:xfrm>
            <a:off x="6261734" y="365402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E-Mail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5192459" y="409508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latin typeface="맑은 고딕"/>
              </a:rPr>
              <a:t>PW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6261735" y="409508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전화번호</a:t>
            </a:r>
          </a:p>
        </p:txBody>
      </p:sp>
      <p:sp>
        <p:nvSpPr>
          <p:cNvPr id="251" name="직사각형 250"/>
          <p:cNvSpPr/>
          <p:nvPr/>
        </p:nvSpPr>
        <p:spPr>
          <a:xfrm>
            <a:off x="9210991" y="313196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FF0000"/>
                </a:solidFill>
                <a:latin typeface="맑은 고딕"/>
              </a:rPr>
              <a:t>게시물</a:t>
            </a:r>
            <a:r>
              <a:rPr lang="en-US" altLang="ko-KR" sz="1200" b="1">
                <a:solidFill>
                  <a:srgbClr val="FF0000"/>
                </a:solidFill>
                <a:latin typeface="맑은 고딕"/>
              </a:rPr>
              <a:t> No</a:t>
            </a:r>
          </a:p>
        </p:txBody>
      </p:sp>
      <p:sp>
        <p:nvSpPr>
          <p:cNvPr id="252" name="직사각형 251"/>
          <p:cNvSpPr/>
          <p:nvPr/>
        </p:nvSpPr>
        <p:spPr>
          <a:xfrm>
            <a:off x="10280267" y="313196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좋아요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9210991" y="357301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10280267" y="3573017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이미지 </a:t>
            </a:r>
            <a:r>
              <a:rPr lang="en-US" altLang="ko-KR" sz="1200" b="1">
                <a:latin typeface="맑은 고딕"/>
              </a:rPr>
              <a:t>1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9210991" y="40140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해시태그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10280267" y="4014072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이미지 </a:t>
            </a:r>
            <a:r>
              <a:rPr lang="en-US" altLang="ko-KR" sz="1200" b="1">
                <a:latin typeface="맑은 고딕"/>
              </a:rPr>
              <a:t>2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9210992" y="449321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내용</a:t>
            </a:r>
          </a:p>
        </p:txBody>
      </p:sp>
      <p:sp>
        <p:nvSpPr>
          <p:cNvPr id="258" name="직사각형 257"/>
          <p:cNvSpPr/>
          <p:nvPr/>
        </p:nvSpPr>
        <p:spPr>
          <a:xfrm>
            <a:off x="10280268" y="449321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이미지 </a:t>
            </a:r>
            <a:r>
              <a:rPr lang="en-US" altLang="ko-KR" sz="1200" b="1">
                <a:latin typeface="맑은 고딕"/>
              </a:rPr>
              <a:t>3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9210992" y="4934269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공개여부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10280268" y="4934269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작성일자</a:t>
            </a:r>
          </a:p>
        </p:txBody>
      </p:sp>
      <p:cxnSp>
        <p:nvCxnSpPr>
          <p:cNvPr id="263" name="선 262"/>
          <p:cNvCxnSpPr/>
          <p:nvPr/>
        </p:nvCxnSpPr>
        <p:spPr>
          <a:xfrm rot="10800000">
            <a:off x="6324596" y="2247095"/>
            <a:ext cx="1035075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선 263"/>
          <p:cNvCxnSpPr/>
          <p:nvPr/>
        </p:nvCxnSpPr>
        <p:spPr>
          <a:xfrm rot="16200000">
            <a:off x="9874482" y="2424008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선 264"/>
          <p:cNvCxnSpPr/>
          <p:nvPr/>
        </p:nvCxnSpPr>
        <p:spPr>
          <a:xfrm rot="16200000">
            <a:off x="5775081" y="2424009"/>
            <a:ext cx="35380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선 265"/>
          <p:cNvCxnSpPr/>
          <p:nvPr/>
        </p:nvCxnSpPr>
        <p:spPr>
          <a:xfrm rot="10800000">
            <a:off x="8776068" y="2247109"/>
            <a:ext cx="1275315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순서도: 판단 266"/>
          <p:cNvSpPr/>
          <p:nvPr/>
        </p:nvSpPr>
        <p:spPr>
          <a:xfrm>
            <a:off x="7359671" y="1851060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작성</a:t>
            </a:r>
          </a:p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하다</a:t>
            </a:r>
          </a:p>
        </p:txBody>
      </p:sp>
      <p:cxnSp>
        <p:nvCxnSpPr>
          <p:cNvPr id="268" name="선 267"/>
          <p:cNvCxnSpPr/>
          <p:nvPr/>
        </p:nvCxnSpPr>
        <p:spPr>
          <a:xfrm rot="16200000">
            <a:off x="5292028" y="1739090"/>
            <a:ext cx="172363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선 268"/>
          <p:cNvCxnSpPr/>
          <p:nvPr/>
        </p:nvCxnSpPr>
        <p:spPr>
          <a:xfrm rot="16200000">
            <a:off x="9335503" y="1739073"/>
            <a:ext cx="172367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순서도: 판단 269"/>
          <p:cNvSpPr/>
          <p:nvPr/>
        </p:nvSpPr>
        <p:spPr>
          <a:xfrm>
            <a:off x="7359671" y="476631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좋아요</a:t>
            </a:r>
          </a:p>
        </p:txBody>
      </p:sp>
      <p:cxnSp>
        <p:nvCxnSpPr>
          <p:cNvPr id="271" name="선 270"/>
          <p:cNvCxnSpPr/>
          <p:nvPr/>
        </p:nvCxnSpPr>
        <p:spPr>
          <a:xfrm rot="10800000">
            <a:off x="6153848" y="872680"/>
            <a:ext cx="1214025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선 271"/>
          <p:cNvCxnSpPr/>
          <p:nvPr/>
        </p:nvCxnSpPr>
        <p:spPr>
          <a:xfrm rot="10800000">
            <a:off x="8799851" y="872679"/>
            <a:ext cx="1408718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6599635" y="130473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6182D6"/>
                </a:solidFill>
                <a:latin typeface="맑은 고딕"/>
              </a:rPr>
              <a:t>게시글 </a:t>
            </a: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No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622561" y="130473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8645487" y="1304734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좋아요 수</a:t>
            </a:r>
          </a:p>
        </p:txBody>
      </p:sp>
      <p:cxnSp>
        <p:nvCxnSpPr>
          <p:cNvPr id="276" name="선 275"/>
          <p:cNvCxnSpPr/>
          <p:nvPr/>
        </p:nvCxnSpPr>
        <p:spPr>
          <a:xfrm rot="16200000">
            <a:off x="4779481" y="4338126"/>
            <a:ext cx="27770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순서도: 판단 276"/>
          <p:cNvSpPr/>
          <p:nvPr/>
        </p:nvSpPr>
        <p:spPr>
          <a:xfrm>
            <a:off x="7415347" y="5330605"/>
            <a:ext cx="1440180" cy="792098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latin typeface="맑은 고딕"/>
              </a:rPr>
              <a:t>댓글</a:t>
            </a:r>
          </a:p>
        </p:txBody>
      </p:sp>
      <p:cxnSp>
        <p:nvCxnSpPr>
          <p:cNvPr id="278" name="선 277"/>
          <p:cNvCxnSpPr/>
          <p:nvPr/>
        </p:nvCxnSpPr>
        <p:spPr>
          <a:xfrm rot="10800000">
            <a:off x="6209524" y="5726654"/>
            <a:ext cx="1214025" cy="0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선 278"/>
          <p:cNvCxnSpPr/>
          <p:nvPr/>
        </p:nvCxnSpPr>
        <p:spPr>
          <a:xfrm rot="10800000">
            <a:off x="8855529" y="5726654"/>
            <a:ext cx="1347500" cy="0"/>
          </a:xfrm>
          <a:prstGeom prst="line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선 279"/>
          <p:cNvCxnSpPr/>
          <p:nvPr/>
        </p:nvCxnSpPr>
        <p:spPr>
          <a:xfrm rot="16200000">
            <a:off x="8808808" y="4338126"/>
            <a:ext cx="277705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/>
          <p:cNvSpPr/>
          <p:nvPr/>
        </p:nvSpPr>
        <p:spPr>
          <a:xfrm>
            <a:off x="6033909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FF0000"/>
                </a:solidFill>
                <a:latin typeface="맑은 고딕"/>
              </a:rPr>
              <a:t>댓글 </a:t>
            </a:r>
            <a:r>
              <a:rPr lang="en-US" altLang="ko-KR" sz="1200" b="1">
                <a:solidFill>
                  <a:srgbClr val="FF0000"/>
                </a:solidFill>
                <a:latin typeface="맑은 고딕"/>
              </a:rPr>
              <a:t>No</a:t>
            </a:r>
          </a:p>
        </p:txBody>
      </p:sp>
      <p:sp>
        <p:nvSpPr>
          <p:cNvPr id="282" name="직사각형 281"/>
          <p:cNvSpPr/>
          <p:nvPr/>
        </p:nvSpPr>
        <p:spPr>
          <a:xfrm>
            <a:off x="7120662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lt1"/>
                </a:solidFill>
                <a:latin typeface="맑은 고딕"/>
              </a:rPr>
              <a:t>내용</a:t>
            </a:r>
          </a:p>
        </p:txBody>
      </p:sp>
      <p:sp>
        <p:nvSpPr>
          <p:cNvPr id="283" name="직사각형 282"/>
          <p:cNvSpPr/>
          <p:nvPr/>
        </p:nvSpPr>
        <p:spPr>
          <a:xfrm>
            <a:off x="8207416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rgbClr val="6182D6"/>
                </a:solidFill>
                <a:latin typeface="맑은 고딕"/>
              </a:rPr>
              <a:t>게시글 </a:t>
            </a: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No</a:t>
            </a:r>
          </a:p>
        </p:txBody>
      </p:sp>
      <p:sp>
        <p:nvSpPr>
          <p:cNvPr id="284" name="직사각형 283"/>
          <p:cNvSpPr/>
          <p:nvPr/>
        </p:nvSpPr>
        <p:spPr>
          <a:xfrm>
            <a:off x="9294169" y="6122703"/>
            <a:ext cx="914400" cy="360045"/>
          </a:xfrm>
          <a:prstGeom prst="rect">
            <a:avLst/>
          </a:prstGeom>
          <a:solidFill>
            <a:schemeClr val="accent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 b="1">
                <a:solidFill>
                  <a:srgbClr val="6182D6"/>
                </a:solidFill>
                <a:latin typeface="맑은 고딕"/>
              </a:rPr>
              <a:t>ID</a:t>
            </a:r>
          </a:p>
        </p:txBody>
      </p:sp>
      <p:cxnSp>
        <p:nvCxnSpPr>
          <p:cNvPr id="285" name="선 284"/>
          <p:cNvCxnSpPr>
            <a:stCxn id="243" idx="0"/>
            <a:endCxn id="212" idx="2"/>
          </p:cNvCxnSpPr>
          <p:nvPr/>
        </p:nvCxnSpPr>
        <p:spPr>
          <a:xfrm flipV="1">
            <a:off x="1498282" y="2960941"/>
            <a:ext cx="612076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선 285"/>
          <p:cNvCxnSpPr>
            <a:stCxn id="244" idx="0"/>
            <a:endCxn id="212" idx="2"/>
          </p:cNvCxnSpPr>
          <p:nvPr/>
        </p:nvCxnSpPr>
        <p:spPr>
          <a:xfrm rot="10800000">
            <a:off x="2110358" y="2960941"/>
            <a:ext cx="457200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선 286"/>
          <p:cNvCxnSpPr>
            <a:stCxn id="245" idx="0"/>
            <a:endCxn id="213" idx="2"/>
          </p:cNvCxnSpPr>
          <p:nvPr/>
        </p:nvCxnSpPr>
        <p:spPr>
          <a:xfrm flipV="1">
            <a:off x="5649658" y="2960941"/>
            <a:ext cx="504189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선 287"/>
          <p:cNvCxnSpPr>
            <a:stCxn id="246" idx="0"/>
            <a:endCxn id="213" idx="2"/>
          </p:cNvCxnSpPr>
          <p:nvPr/>
        </p:nvCxnSpPr>
        <p:spPr>
          <a:xfrm rot="10800000">
            <a:off x="6153848" y="2960941"/>
            <a:ext cx="565086" cy="252031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선 291"/>
          <p:cNvCxnSpPr>
            <a:stCxn id="251" idx="0"/>
            <a:endCxn id="214" idx="2"/>
          </p:cNvCxnSpPr>
          <p:nvPr/>
        </p:nvCxnSpPr>
        <p:spPr>
          <a:xfrm flipV="1">
            <a:off x="9668191" y="2960941"/>
            <a:ext cx="529146" cy="171022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선 292"/>
          <p:cNvCxnSpPr>
            <a:stCxn id="252" idx="0"/>
            <a:endCxn id="214" idx="2"/>
          </p:cNvCxnSpPr>
          <p:nvPr/>
        </p:nvCxnSpPr>
        <p:spPr>
          <a:xfrm rot="10800000">
            <a:off x="10197337" y="2960941"/>
            <a:ext cx="540130" cy="171022"/>
          </a:xfrm>
          <a:prstGeom prst="line">
            <a:avLst/>
          </a:prstGeom>
          <a:ln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4" name="그림 2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219150">
            <a:off x="11120848" y="2897719"/>
            <a:ext cx="330516" cy="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개발환경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2730" r="4390" b="5920"/>
          <a:stretch/>
        </p:blipFill>
        <p:spPr>
          <a:xfrm>
            <a:off x="2639520" y="446290"/>
            <a:ext cx="6494295" cy="60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구성 및 </a:t>
            </a:r>
            <a:r>
              <a:rPr lang="ko-KR" altLang="en-US" sz="1200" b="1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역할</a:t>
            </a:r>
            <a:endParaRPr lang="en-US" altLang="ko-KR" sz="1200" b="1" i="0" u="none" strike="noStrike" cap="none" dirty="0" smtClean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77" name="Google Shape;106;p2"/>
          <p:cNvSpPr txBox="1"/>
          <p:nvPr/>
        </p:nvSpPr>
        <p:spPr>
          <a:xfrm>
            <a:off x="6269011" y="1852366"/>
            <a:ext cx="796148" cy="2841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박지현</a:t>
            </a:r>
          </a:p>
        </p:txBody>
      </p:sp>
      <p:grpSp>
        <p:nvGrpSpPr>
          <p:cNvPr id="212" name="그룹 211"/>
          <p:cNvGrpSpPr/>
          <p:nvPr/>
        </p:nvGrpSpPr>
        <p:grpSpPr>
          <a:xfrm>
            <a:off x="983361" y="864869"/>
            <a:ext cx="2918697" cy="5432601"/>
            <a:chOff x="1218837" y="864869"/>
            <a:chExt cx="2918697" cy="5432601"/>
          </a:xfrm>
          <a:effectLst>
            <a:outerShdw blurRad="76200" dist="76200" dir="2700000" algn="ctr" rotWithShape="0">
              <a:schemeClr val="lt1">
                <a:alpha val="50000"/>
              </a:schemeClr>
            </a:outerShdw>
          </a:effectLst>
        </p:grpSpPr>
        <p:pic>
          <p:nvPicPr>
            <p:cNvPr id="176" name="그림 17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18837" y="3907041"/>
              <a:ext cx="790180" cy="933348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7580" y="864869"/>
              <a:ext cx="902405" cy="954362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 rotWithShape="1">
            <a:blip r:embed="rId5">
              <a:lum bright="36000" contrast="64000"/>
            </a:blip>
            <a:stretch>
              <a:fillRect/>
            </a:stretch>
          </p:blipFill>
          <p:spPr>
            <a:xfrm>
              <a:off x="2880946" y="2111377"/>
              <a:ext cx="1256589" cy="1051432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022391" y="5339276"/>
              <a:ext cx="973699" cy="958194"/>
            </a:xfrm>
            <a:prstGeom prst="rect">
              <a:avLst/>
            </a:prstGeom>
          </p:spPr>
        </p:pic>
        <p:sp>
          <p:nvSpPr>
            <p:cNvPr id="185" name="원호 184"/>
            <p:cNvSpPr/>
            <p:nvPr/>
          </p:nvSpPr>
          <p:spPr>
            <a:xfrm>
              <a:off x="1769096" y="1342050"/>
              <a:ext cx="1740144" cy="1538654"/>
            </a:xfrm>
            <a:prstGeom prst="arc">
              <a:avLst>
                <a:gd name="adj1" fmla="val 16200000"/>
                <a:gd name="adj2" fmla="val 0"/>
              </a:avLst>
            </a:prstGeom>
            <a:ln w="38100">
              <a:solidFill>
                <a:schemeClr val="dk1"/>
              </a:solidFill>
              <a:headEnd w="med" len="med"/>
              <a:tailEnd type="triangle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원호 188"/>
            <p:cNvSpPr/>
            <p:nvPr/>
          </p:nvSpPr>
          <p:spPr>
            <a:xfrm rot="16453894">
              <a:off x="1575286" y="3035844"/>
              <a:ext cx="1740144" cy="1538654"/>
            </a:xfrm>
            <a:prstGeom prst="arc">
              <a:avLst>
                <a:gd name="adj1" fmla="val 16200000"/>
                <a:gd name="adj2" fmla="val 0"/>
              </a:avLst>
            </a:prstGeom>
            <a:ln w="38100">
              <a:solidFill>
                <a:schemeClr val="dk1"/>
              </a:solidFill>
              <a:headEnd type="triangle" w="med" len="med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원호 189"/>
            <p:cNvSpPr/>
            <p:nvPr/>
          </p:nvSpPr>
          <p:spPr>
            <a:xfrm rot="10584481">
              <a:off x="1722607" y="4226720"/>
              <a:ext cx="1740144" cy="1538654"/>
            </a:xfrm>
            <a:prstGeom prst="arc">
              <a:avLst>
                <a:gd name="adj1" fmla="val 16200000"/>
                <a:gd name="adj2" fmla="val 0"/>
              </a:avLst>
            </a:prstGeom>
            <a:ln w="38100">
              <a:solidFill>
                <a:schemeClr val="dk1"/>
              </a:solidFill>
              <a:headEnd type="triangle" w="med" len="med"/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1" name="Google Shape;106;p2"/>
          <p:cNvSpPr txBox="1"/>
          <p:nvPr/>
        </p:nvSpPr>
        <p:spPr>
          <a:xfrm>
            <a:off x="6269011" y="905531"/>
            <a:ext cx="796148" cy="288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김우주</a:t>
            </a:r>
          </a:p>
        </p:txBody>
      </p:sp>
      <p:sp>
        <p:nvSpPr>
          <p:cNvPr id="192" name="Google Shape;106;p2"/>
          <p:cNvSpPr txBox="1"/>
          <p:nvPr/>
        </p:nvSpPr>
        <p:spPr>
          <a:xfrm>
            <a:off x="6269011" y="2799200"/>
            <a:ext cx="796148" cy="2898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손승기</a:t>
            </a:r>
          </a:p>
        </p:txBody>
      </p:sp>
      <p:sp>
        <p:nvSpPr>
          <p:cNvPr id="193" name="Google Shape;106;p2"/>
          <p:cNvSpPr txBox="1"/>
          <p:nvPr/>
        </p:nvSpPr>
        <p:spPr>
          <a:xfrm>
            <a:off x="6269012" y="3746034"/>
            <a:ext cx="796147" cy="2859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이재호</a:t>
            </a:r>
          </a:p>
        </p:txBody>
      </p:sp>
      <p:sp>
        <p:nvSpPr>
          <p:cNvPr id="194" name="Google Shape;106;p2"/>
          <p:cNvSpPr txBox="1"/>
          <p:nvPr/>
        </p:nvSpPr>
        <p:spPr>
          <a:xfrm>
            <a:off x="6269012" y="4692869"/>
            <a:ext cx="796147" cy="2821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전재영</a:t>
            </a:r>
          </a:p>
        </p:txBody>
      </p:sp>
      <p:sp>
        <p:nvSpPr>
          <p:cNvPr id="195" name="Google Shape;106;p2"/>
          <p:cNvSpPr txBox="1"/>
          <p:nvPr/>
        </p:nvSpPr>
        <p:spPr>
          <a:xfrm>
            <a:off x="6269012" y="5559362"/>
            <a:ext cx="796147" cy="28239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조태정</a:t>
            </a:r>
          </a:p>
        </p:txBody>
      </p:sp>
      <p:sp>
        <p:nvSpPr>
          <p:cNvPr id="197" name="Google Shape;106;p2"/>
          <p:cNvSpPr txBox="1"/>
          <p:nvPr/>
        </p:nvSpPr>
        <p:spPr>
          <a:xfrm>
            <a:off x="6608357" y="1276320"/>
            <a:ext cx="4331598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버그수정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보완</a:t>
            </a:r>
            <a:endParaRPr lang="en-US" altLang="ko-KR" sz="1200" i="0" u="none" strike="noStrike" cap="none" dirty="0" smtClean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2" name="Google Shape;106;p2"/>
          <p:cNvSpPr txBox="1"/>
          <p:nvPr/>
        </p:nvSpPr>
        <p:spPr>
          <a:xfrm>
            <a:off x="6608357" y="2271316"/>
            <a:ext cx="4331598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및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버그테스트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3" name="Google Shape;106;p2"/>
          <p:cNvSpPr txBox="1"/>
          <p:nvPr/>
        </p:nvSpPr>
        <p:spPr>
          <a:xfrm>
            <a:off x="6608358" y="3254913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테이블 설계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4" name="Google Shape;106;p2"/>
          <p:cNvSpPr txBox="1"/>
          <p:nvPr/>
        </p:nvSpPr>
        <p:spPr>
          <a:xfrm>
            <a:off x="6608358" y="4123828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DB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와 </a:t>
            </a:r>
            <a:r>
              <a:rPr lang="en-US" altLang="ko-KR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jsp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연동 등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5" name="Google Shape;106;p2"/>
          <p:cNvSpPr txBox="1"/>
          <p:nvPr/>
        </p:nvSpPr>
        <p:spPr>
          <a:xfrm>
            <a:off x="6608358" y="5003715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프론트페이지 </a:t>
            </a:r>
            <a:r>
              <a:rPr lang="en-US" altLang="ko-KR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버그테스트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6" name="Google Shape;106;p2"/>
          <p:cNvSpPr txBox="1"/>
          <p:nvPr/>
        </p:nvSpPr>
        <p:spPr>
          <a:xfrm>
            <a:off x="6608358" y="5900703"/>
            <a:ext cx="4331597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sz="1200" i="0" u="none" strike="noStrike" cap="none" dirty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i="0" u="none" strike="noStrike" cap="none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기능구현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및 프론트페이지</a:t>
            </a:r>
            <a:r>
              <a:rPr lang="en-US" altLang="ko-KR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200" i="0" u="none" strike="noStrike" cap="none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200" dirty="0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아이디어설계 </a:t>
            </a:r>
            <a:r>
              <a:rPr lang="ko-KR" altLang="en-US" sz="1200" dirty="0" err="1" smtClean="0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결과정리</a:t>
            </a:r>
            <a:endParaRPr lang="ko-KR" altLang="en-US" sz="1200" i="0" u="none" strike="noStrike" cap="none" dirty="0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3" name="Google Shape;106;p2"/>
          <p:cNvSpPr txBox="1"/>
          <p:nvPr/>
        </p:nvSpPr>
        <p:spPr>
          <a:xfrm>
            <a:off x="2545652" y="1390248"/>
            <a:ext cx="1034273" cy="4850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사전조사 및 토의</a:t>
            </a:r>
          </a:p>
        </p:txBody>
      </p:sp>
      <p:sp>
        <p:nvSpPr>
          <p:cNvPr id="214" name="Google Shape;106;p2"/>
          <p:cNvSpPr txBox="1"/>
          <p:nvPr/>
        </p:nvSpPr>
        <p:spPr>
          <a:xfrm>
            <a:off x="1273506" y="3001452"/>
            <a:ext cx="1034273" cy="4846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조사결과 도출</a:t>
            </a:r>
          </a:p>
        </p:txBody>
      </p:sp>
      <p:sp>
        <p:nvSpPr>
          <p:cNvPr id="215" name="Google Shape;106;p2"/>
          <p:cNvSpPr txBox="1"/>
          <p:nvPr/>
        </p:nvSpPr>
        <p:spPr>
          <a:xfrm>
            <a:off x="1133196" y="5199802"/>
            <a:ext cx="1034273" cy="4846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조사결과 실행</a:t>
            </a:r>
          </a:p>
        </p:txBody>
      </p:sp>
      <p:sp>
        <p:nvSpPr>
          <p:cNvPr id="216" name="Google Shape;106;p2"/>
          <p:cNvSpPr txBox="1"/>
          <p:nvPr/>
        </p:nvSpPr>
        <p:spPr>
          <a:xfrm>
            <a:off x="3384921" y="5056219"/>
            <a:ext cx="1034273" cy="287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결과완성</a:t>
            </a:r>
          </a:p>
        </p:txBody>
      </p:sp>
      <p:pic>
        <p:nvPicPr>
          <p:cNvPr id="217" name="그림 2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1760235"/>
            <a:ext cx="346023" cy="325964"/>
          </a:xfrm>
          <a:prstGeom prst="rect">
            <a:avLst/>
          </a:prstGeom>
        </p:spPr>
      </p:pic>
      <p:pic>
        <p:nvPicPr>
          <p:cNvPr id="218" name="그림 2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836676"/>
            <a:ext cx="346023" cy="325964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3607354"/>
            <a:ext cx="346023" cy="325964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2683795"/>
            <a:ext cx="346023" cy="325964"/>
          </a:xfrm>
          <a:prstGeom prst="rect">
            <a:avLst/>
          </a:prstGeom>
        </p:spPr>
      </p:pic>
      <p:pic>
        <p:nvPicPr>
          <p:cNvPr id="221" name="그림 2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5454474"/>
            <a:ext cx="346023" cy="325964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22988" y="4530914"/>
            <a:ext cx="346023" cy="325964"/>
          </a:xfrm>
          <a:prstGeom prst="rect">
            <a:avLst/>
          </a:prstGeom>
        </p:spPr>
      </p:pic>
      <p:cxnSp>
        <p:nvCxnSpPr>
          <p:cNvPr id="225" name="선 224"/>
          <p:cNvCxnSpPr/>
          <p:nvPr/>
        </p:nvCxnSpPr>
        <p:spPr>
          <a:xfrm rot="16200000" flipH="1">
            <a:off x="3087553" y="3420430"/>
            <a:ext cx="4000642" cy="0"/>
          </a:xfrm>
          <a:prstGeom prst="line">
            <a:avLst/>
          </a:prstGeom>
          <a:ln w="0">
            <a:solidFill>
              <a:schemeClr val="dk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일정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15" name="Google Shape;106;p2"/>
          <p:cNvSpPr txBox="1"/>
          <p:nvPr/>
        </p:nvSpPr>
        <p:spPr>
          <a:xfrm>
            <a:off x="467279" y="905531"/>
            <a:ext cx="1660256" cy="2831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u="sng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계획 및 추진 일정</a:t>
            </a:r>
          </a:p>
        </p:txBody>
      </p:sp>
      <p:sp>
        <p:nvSpPr>
          <p:cNvPr id="216" name="Google Shape;106;p2"/>
          <p:cNvSpPr txBox="1"/>
          <p:nvPr/>
        </p:nvSpPr>
        <p:spPr>
          <a:xfrm>
            <a:off x="835706" y="1345606"/>
            <a:ext cx="1660256" cy="290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strike="noStrike" cap="none">
                <a:solidFill>
                  <a:srgbClr val="FF0000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Step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01</a:t>
            </a:r>
          </a:p>
        </p:txBody>
      </p:sp>
      <p:sp>
        <p:nvSpPr>
          <p:cNvPr id="217" name="Google Shape;106;p2"/>
          <p:cNvSpPr txBox="1"/>
          <p:nvPr/>
        </p:nvSpPr>
        <p:spPr>
          <a:xfrm>
            <a:off x="1204133" y="177006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팀 구성</a:t>
            </a:r>
          </a:p>
        </p:txBody>
      </p:sp>
      <p:sp>
        <p:nvSpPr>
          <p:cNvPr id="218" name="Google Shape;106;p2"/>
          <p:cNvSpPr txBox="1"/>
          <p:nvPr/>
        </p:nvSpPr>
        <p:spPr>
          <a:xfrm>
            <a:off x="1204133" y="2138356"/>
            <a:ext cx="1291829" cy="2695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주제 선정</a:t>
            </a:r>
          </a:p>
        </p:txBody>
      </p:sp>
      <p:sp>
        <p:nvSpPr>
          <p:cNvPr id="219" name="Google Shape;106;p2"/>
          <p:cNvSpPr txBox="1"/>
          <p:nvPr/>
        </p:nvSpPr>
        <p:spPr>
          <a:xfrm>
            <a:off x="1204133" y="2509286"/>
            <a:ext cx="1291829" cy="27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업무분담</a:t>
            </a:r>
          </a:p>
        </p:txBody>
      </p:sp>
      <p:sp>
        <p:nvSpPr>
          <p:cNvPr id="220" name="Google Shape;106;p2"/>
          <p:cNvSpPr txBox="1"/>
          <p:nvPr/>
        </p:nvSpPr>
        <p:spPr>
          <a:xfrm>
            <a:off x="835706" y="2994213"/>
            <a:ext cx="1660256" cy="290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strike="noStrike" cap="none">
                <a:solidFill>
                  <a:srgbClr val="FF0000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Step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02</a:t>
            </a:r>
          </a:p>
        </p:txBody>
      </p:sp>
      <p:sp>
        <p:nvSpPr>
          <p:cNvPr id="221" name="Google Shape;106;p2"/>
          <p:cNvSpPr txBox="1"/>
          <p:nvPr/>
        </p:nvSpPr>
        <p:spPr>
          <a:xfrm>
            <a:off x="1204133" y="342900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사전 조사</a:t>
            </a:r>
          </a:p>
        </p:txBody>
      </p:sp>
      <p:sp>
        <p:nvSpPr>
          <p:cNvPr id="222" name="Google Shape;106;p2"/>
          <p:cNvSpPr txBox="1"/>
          <p:nvPr/>
        </p:nvSpPr>
        <p:spPr>
          <a:xfrm>
            <a:off x="1204133" y="3826416"/>
            <a:ext cx="1291829" cy="2674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회의 진행</a:t>
            </a:r>
          </a:p>
        </p:txBody>
      </p:sp>
      <p:sp>
        <p:nvSpPr>
          <p:cNvPr id="224" name="Google Shape;106;p2"/>
          <p:cNvSpPr txBox="1"/>
          <p:nvPr/>
        </p:nvSpPr>
        <p:spPr>
          <a:xfrm>
            <a:off x="835706" y="4348714"/>
            <a:ext cx="1660256" cy="29076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300" b="1" i="0" strike="noStrike" cap="none">
                <a:solidFill>
                  <a:srgbClr val="FF0000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●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Step</a:t>
            </a:r>
            <a:r>
              <a:rPr lang="ko-KR" altLang="en-US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3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03</a:t>
            </a:r>
          </a:p>
        </p:txBody>
      </p:sp>
      <p:sp>
        <p:nvSpPr>
          <p:cNvPr id="228" name="Google Shape;106;p2"/>
          <p:cNvSpPr txBox="1"/>
          <p:nvPr/>
        </p:nvSpPr>
        <p:spPr>
          <a:xfrm>
            <a:off x="1204133" y="4653153"/>
            <a:ext cx="1291829" cy="2693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자료 작성</a:t>
            </a:r>
          </a:p>
        </p:txBody>
      </p:sp>
      <p:sp>
        <p:nvSpPr>
          <p:cNvPr id="229" name="Google Shape;106;p2"/>
          <p:cNvSpPr txBox="1"/>
          <p:nvPr/>
        </p:nvSpPr>
        <p:spPr>
          <a:xfrm>
            <a:off x="1204133" y="5054891"/>
            <a:ext cx="1567433" cy="272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자료 수정 및 보완</a:t>
            </a:r>
          </a:p>
        </p:txBody>
      </p:sp>
      <p:sp>
        <p:nvSpPr>
          <p:cNvPr id="230" name="Google Shape;106;p2"/>
          <p:cNvSpPr txBox="1"/>
          <p:nvPr/>
        </p:nvSpPr>
        <p:spPr>
          <a:xfrm>
            <a:off x="1204133" y="5863636"/>
            <a:ext cx="1567433" cy="2685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프로젝트 종료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발표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231" name="Google Shape;106;p2"/>
          <p:cNvSpPr txBox="1"/>
          <p:nvPr/>
        </p:nvSpPr>
        <p:spPr>
          <a:xfrm>
            <a:off x="1204133" y="5459264"/>
            <a:ext cx="1567433" cy="2720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최종검토</a:t>
            </a:r>
          </a:p>
        </p:txBody>
      </p:sp>
      <p:sp>
        <p:nvSpPr>
          <p:cNvPr id="232" name="Google Shape;106;p2"/>
          <p:cNvSpPr txBox="1"/>
          <p:nvPr/>
        </p:nvSpPr>
        <p:spPr>
          <a:xfrm>
            <a:off x="3363991" y="177006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7/17</a:t>
            </a:r>
          </a:p>
        </p:txBody>
      </p:sp>
      <p:sp>
        <p:nvSpPr>
          <p:cNvPr id="233" name="Google Shape;106;p2"/>
          <p:cNvSpPr txBox="1"/>
          <p:nvPr/>
        </p:nvSpPr>
        <p:spPr>
          <a:xfrm>
            <a:off x="3363991" y="2138356"/>
            <a:ext cx="1291829" cy="2695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7/17</a:t>
            </a:r>
          </a:p>
        </p:txBody>
      </p:sp>
      <p:sp>
        <p:nvSpPr>
          <p:cNvPr id="234" name="Google Shape;106;p2"/>
          <p:cNvSpPr txBox="1"/>
          <p:nvPr/>
        </p:nvSpPr>
        <p:spPr>
          <a:xfrm>
            <a:off x="3363991" y="2509286"/>
            <a:ext cx="1291829" cy="27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7/17</a:t>
            </a:r>
          </a:p>
        </p:txBody>
      </p:sp>
      <p:sp>
        <p:nvSpPr>
          <p:cNvPr id="235" name="Google Shape;106;p2"/>
          <p:cNvSpPr txBox="1"/>
          <p:nvPr/>
        </p:nvSpPr>
        <p:spPr>
          <a:xfrm>
            <a:off x="3363991" y="137001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진행일자</a:t>
            </a:r>
          </a:p>
        </p:txBody>
      </p:sp>
      <p:sp>
        <p:nvSpPr>
          <p:cNvPr id="236" name="Google Shape;106;p2"/>
          <p:cNvSpPr txBox="1"/>
          <p:nvPr/>
        </p:nvSpPr>
        <p:spPr>
          <a:xfrm>
            <a:off x="3363991" y="3429000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7/18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~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20</a:t>
            </a:r>
          </a:p>
        </p:txBody>
      </p:sp>
      <p:sp>
        <p:nvSpPr>
          <p:cNvPr id="237" name="Google Shape;106;p2"/>
          <p:cNvSpPr txBox="1"/>
          <p:nvPr/>
        </p:nvSpPr>
        <p:spPr>
          <a:xfrm>
            <a:off x="3363991" y="3797296"/>
            <a:ext cx="1291829" cy="2695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7/21</a:t>
            </a:r>
          </a:p>
        </p:txBody>
      </p:sp>
      <p:sp>
        <p:nvSpPr>
          <p:cNvPr id="239" name="Google Shape;106;p2"/>
          <p:cNvSpPr txBox="1"/>
          <p:nvPr/>
        </p:nvSpPr>
        <p:spPr>
          <a:xfrm>
            <a:off x="3363991" y="4689078"/>
            <a:ext cx="1291829" cy="2715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7/22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~</a:t>
            </a:r>
            <a:r>
              <a:rPr lang="ko-KR" altLang="en-US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7/26</a:t>
            </a:r>
          </a:p>
        </p:txBody>
      </p:sp>
      <p:sp>
        <p:nvSpPr>
          <p:cNvPr id="240" name="Google Shape;106;p2"/>
          <p:cNvSpPr txBox="1"/>
          <p:nvPr/>
        </p:nvSpPr>
        <p:spPr>
          <a:xfrm>
            <a:off x="3363991" y="5054891"/>
            <a:ext cx="1291829" cy="2715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7/27</a:t>
            </a:r>
          </a:p>
        </p:txBody>
      </p:sp>
      <p:sp>
        <p:nvSpPr>
          <p:cNvPr id="241" name="Google Shape;106;p2"/>
          <p:cNvSpPr txBox="1"/>
          <p:nvPr/>
        </p:nvSpPr>
        <p:spPr>
          <a:xfrm>
            <a:off x="3363991" y="5459264"/>
            <a:ext cx="1291829" cy="2715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7/27</a:t>
            </a:r>
          </a:p>
        </p:txBody>
      </p:sp>
      <p:sp>
        <p:nvSpPr>
          <p:cNvPr id="242" name="Google Shape;106;p2"/>
          <p:cNvSpPr txBox="1"/>
          <p:nvPr/>
        </p:nvSpPr>
        <p:spPr>
          <a:xfrm>
            <a:off x="3363991" y="5860653"/>
            <a:ext cx="1291829" cy="2715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7/28</a:t>
            </a:r>
          </a:p>
        </p:txBody>
      </p:sp>
      <p:cxnSp>
        <p:nvCxnSpPr>
          <p:cNvPr id="244" name="선 243"/>
          <p:cNvCxnSpPr/>
          <p:nvPr/>
        </p:nvCxnSpPr>
        <p:spPr>
          <a:xfrm rot="16200000" flipH="1" flipV="1">
            <a:off x="925284" y="4009002"/>
            <a:ext cx="4556687" cy="0"/>
          </a:xfrm>
          <a:prstGeom prst="line">
            <a:avLst/>
          </a:prstGeom>
          <a:ln w="0">
            <a:solidFill>
              <a:schemeClr val="dk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선 244"/>
          <p:cNvCxnSpPr/>
          <p:nvPr/>
        </p:nvCxnSpPr>
        <p:spPr>
          <a:xfrm rot="16200000" flipH="1">
            <a:off x="2653951" y="4030744"/>
            <a:ext cx="4596197" cy="0"/>
          </a:xfrm>
          <a:prstGeom prst="line">
            <a:avLst/>
          </a:prstGeom>
          <a:ln w="0">
            <a:solidFill>
              <a:schemeClr val="dk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Google Shape;106;p2"/>
          <p:cNvSpPr txBox="1"/>
          <p:nvPr/>
        </p:nvSpPr>
        <p:spPr>
          <a:xfrm>
            <a:off x="7565317" y="1047115"/>
            <a:ext cx="1291829" cy="26636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7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월</a:t>
            </a:r>
          </a:p>
        </p:txBody>
      </p:sp>
      <p:sp>
        <p:nvSpPr>
          <p:cNvPr id="248" name="Google Shape;106;p2"/>
          <p:cNvSpPr txBox="1"/>
          <p:nvPr/>
        </p:nvSpPr>
        <p:spPr>
          <a:xfrm>
            <a:off x="5256696" y="1345606"/>
            <a:ext cx="6600024" cy="27171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15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16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17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18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19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20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21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22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23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24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25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26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27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28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29</a:t>
            </a:r>
            <a:r>
              <a:rPr lang="ko-KR" altLang="en-US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r>
              <a:rPr lang="en-US" altLang="ko-KR" sz="1200" b="1" i="0" strike="noStrike" cap="none">
                <a:solidFill>
                  <a:schemeClr val="dk1"/>
                </a:solidFill>
                <a:effectLst/>
                <a:latin typeface="맑은 고딕"/>
                <a:ea typeface="맑은 고딕"/>
                <a:cs typeface="맑은 고딕"/>
                <a:sym typeface="맑은 고딕"/>
              </a:rPr>
              <a:t>30</a:t>
            </a:r>
          </a:p>
        </p:txBody>
      </p:sp>
      <p:sp>
        <p:nvSpPr>
          <p:cNvPr id="258" name="직사각형 257"/>
          <p:cNvSpPr/>
          <p:nvPr/>
        </p:nvSpPr>
        <p:spPr>
          <a:xfrm>
            <a:off x="6312027" y="1730659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6312027" y="2154585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312027" y="2578511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6674314" y="3429000"/>
            <a:ext cx="1005883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>
            <a:off x="7749964" y="3759484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8243237" y="4752146"/>
            <a:ext cx="1701246" cy="1453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10131183" y="5064647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10128504" y="5422694"/>
            <a:ext cx="362287" cy="17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10560558" y="5825321"/>
            <a:ext cx="362287" cy="17258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60" y="701773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게시글목록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좋아요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동작</a:t>
            </a:r>
            <a:r>
              <a:rPr lang="ko-KR" altLang="en-US" dirty="0" err="1" smtClean="0"/>
              <a:t>사진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1" y="1760442"/>
            <a:ext cx="2352675" cy="828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11" y="2776795"/>
            <a:ext cx="2638425" cy="86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7710" y="701773"/>
            <a:ext cx="3528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좋아요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좋아요 누른 사람 목록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10" y="1751647"/>
            <a:ext cx="6038850" cy="1371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477" y="3478776"/>
            <a:ext cx="7402987" cy="25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316056" y="265546"/>
            <a:ext cx="9881281" cy="300888"/>
            <a:chOff x="316056" y="265546"/>
            <a:chExt cx="9881281" cy="300888"/>
          </a:xfrm>
        </p:grpSpPr>
        <p:cxnSp>
          <p:nvCxnSpPr>
            <p:cNvPr id="37" name="Google Shape;129;p3"/>
            <p:cNvCxnSpPr/>
            <p:nvPr/>
          </p:nvCxnSpPr>
          <p:spPr>
            <a:xfrm>
              <a:off x="1984232" y="415990"/>
              <a:ext cx="8190246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316056" y="289446"/>
              <a:ext cx="1668176" cy="253088"/>
            </a:xfrm>
            <a:prstGeom prst="rect">
              <a:avLst/>
            </a:prstGeom>
          </p:spPr>
        </p:pic>
        <p:sp>
          <p:nvSpPr>
            <p:cNvPr id="48" name="가로 글상자 47"/>
            <p:cNvSpPr txBox="1"/>
            <p:nvPr/>
          </p:nvSpPr>
          <p:spPr>
            <a:xfrm>
              <a:off x="318135" y="265546"/>
              <a:ext cx="1666097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  <p:sp>
          <p:nvSpPr>
            <p:cNvPr id="104" name="Google Shape;226;p8"/>
            <p:cNvSpPr/>
            <p:nvPr/>
          </p:nvSpPr>
          <p:spPr>
            <a:xfrm>
              <a:off x="10151618" y="280651"/>
              <a:ext cx="45719" cy="27067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05" name="Google Shape;131;p3"/>
          <p:cNvSpPr txBox="1"/>
          <p:nvPr/>
        </p:nvSpPr>
        <p:spPr>
          <a:xfrm>
            <a:off x="10197336" y="277491"/>
            <a:ext cx="1994663" cy="263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b="1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프로젝트 팀 수행 결과</a:t>
            </a:r>
          </a:p>
        </p:txBody>
      </p:sp>
      <p:grpSp>
        <p:nvGrpSpPr>
          <p:cNvPr id="208" name="그룹 207"/>
          <p:cNvGrpSpPr/>
          <p:nvPr/>
        </p:nvGrpSpPr>
        <p:grpSpPr>
          <a:xfrm>
            <a:off x="467279" y="6401454"/>
            <a:ext cx="11528121" cy="300888"/>
            <a:chOff x="467279" y="6401454"/>
            <a:chExt cx="11528121" cy="300888"/>
          </a:xfrm>
        </p:grpSpPr>
        <p:cxnSp>
          <p:nvCxnSpPr>
            <p:cNvPr id="209" name="Google Shape;129;p3"/>
            <p:cNvCxnSpPr/>
            <p:nvPr/>
          </p:nvCxnSpPr>
          <p:spPr>
            <a:xfrm>
              <a:off x="467279" y="6551898"/>
              <a:ext cx="9859945" cy="0"/>
            </a:xfrm>
            <a:prstGeom prst="straightConnector1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round/>
              <a:headEnd w="sm" len="sm"/>
              <a:tailEnd w="sm" len="sm"/>
            </a:ln>
          </p:spPr>
        </p:cxnSp>
        <p:pic>
          <p:nvPicPr>
            <p:cNvPr id="210" name="그림 45"/>
            <p:cNvPicPr>
              <a:picLocks noChangeAspect="1"/>
            </p:cNvPicPr>
            <p:nvPr/>
          </p:nvPicPr>
          <p:blipFill rotWithShape="1">
            <a:blip r:embed="rId2"/>
            <a:srcRect t="23140"/>
            <a:stretch>
              <a:fillRect/>
            </a:stretch>
          </p:blipFill>
          <p:spPr>
            <a:xfrm>
              <a:off x="10327224" y="6425354"/>
              <a:ext cx="1668176" cy="253088"/>
            </a:xfrm>
            <a:prstGeom prst="rect">
              <a:avLst/>
            </a:prstGeom>
          </p:spPr>
        </p:pic>
        <p:sp>
          <p:nvSpPr>
            <p:cNvPr id="211" name="가로 글상자 47"/>
            <p:cNvSpPr txBox="1"/>
            <p:nvPr/>
          </p:nvSpPr>
          <p:spPr>
            <a:xfrm>
              <a:off x="10328910" y="6401454"/>
              <a:ext cx="1660605" cy="300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lt1"/>
                  </a:solidFill>
                  <a:latin typeface="맑은 고딕"/>
                </a:rPr>
                <a:t>GOBONG</a:t>
              </a:r>
              <a:r>
                <a:rPr lang="en-US" altLang="ko-KR" sz="1400">
                  <a:solidFill>
                    <a:schemeClr val="lt1"/>
                  </a:solidFill>
                  <a:latin typeface="맑은 고딕"/>
                </a:rPr>
                <a:t>stagram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134" y="764630"/>
            <a:ext cx="3617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목록 좋아요 </a:t>
            </a:r>
            <a:endParaRPr lang="en-US" altLang="ko-KR" dirty="0" smtClean="0"/>
          </a:p>
          <a:p>
            <a:pPr algn="r"/>
            <a:r>
              <a:rPr lang="ko-KR" altLang="en-US" sz="1600" dirty="0" smtClean="0"/>
              <a:t>좋아요 수 및 좋아요 체크</a:t>
            </a:r>
            <a:endParaRPr lang="en-US" altLang="ko-KR" sz="1600" dirty="0" smtClean="0"/>
          </a:p>
          <a:p>
            <a:pPr algn="r"/>
            <a:r>
              <a:rPr lang="ko-KR" altLang="en-US" sz="1600" dirty="0" smtClean="0"/>
              <a:t>대표 동작 코드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6" y="1687960"/>
            <a:ext cx="2893437" cy="22629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880" y="1670048"/>
            <a:ext cx="8685635" cy="46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465</Words>
  <Application>Microsoft Office PowerPoint</Application>
  <PresentationFormat>와이드스크린</PresentationFormat>
  <Paragraphs>208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Arial Black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gram</dc:creator>
  <cp:lastModifiedBy>201-14</cp:lastModifiedBy>
  <cp:revision>119</cp:revision>
  <dcterms:created xsi:type="dcterms:W3CDTF">2023-07-25T12:03:11Z</dcterms:created>
  <dcterms:modified xsi:type="dcterms:W3CDTF">2023-07-28T06:15:45Z</dcterms:modified>
  <cp:version>12.0.0.3146</cp:version>
</cp:coreProperties>
</file>