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sldIdLst>
    <p:sldId id="258" r:id="rId2"/>
    <p:sldId id="263" r:id="rId3"/>
    <p:sldId id="261" r:id="rId4"/>
    <p:sldId id="262" r:id="rId5"/>
    <p:sldId id="264" r:id="rId6"/>
    <p:sldId id="267" r:id="rId7"/>
    <p:sldId id="265" r:id="rId8"/>
    <p:sldId id="269" r:id="rId9"/>
    <p:sldId id="270"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9" d="100"/>
          <a:sy n="89" d="100"/>
        </p:scale>
        <p:origin x="4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30-09-2023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D4CDBEB-7B95-45C9-9746-1E512CCA006C}" type="datetimeFigureOut">
              <a:rPr lang="en-IN" smtClean="0"/>
              <a:t>30-09-2023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59877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29408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D4CDBEB-7B95-45C9-9746-1E512CCA006C}" type="datetimeFigureOut">
              <a:rPr lang="en-IN" smtClean="0"/>
              <a:t>30-09-2023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04735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38150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D4CDBEB-7B95-45C9-9746-1E512CCA006C}" type="datetimeFigureOut">
              <a:rPr lang="en-IN" smtClean="0"/>
              <a:t>30-09-2023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8031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D4CDBEB-7B95-45C9-9746-1E512CCA006C}" type="datetimeFigureOut">
              <a:rPr lang="en-IN" smtClean="0"/>
              <a:t>30-09-2023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90439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D4CDBEB-7B95-45C9-9746-1E512CCA006C}" type="datetimeFigureOut">
              <a:rPr lang="en-IN" smtClean="0"/>
              <a:t>30-09-2023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5309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DBEB-7B95-45C9-9746-1E512CCA006C}"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6322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D4CDBEB-7B95-45C9-9746-1E512CCA006C}" type="datetimeFigureOut">
              <a:rPr lang="en-IN" smtClean="0"/>
              <a:t>30-09-2023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78259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5136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D4CDBEB-7B95-45C9-9746-1E512CCA006C}" type="datetimeFigureOut">
              <a:rPr lang="en-IN" smtClean="0"/>
              <a:t>30-09-2023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25359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D4CDBEB-7B95-45C9-9746-1E512CCA006C}" type="datetimeFigureOut">
              <a:rPr lang="en-IN" smtClean="0"/>
              <a:t>30-09-2023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0512951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dirty="0"/>
              <a:t>	</a:t>
            </a:r>
            <a:r>
              <a:rPr lang="en-IN" sz="2000" b="1" dirty="0">
                <a:latin typeface="Bell MT" panose="02020503060305020303" pitchFamily="18" charset="0"/>
              </a:rPr>
              <a:t>DEPARTMENT OF INFORMATION TECHNOLOGY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10297887" cy="3196260"/>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dirty="0">
                <a:effectLst/>
              </a:rPr>
              <a:t>Smart Parking </a:t>
            </a:r>
            <a:endParaRPr lang="en-IN" sz="2000" dirty="0">
              <a:latin typeface="Bell MT" panose="02020503060305020303" pitchFamily="18" charset="0"/>
            </a:endParaRPr>
          </a:p>
          <a:p>
            <a:r>
              <a:rPr lang="en-IN" sz="2000" b="1" dirty="0">
                <a:latin typeface="Bell MT" panose="02020503060305020303" pitchFamily="18" charset="0"/>
              </a:rPr>
              <a:t>Team name : Proj_224789_Team_4</a:t>
            </a:r>
          </a:p>
          <a:p>
            <a:r>
              <a:rPr lang="en-IN" sz="2000" b="1" dirty="0">
                <a:latin typeface="Bell MT" panose="02020503060305020303" pitchFamily="18" charset="0"/>
              </a:rPr>
              <a:t>Team members :</a:t>
            </a:r>
          </a:p>
          <a:p>
            <a:pPr marL="0" algn="l" rtl="0" eaLnBrk="1" fontAlgn="t" latinLnBrk="0" hangingPunct="1">
              <a:lnSpc>
                <a:spcPct val="107000"/>
              </a:lnSpc>
              <a:spcBef>
                <a:spcPts val="0"/>
              </a:spcBef>
              <a:spcAft>
                <a:spcPts val="800"/>
              </a:spcAft>
            </a:pPr>
            <a:r>
              <a:rPr lang="en-IN" sz="1800" b="0" i="0" u="none" strike="noStrike" kern="1200" dirty="0">
                <a:solidFill>
                  <a:srgbClr val="000000"/>
                </a:solidFill>
                <a:effectLst/>
                <a:latin typeface="Calibri" panose="020F0502020204030204" pitchFamily="34" charset="0"/>
              </a:rPr>
              <a:t>Mohamed </a:t>
            </a:r>
            <a:r>
              <a:rPr lang="en-IN" sz="1800" b="0" i="0" u="none" strike="noStrike" kern="1200" dirty="0" err="1">
                <a:solidFill>
                  <a:srgbClr val="000000"/>
                </a:solidFill>
                <a:effectLst/>
                <a:latin typeface="Calibri" panose="020F0502020204030204" pitchFamily="34" charset="0"/>
              </a:rPr>
              <a:t>Nayeemullah</a:t>
            </a:r>
            <a:r>
              <a:rPr lang="en-IN" sz="1800" b="0" i="0" u="none" strike="noStrike" kern="1200" dirty="0">
                <a:solidFill>
                  <a:srgbClr val="000000"/>
                </a:solidFill>
                <a:effectLst/>
                <a:latin typeface="Calibri" panose="020F0502020204030204" pitchFamily="34" charset="0"/>
              </a:rPr>
              <a:t> S (113321205030)</a:t>
            </a:r>
            <a:endParaRPr lang="en-IN" sz="1800" b="0" i="0" u="none" strike="noStrike" dirty="0">
              <a:effectLst/>
              <a:latin typeface="Arial" panose="020B0604020202020204" pitchFamily="34" charset="0"/>
            </a:endParaRPr>
          </a:p>
          <a:p>
            <a:pPr marL="0" algn="l" rtl="0" eaLnBrk="1" fontAlgn="t" latinLnBrk="0" hangingPunct="1">
              <a:lnSpc>
                <a:spcPct val="107000"/>
              </a:lnSpc>
              <a:spcBef>
                <a:spcPts val="0"/>
              </a:spcBef>
              <a:spcAft>
                <a:spcPts val="800"/>
              </a:spcAft>
            </a:pPr>
            <a:r>
              <a:rPr lang="en-IN" sz="1800" b="0" i="0" u="none" strike="noStrike" kern="1200" dirty="0" err="1">
                <a:solidFill>
                  <a:srgbClr val="000000"/>
                </a:solidFill>
                <a:effectLst/>
                <a:latin typeface="Calibri" panose="020F0502020204030204" pitchFamily="34" charset="0"/>
              </a:rPr>
              <a:t>Thariq</a:t>
            </a:r>
            <a:r>
              <a:rPr lang="en-IN" sz="1800" b="0" i="0" u="none" strike="noStrike" kern="1200" dirty="0">
                <a:solidFill>
                  <a:srgbClr val="000000"/>
                </a:solidFill>
                <a:effectLst/>
                <a:latin typeface="Calibri" panose="020F0502020204030204" pitchFamily="34" charset="0"/>
              </a:rPr>
              <a:t> Hameed A (113321205052)</a:t>
            </a:r>
            <a:endParaRPr lang="en-IN" sz="1800" b="0" i="0" u="none" strike="noStrike" dirty="0">
              <a:effectLst/>
              <a:latin typeface="Arial" panose="020B0604020202020204" pitchFamily="34" charset="0"/>
            </a:endParaRPr>
          </a:p>
          <a:p>
            <a:pPr marL="0" algn="l" rtl="0" eaLnBrk="1" fontAlgn="t" latinLnBrk="0" hangingPunct="1">
              <a:lnSpc>
                <a:spcPct val="107000"/>
              </a:lnSpc>
              <a:spcBef>
                <a:spcPts val="0"/>
              </a:spcBef>
              <a:spcAft>
                <a:spcPts val="800"/>
              </a:spcAft>
            </a:pPr>
            <a:r>
              <a:rPr lang="en-IN" sz="1800" b="0" i="0" u="none" strike="noStrike" kern="1200" dirty="0">
                <a:solidFill>
                  <a:srgbClr val="000000"/>
                </a:solidFill>
                <a:effectLst/>
                <a:latin typeface="Calibri" panose="020F0502020204030204" pitchFamily="34" charset="0"/>
              </a:rPr>
              <a:t>Mohamed Sheik Noor A (113321205031)</a:t>
            </a:r>
            <a:endParaRPr lang="en-IN" sz="1800" b="0" i="0" u="none" strike="noStrike" dirty="0">
              <a:effectLst/>
              <a:latin typeface="Arial" panose="020B0604020202020204" pitchFamily="34" charset="0"/>
            </a:endParaRPr>
          </a:p>
          <a:p>
            <a:pPr marL="0" algn="l" rtl="0" eaLnBrk="1" fontAlgn="t" latinLnBrk="0" hangingPunct="1">
              <a:lnSpc>
                <a:spcPct val="107000"/>
              </a:lnSpc>
              <a:spcBef>
                <a:spcPts val="0"/>
              </a:spcBef>
              <a:spcAft>
                <a:spcPts val="800"/>
              </a:spcAft>
            </a:pPr>
            <a:r>
              <a:rPr lang="en-IN" sz="1800" b="0" i="0" u="none" strike="noStrike" kern="1200" dirty="0" err="1">
                <a:solidFill>
                  <a:srgbClr val="000000"/>
                </a:solidFill>
                <a:effectLst/>
                <a:latin typeface="Calibri" panose="020F0502020204030204" pitchFamily="34" charset="0"/>
              </a:rPr>
              <a:t>Adhithyan</a:t>
            </a:r>
            <a:r>
              <a:rPr lang="en-IN" sz="1800" b="0" i="0" u="none" strike="noStrike" kern="1200" dirty="0">
                <a:solidFill>
                  <a:srgbClr val="000000"/>
                </a:solidFill>
                <a:effectLst/>
                <a:latin typeface="Calibri" panose="020F0502020204030204" pitchFamily="34" charset="0"/>
              </a:rPr>
              <a:t> K S (113321205002)</a:t>
            </a:r>
            <a:endParaRPr lang="en-IN" sz="1800" b="0" i="0" u="none" strike="noStrike" dirty="0">
              <a:effectLst/>
              <a:latin typeface="Arial" panose="020B0604020202020204" pitchFamily="34" charset="0"/>
            </a:endParaRPr>
          </a:p>
          <a:p>
            <a:endParaRPr lang="en-IN" sz="2000" b="1" dirty="0">
              <a:latin typeface="Bell MT" panose="02020503060305020303" pitchFamily="18" charset="0"/>
            </a:endParaRPr>
          </a:p>
          <a:p>
            <a:r>
              <a:rPr lang="en-IN" dirty="0">
                <a:latin typeface="Bell MT" panose="02020503060305020303" pitchFamily="18" charset="0"/>
              </a:rPr>
              <a:t>	</a:t>
            </a:r>
          </a:p>
        </p:txBody>
      </p:sp>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E50D-699C-752F-55C5-15F0DD17D4DF}"/>
              </a:ext>
            </a:extLst>
          </p:cNvPr>
          <p:cNvSpPr>
            <a:spLocks noGrp="1"/>
          </p:cNvSpPr>
          <p:nvPr>
            <p:ph type="title"/>
          </p:nvPr>
        </p:nvSpPr>
        <p:spPr>
          <a:xfrm>
            <a:off x="845500" y="2200779"/>
            <a:ext cx="3501196" cy="2456442"/>
          </a:xfrm>
        </p:spPr>
        <p:txBody>
          <a:bodyPr/>
          <a:lstStyle/>
          <a:p>
            <a:r>
              <a:rPr lang="en-IN" b="1" dirty="0"/>
              <a:t>THANK YOU</a:t>
            </a:r>
          </a:p>
        </p:txBody>
      </p:sp>
      <p:pic>
        <p:nvPicPr>
          <p:cNvPr id="3" name="Graphic 2" descr="A robot with a raised arm">
            <a:extLst>
              <a:ext uri="{FF2B5EF4-FFF2-40B4-BE49-F238E27FC236}">
                <a16:creationId xmlns:a16="http://schemas.microsoft.com/office/drawing/2014/main" id="{5F2A94EE-0210-12FF-C74E-D26DA17A3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2387" y="4048307"/>
            <a:ext cx="3083613" cy="3083613"/>
          </a:xfrm>
          <a:prstGeom prst="rect">
            <a:avLst/>
          </a:prstGeom>
        </p:spPr>
      </p:pic>
    </p:spTree>
    <p:extLst>
      <p:ext uri="{BB962C8B-B14F-4D97-AF65-F5344CB8AC3E}">
        <p14:creationId xmlns:p14="http://schemas.microsoft.com/office/powerpoint/2010/main" val="262671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4697886" y="1198874"/>
            <a:ext cx="2796225" cy="567191"/>
          </a:xfrm>
        </p:spPr>
        <p:txBody>
          <a:bodyPr>
            <a:normAutofit/>
          </a:bodyPr>
          <a:lstStyle/>
          <a:p>
            <a:pPr algn="l"/>
            <a:r>
              <a:rPr lang="en-IN" sz="2400" b="1" i="0" dirty="0">
                <a:solidFill>
                  <a:schemeClr val="tx1"/>
                </a:solidFill>
                <a:effectLst/>
                <a:latin typeface="Bell MT" panose="02020503060305020303" pitchFamily="18" charset="0"/>
              </a:rPr>
              <a:t>Project Definition:</a:t>
            </a:r>
            <a:endParaRPr lang="en-IN" sz="2400" dirty="0">
              <a:solidFill>
                <a:schemeClr val="tx1"/>
              </a:solidFill>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739835" y="2614233"/>
            <a:ext cx="8712325" cy="1629534"/>
          </a:xfrm>
        </p:spPr>
        <p:txBody>
          <a:bodyPr>
            <a:normAutofit/>
          </a:bodyPr>
          <a:lstStyle/>
          <a:p>
            <a:pPr algn="l"/>
            <a:r>
              <a:rPr lang="en-US" sz="2000" b="1" dirty="0">
                <a:latin typeface="Bell MT" panose="02020503060305020303" pitchFamily="18" charset="0"/>
              </a:rPr>
              <a:t>The Smart Parking aims to develop a sophisticated parking management system that leverages Internet of Things (IoT) technologies to improve the efficiency, convenience, and sustainability of parking facilities. This system will address the common challenges associated with finding and managing parking spaces in urban areas and busy locations.</a:t>
            </a:r>
            <a:endParaRPr lang="en-IN" sz="2000" b="1" dirty="0">
              <a:latin typeface="Bell MT" panose="02020503060305020303" pitchFamily="18" charset="0"/>
            </a:endParaRPr>
          </a:p>
        </p:txBody>
      </p:sp>
      <p:pic>
        <p:nvPicPr>
          <p:cNvPr id="5" name="Graphic 4" descr="A robot with a raised arm">
            <a:extLst>
              <a:ext uri="{FF2B5EF4-FFF2-40B4-BE49-F238E27FC236}">
                <a16:creationId xmlns:a16="http://schemas.microsoft.com/office/drawing/2014/main" id="{6216018C-D42D-CBDF-9194-5F9004C007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71524" y="4117319"/>
            <a:ext cx="3083613" cy="3083613"/>
          </a:xfrm>
          <a:prstGeom prst="rect">
            <a:avLst/>
          </a:prstGeom>
        </p:spPr>
      </p:pic>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5173704" y="1054273"/>
            <a:ext cx="1844591" cy="755423"/>
          </a:xfrm>
        </p:spPr>
        <p:txBody>
          <a:bodyPr>
            <a:normAutofit/>
          </a:bodyPr>
          <a:lstStyle/>
          <a:p>
            <a:pPr algn="l"/>
            <a:r>
              <a:rPr lang="en-IN" sz="2400" b="1" dirty="0">
                <a:solidFill>
                  <a:schemeClr val="tx1"/>
                </a:solidFill>
                <a:latin typeface="Bell MT" panose="02020503060305020303" pitchFamily="18" charset="0"/>
              </a:rPr>
              <a:t>Objectives:</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4645965" y="2113472"/>
            <a:ext cx="2900070" cy="3390181"/>
          </a:xfrm>
        </p:spPr>
        <p:txBody>
          <a:bodyPr>
            <a:normAutofit fontScale="92500" lnSpcReduction="10000"/>
          </a:bodyPr>
          <a:lstStyle/>
          <a:p>
            <a:pPr algn="l"/>
            <a:r>
              <a:rPr lang="en-IN" i="0" dirty="0">
                <a:effectLst/>
                <a:latin typeface="Bell MT" panose="02020503060305020303" pitchFamily="18" charset="0"/>
              </a:rPr>
              <a:t>1. </a:t>
            </a:r>
            <a:r>
              <a:rPr lang="en-IN" i="0" dirty="0">
                <a:effectLst/>
                <a:latin typeface="Söhne"/>
              </a:rPr>
              <a:t>Parking Space Detection</a:t>
            </a:r>
            <a:endParaRPr lang="en-IN" i="0" dirty="0">
              <a:effectLst/>
              <a:latin typeface="Bell MT" panose="02020503060305020303" pitchFamily="18" charset="0"/>
            </a:endParaRPr>
          </a:p>
          <a:p>
            <a:pPr algn="l"/>
            <a:r>
              <a:rPr lang="en-IN" i="0" dirty="0">
                <a:effectLst/>
                <a:latin typeface="Bell MT" panose="02020503060305020303" pitchFamily="18" charset="0"/>
              </a:rPr>
              <a:t>2. </a:t>
            </a:r>
            <a:r>
              <a:rPr lang="en-IN" i="0" dirty="0">
                <a:effectLst/>
                <a:latin typeface="Söhne"/>
              </a:rPr>
              <a:t>Real-time Status Display</a:t>
            </a:r>
            <a:endParaRPr lang="en-IN" dirty="0">
              <a:latin typeface="Bell MT" panose="02020503060305020303" pitchFamily="18" charset="0"/>
            </a:endParaRPr>
          </a:p>
          <a:p>
            <a:pPr algn="l"/>
            <a:r>
              <a:rPr lang="en-IN" dirty="0">
                <a:latin typeface="Bell MT" panose="02020503060305020303" pitchFamily="18" charset="0"/>
              </a:rPr>
              <a:t>3. </a:t>
            </a:r>
            <a:r>
              <a:rPr lang="en-IN" i="0" dirty="0">
                <a:effectLst/>
                <a:latin typeface="Söhne"/>
              </a:rPr>
              <a:t>Sensor Integration</a:t>
            </a:r>
            <a:endParaRPr lang="en-IN" i="0" dirty="0">
              <a:effectLst/>
              <a:latin typeface="Bell MT" panose="02020503060305020303" pitchFamily="18" charset="0"/>
            </a:endParaRPr>
          </a:p>
          <a:p>
            <a:pPr algn="l"/>
            <a:r>
              <a:rPr lang="en-IN" i="0" dirty="0">
                <a:effectLst/>
                <a:latin typeface="Bell MT" panose="02020503060305020303" pitchFamily="18" charset="0"/>
              </a:rPr>
              <a:t>4. </a:t>
            </a:r>
            <a:r>
              <a:rPr lang="en-IN" i="0" dirty="0">
                <a:effectLst/>
                <a:latin typeface="Söhne"/>
              </a:rPr>
              <a:t>Environmental Sustainability</a:t>
            </a:r>
          </a:p>
          <a:p>
            <a:pPr algn="l"/>
            <a:r>
              <a:rPr lang="en-IN" i="0" dirty="0">
                <a:effectLst/>
                <a:latin typeface="Bell MT" panose="02020503060305020303" pitchFamily="18" charset="0"/>
              </a:rPr>
              <a:t>5. </a:t>
            </a:r>
            <a:r>
              <a:rPr lang="en-IN" i="0" dirty="0">
                <a:effectLst/>
                <a:latin typeface="Söhne"/>
              </a:rPr>
              <a:t>Scalability and Adaptability</a:t>
            </a:r>
            <a:endParaRPr lang="en-IN" i="0" dirty="0">
              <a:effectLst/>
              <a:latin typeface="Bell MT" panose="02020503060305020303" pitchFamily="18" charset="0"/>
            </a:endParaRPr>
          </a:p>
          <a:p>
            <a:pPr algn="l"/>
            <a:r>
              <a:rPr lang="en-IN" i="0" dirty="0">
                <a:effectLst/>
                <a:latin typeface="Bell MT" panose="02020503060305020303" pitchFamily="18" charset="0"/>
              </a:rPr>
              <a:t>6. </a:t>
            </a:r>
            <a:r>
              <a:rPr lang="en-IN" i="0" dirty="0">
                <a:effectLst/>
                <a:latin typeface="Söhne"/>
              </a:rPr>
              <a:t>User-Friendly Mobile App</a:t>
            </a:r>
          </a:p>
          <a:p>
            <a:pPr algn="l"/>
            <a:r>
              <a:rPr lang="en-IN" dirty="0">
                <a:latin typeface="Bell MT" panose="02020503060305020303" pitchFamily="18" charset="0"/>
              </a:rPr>
              <a:t>7</a:t>
            </a:r>
            <a:r>
              <a:rPr lang="en-IN" i="0" dirty="0">
                <a:effectLst/>
                <a:latin typeface="Bell MT" panose="02020503060305020303" pitchFamily="18" charset="0"/>
              </a:rPr>
              <a:t>.</a:t>
            </a:r>
            <a:r>
              <a:rPr lang="en-IN" b="1" i="0" dirty="0">
                <a:effectLst/>
                <a:latin typeface="Söhne"/>
              </a:rPr>
              <a:t> </a:t>
            </a:r>
            <a:r>
              <a:rPr lang="en-IN" i="0" dirty="0">
                <a:effectLst/>
                <a:latin typeface="Söhne"/>
              </a:rPr>
              <a:t>User Notification </a:t>
            </a:r>
            <a:endParaRPr lang="en-IN" i="0" dirty="0">
              <a:effectLst/>
              <a:latin typeface="Bell MT" panose="02020503060305020303" pitchFamily="18" charset="0"/>
            </a:endParaRPr>
          </a:p>
          <a:p>
            <a:pPr algn="l"/>
            <a:r>
              <a:rPr lang="en-IN" dirty="0">
                <a:latin typeface="Bell MT" panose="02020503060305020303" pitchFamily="18" charset="0"/>
              </a:rPr>
              <a:t>8</a:t>
            </a:r>
            <a:r>
              <a:rPr lang="en-IN" i="0" dirty="0">
                <a:effectLst/>
                <a:latin typeface="Bell MT" panose="02020503060305020303" pitchFamily="18" charset="0"/>
              </a:rPr>
              <a:t>. </a:t>
            </a:r>
            <a:r>
              <a:rPr lang="en-IN" i="0" dirty="0">
                <a:effectLst/>
                <a:latin typeface="Söhne"/>
              </a:rPr>
              <a:t>Reduced Traffic Congestion</a:t>
            </a:r>
          </a:p>
          <a:p>
            <a:pPr algn="l"/>
            <a:r>
              <a:rPr lang="en-IN" dirty="0">
                <a:latin typeface="Bell MT" panose="02020503060305020303" pitchFamily="18" charset="0"/>
              </a:rPr>
              <a:t>9</a:t>
            </a:r>
            <a:r>
              <a:rPr lang="en-IN" i="0" dirty="0">
                <a:effectLst/>
                <a:latin typeface="Bell MT" panose="02020503060305020303" pitchFamily="18" charset="0"/>
              </a:rPr>
              <a:t>. </a:t>
            </a:r>
            <a:r>
              <a:rPr lang="en-IN" i="0" dirty="0">
                <a:effectLst/>
                <a:latin typeface="Söhne"/>
              </a:rPr>
              <a:t>Safe Parking</a:t>
            </a:r>
            <a:endParaRPr lang="en-IN" i="0" dirty="0">
              <a:effectLst/>
              <a:latin typeface="Bell MT" panose="02020503060305020303" pitchFamily="18" charset="0"/>
            </a:endParaRPr>
          </a:p>
        </p:txBody>
      </p:sp>
      <p:pic>
        <p:nvPicPr>
          <p:cNvPr id="6" name="Picture 5">
            <a:extLst>
              <a:ext uri="{FF2B5EF4-FFF2-40B4-BE49-F238E27FC236}">
                <a16:creationId xmlns:a16="http://schemas.microsoft.com/office/drawing/2014/main" id="{7A6A60B8-957F-285B-99BC-04EF1D2FE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015" y="2300018"/>
            <a:ext cx="2763747" cy="22579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087561F2-5F08-6E9A-3E0F-B04DDDEDD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1612" y="2235320"/>
            <a:ext cx="2387359" cy="23873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Graphic 8" descr="A robot with a raised arm">
            <a:extLst>
              <a:ext uri="{FF2B5EF4-FFF2-40B4-BE49-F238E27FC236}">
                <a16:creationId xmlns:a16="http://schemas.microsoft.com/office/drawing/2014/main" id="{1DBA117D-EA8E-F69D-6CAA-677049A466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71524" y="4117319"/>
            <a:ext cx="3083613" cy="3083613"/>
          </a:xfrm>
          <a:prstGeom prst="rect">
            <a:avLst/>
          </a:prstGeom>
        </p:spPr>
      </p:pic>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4493540" y="1077672"/>
            <a:ext cx="3204919" cy="641123"/>
          </a:xfrm>
        </p:spPr>
        <p:txBody>
          <a:bodyPr>
            <a:noAutofit/>
          </a:bodyPr>
          <a:lstStyle/>
          <a:p>
            <a:pPr algn="l"/>
            <a:r>
              <a:rPr lang="en-IN" sz="2400" b="1" i="0" dirty="0">
                <a:solidFill>
                  <a:schemeClr val="tx1"/>
                </a:solidFill>
                <a:effectLst/>
                <a:latin typeface="Bell MT" panose="02020503060305020303" pitchFamily="18" charset="0"/>
              </a:rPr>
              <a:t>IoT Sensor Design: </a:t>
            </a:r>
            <a:endParaRPr lang="en-IN" sz="2400" b="1" dirty="0">
              <a:solidFill>
                <a:schemeClr val="tx1"/>
              </a:solidFill>
              <a:latin typeface="Bell MT" panose="02020503060305020303"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1702425" y="2029824"/>
            <a:ext cx="8545756" cy="1293668"/>
          </a:xfrm>
        </p:spPr>
        <p:txBody>
          <a:bodyPr>
            <a:noAutofit/>
          </a:bodyPr>
          <a:lstStyle/>
          <a:p>
            <a:pPr algn="l"/>
            <a:r>
              <a:rPr lang="en-US" sz="2000" b="1" dirty="0">
                <a:latin typeface="Bell MT" panose="02020503060305020303" pitchFamily="18" charset="0"/>
              </a:rPr>
              <a:t>A Smart Parking system relies on various sensors and components to detect the presence or absence of vehicles, collect data, and transmit information to a central server or user interface. Here are some of the common sensors and components used</a:t>
            </a:r>
            <a:r>
              <a:rPr lang="en-IN" sz="2000" b="1" dirty="0">
                <a:latin typeface="Bell MT" panose="02020503060305020303" pitchFamily="18" charset="0"/>
              </a:rPr>
              <a:t>:</a:t>
            </a:r>
          </a:p>
        </p:txBody>
      </p:sp>
      <p:sp>
        <p:nvSpPr>
          <p:cNvPr id="4" name="TextBox 3">
            <a:extLst>
              <a:ext uri="{FF2B5EF4-FFF2-40B4-BE49-F238E27FC236}">
                <a16:creationId xmlns:a16="http://schemas.microsoft.com/office/drawing/2014/main" id="{50021A45-78DE-5DC8-4758-5CBF1DE3A395}"/>
              </a:ext>
            </a:extLst>
          </p:cNvPr>
          <p:cNvSpPr txBox="1"/>
          <p:nvPr/>
        </p:nvSpPr>
        <p:spPr>
          <a:xfrm>
            <a:off x="1746924" y="3323492"/>
            <a:ext cx="6984374" cy="1754326"/>
          </a:xfrm>
          <a:prstGeom prst="rect">
            <a:avLst/>
          </a:prstGeom>
          <a:noFill/>
        </p:spPr>
        <p:txBody>
          <a:bodyPr wrap="square" numCol="2" rtlCol="0">
            <a:spAutoFit/>
          </a:bodyPr>
          <a:lstStyle/>
          <a:p>
            <a:pPr algn="l"/>
            <a:r>
              <a:rPr lang="en-IN" sz="1800" i="0" dirty="0">
                <a:solidFill>
                  <a:schemeClr val="bg1"/>
                </a:solidFill>
                <a:effectLst/>
                <a:latin typeface="Bell MT" panose="02020503060305020303" pitchFamily="18" charset="0"/>
              </a:rPr>
              <a:t>1. </a:t>
            </a:r>
            <a:r>
              <a:rPr lang="en-IN" sz="1800" i="0" dirty="0">
                <a:solidFill>
                  <a:schemeClr val="bg1"/>
                </a:solidFill>
                <a:effectLst/>
                <a:latin typeface="Söhne"/>
              </a:rPr>
              <a:t>Ultrasonic Sensors</a:t>
            </a:r>
            <a:endParaRPr lang="en-IN" sz="1800" i="0" dirty="0">
              <a:solidFill>
                <a:schemeClr val="bg1"/>
              </a:solidFill>
              <a:effectLst/>
              <a:latin typeface="Bell MT" panose="02020503060305020303" pitchFamily="18" charset="0"/>
            </a:endParaRPr>
          </a:p>
          <a:p>
            <a:pPr algn="l"/>
            <a:r>
              <a:rPr lang="en-IN" sz="1800" i="0" dirty="0">
                <a:solidFill>
                  <a:schemeClr val="bg1"/>
                </a:solidFill>
                <a:effectLst/>
                <a:latin typeface="Bell MT" panose="02020503060305020303" pitchFamily="18" charset="0"/>
              </a:rPr>
              <a:t>2. </a:t>
            </a:r>
            <a:r>
              <a:rPr lang="en-IN" sz="1800" i="0" dirty="0">
                <a:solidFill>
                  <a:schemeClr val="bg1"/>
                </a:solidFill>
                <a:effectLst/>
                <a:latin typeface="Söhne"/>
              </a:rPr>
              <a:t>Infrared (IR) Sensors</a:t>
            </a:r>
            <a:endParaRPr lang="en-IN" sz="1800" i="0" dirty="0">
              <a:solidFill>
                <a:schemeClr val="bg1"/>
              </a:solidFill>
              <a:effectLst/>
              <a:latin typeface="Bell MT" panose="02020503060305020303" pitchFamily="18" charset="0"/>
            </a:endParaRPr>
          </a:p>
          <a:p>
            <a:pPr algn="l"/>
            <a:r>
              <a:rPr lang="en-IN" sz="1800" i="0" dirty="0">
                <a:solidFill>
                  <a:schemeClr val="bg1"/>
                </a:solidFill>
                <a:effectLst/>
                <a:latin typeface="Bell MT" panose="02020503060305020303" pitchFamily="18" charset="0"/>
              </a:rPr>
              <a:t>3. </a:t>
            </a:r>
            <a:r>
              <a:rPr lang="en-IN" sz="1800" i="0" dirty="0">
                <a:solidFill>
                  <a:schemeClr val="bg1"/>
                </a:solidFill>
                <a:effectLst/>
                <a:latin typeface="Söhne"/>
              </a:rPr>
              <a:t>Microcontrollers</a:t>
            </a:r>
          </a:p>
          <a:p>
            <a:pPr algn="l"/>
            <a:r>
              <a:rPr lang="en-IN" sz="1800" i="0" dirty="0">
                <a:solidFill>
                  <a:schemeClr val="bg1"/>
                </a:solidFill>
                <a:effectLst/>
                <a:latin typeface="Bell MT" panose="02020503060305020303" pitchFamily="18" charset="0"/>
              </a:rPr>
              <a:t>4. </a:t>
            </a:r>
            <a:r>
              <a:rPr lang="en-IN" sz="1800" i="0" dirty="0">
                <a:solidFill>
                  <a:schemeClr val="bg1"/>
                </a:solidFill>
                <a:effectLst/>
                <a:latin typeface="Söhne"/>
              </a:rPr>
              <a:t>Communication Modules</a:t>
            </a:r>
            <a:endParaRPr lang="en-IN" sz="1800" i="0" dirty="0">
              <a:solidFill>
                <a:schemeClr val="bg1"/>
              </a:solidFill>
              <a:effectLst/>
              <a:latin typeface="Bell MT" panose="02020503060305020303" pitchFamily="18" charset="0"/>
            </a:endParaRPr>
          </a:p>
          <a:p>
            <a:pPr algn="l"/>
            <a:r>
              <a:rPr lang="en-IN" sz="1800" i="0" dirty="0">
                <a:solidFill>
                  <a:schemeClr val="bg1"/>
                </a:solidFill>
                <a:effectLst/>
                <a:latin typeface="Bell MT" panose="02020503060305020303" pitchFamily="18" charset="0"/>
              </a:rPr>
              <a:t>5. </a:t>
            </a:r>
            <a:r>
              <a:rPr lang="en-IN" sz="1800" i="0" dirty="0">
                <a:solidFill>
                  <a:schemeClr val="bg1"/>
                </a:solidFill>
                <a:effectLst/>
                <a:latin typeface="Söhne"/>
              </a:rPr>
              <a:t>LED Indicators</a:t>
            </a:r>
            <a:endParaRPr lang="en-IN" sz="1800" i="0" dirty="0">
              <a:solidFill>
                <a:schemeClr val="bg1"/>
              </a:solidFill>
              <a:effectLst/>
              <a:latin typeface="Bell MT" panose="02020503060305020303" pitchFamily="18" charset="0"/>
            </a:endParaRPr>
          </a:p>
          <a:p>
            <a:pPr algn="l"/>
            <a:r>
              <a:rPr lang="en-IN" sz="1800" dirty="0">
                <a:solidFill>
                  <a:schemeClr val="bg1"/>
                </a:solidFill>
                <a:latin typeface="Bell MT" panose="02020503060305020303" pitchFamily="18" charset="0"/>
              </a:rPr>
              <a:t>6</a:t>
            </a:r>
            <a:r>
              <a:rPr lang="en-IN" sz="1800" i="0" dirty="0">
                <a:solidFill>
                  <a:schemeClr val="bg1"/>
                </a:solidFill>
                <a:effectLst/>
                <a:latin typeface="Bell MT" panose="02020503060305020303" pitchFamily="18" charset="0"/>
              </a:rPr>
              <a:t>. </a:t>
            </a:r>
            <a:r>
              <a:rPr lang="en-IN" sz="1800" i="0" dirty="0">
                <a:solidFill>
                  <a:schemeClr val="bg1"/>
                </a:solidFill>
                <a:effectLst/>
                <a:latin typeface="Söhne"/>
              </a:rPr>
              <a:t>Buzzer</a:t>
            </a:r>
          </a:p>
          <a:p>
            <a:pPr algn="l"/>
            <a:r>
              <a:rPr lang="en-IN" sz="1800" dirty="0">
                <a:solidFill>
                  <a:schemeClr val="bg1"/>
                </a:solidFill>
                <a:latin typeface="Bell MT" panose="02020503060305020303" pitchFamily="18" charset="0"/>
              </a:rPr>
              <a:t>7</a:t>
            </a:r>
            <a:r>
              <a:rPr lang="en-IN" sz="1800" i="0" dirty="0">
                <a:solidFill>
                  <a:schemeClr val="bg1"/>
                </a:solidFill>
                <a:effectLst/>
                <a:latin typeface="Bell MT" panose="02020503060305020303" pitchFamily="18" charset="0"/>
              </a:rPr>
              <a:t>.</a:t>
            </a:r>
            <a:r>
              <a:rPr lang="en-IN" sz="1800" b="1" i="0" dirty="0">
                <a:solidFill>
                  <a:schemeClr val="bg1"/>
                </a:solidFill>
                <a:effectLst/>
                <a:latin typeface="Söhne"/>
              </a:rPr>
              <a:t> </a:t>
            </a:r>
            <a:r>
              <a:rPr lang="en-IN" sz="1800" i="0" dirty="0">
                <a:solidFill>
                  <a:schemeClr val="bg1"/>
                </a:solidFill>
                <a:effectLst/>
                <a:latin typeface="Söhne"/>
              </a:rPr>
              <a:t>LCD Display</a:t>
            </a:r>
            <a:endParaRPr lang="en-IN" sz="1800" dirty="0">
              <a:solidFill>
                <a:schemeClr val="bg1"/>
              </a:solidFill>
              <a:latin typeface="Söhne"/>
            </a:endParaRPr>
          </a:p>
          <a:p>
            <a:pPr algn="l"/>
            <a:r>
              <a:rPr lang="en-IN" sz="1800" dirty="0">
                <a:solidFill>
                  <a:schemeClr val="bg1"/>
                </a:solidFill>
                <a:latin typeface="Bell MT" panose="02020503060305020303" pitchFamily="18" charset="0"/>
              </a:rPr>
              <a:t>8</a:t>
            </a:r>
            <a:r>
              <a:rPr lang="en-IN" sz="1800" i="0" dirty="0">
                <a:solidFill>
                  <a:schemeClr val="bg1"/>
                </a:solidFill>
                <a:effectLst/>
                <a:latin typeface="Bell MT" panose="02020503060305020303" pitchFamily="18" charset="0"/>
              </a:rPr>
              <a:t>.</a:t>
            </a:r>
            <a:r>
              <a:rPr lang="en-IN" sz="1800" b="1" i="0" dirty="0">
                <a:solidFill>
                  <a:schemeClr val="bg1"/>
                </a:solidFill>
                <a:effectLst/>
                <a:latin typeface="Söhne"/>
              </a:rPr>
              <a:t> </a:t>
            </a:r>
            <a:r>
              <a:rPr lang="en-IN" sz="1800" i="0" dirty="0">
                <a:solidFill>
                  <a:schemeClr val="bg1"/>
                </a:solidFill>
                <a:effectLst/>
                <a:latin typeface="Söhne"/>
              </a:rPr>
              <a:t>Power Supply</a:t>
            </a:r>
            <a:endParaRPr lang="en-IN" sz="1800" i="0" dirty="0">
              <a:solidFill>
                <a:schemeClr val="bg1"/>
              </a:solidFill>
              <a:effectLst/>
              <a:latin typeface="Bell MT" panose="02020503060305020303" pitchFamily="18" charset="0"/>
            </a:endParaRPr>
          </a:p>
          <a:p>
            <a:pPr algn="l"/>
            <a:r>
              <a:rPr lang="en-IN" sz="1800" dirty="0">
                <a:solidFill>
                  <a:schemeClr val="bg1"/>
                </a:solidFill>
                <a:latin typeface="Bell MT" panose="02020503060305020303" pitchFamily="18" charset="0"/>
              </a:rPr>
              <a:t>9</a:t>
            </a:r>
            <a:r>
              <a:rPr lang="en-IN" sz="1800" i="0" dirty="0">
                <a:solidFill>
                  <a:schemeClr val="bg1"/>
                </a:solidFill>
                <a:effectLst/>
                <a:latin typeface="Bell MT" panose="02020503060305020303" pitchFamily="18" charset="0"/>
              </a:rPr>
              <a:t>.</a:t>
            </a:r>
            <a:r>
              <a:rPr lang="en-IN" sz="1800" b="1" i="0" dirty="0">
                <a:solidFill>
                  <a:schemeClr val="bg1"/>
                </a:solidFill>
                <a:effectLst/>
                <a:latin typeface="Söhne"/>
              </a:rPr>
              <a:t> </a:t>
            </a:r>
            <a:r>
              <a:rPr lang="en-IN" sz="1800" i="0" dirty="0">
                <a:solidFill>
                  <a:schemeClr val="bg1"/>
                </a:solidFill>
                <a:effectLst/>
                <a:latin typeface="Söhne"/>
              </a:rPr>
              <a:t>Mobile App</a:t>
            </a:r>
            <a:endParaRPr lang="en-IN" sz="1800" i="0" dirty="0">
              <a:solidFill>
                <a:schemeClr val="bg1"/>
              </a:solidFill>
              <a:effectLst/>
              <a:latin typeface="Bell MT" panose="02020503060305020303" pitchFamily="18" charset="0"/>
            </a:endParaRPr>
          </a:p>
        </p:txBody>
      </p:sp>
      <p:pic>
        <p:nvPicPr>
          <p:cNvPr id="6" name="Picture 5">
            <a:extLst>
              <a:ext uri="{FF2B5EF4-FFF2-40B4-BE49-F238E27FC236}">
                <a16:creationId xmlns:a16="http://schemas.microsoft.com/office/drawing/2014/main" id="{D5317C6B-2FEE-76E1-9FB0-9BB029F05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890" y="3004581"/>
            <a:ext cx="3295291" cy="18098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Graphic 6" descr="A robot with a raised arm">
            <a:extLst>
              <a:ext uri="{FF2B5EF4-FFF2-40B4-BE49-F238E27FC236}">
                <a16:creationId xmlns:a16="http://schemas.microsoft.com/office/drawing/2014/main" id="{EEB022EF-E1F6-14B3-A074-0C7039369D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71524" y="4117319"/>
            <a:ext cx="3083613" cy="3083613"/>
          </a:xfrm>
          <a:prstGeom prst="rect">
            <a:avLst/>
          </a:prstGeom>
        </p:spPr>
      </p:pic>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462477" y="876408"/>
            <a:ext cx="5267044" cy="896937"/>
          </a:xfrm>
        </p:spPr>
        <p:txBody>
          <a:bodyPr>
            <a:normAutofit/>
          </a:bodyPr>
          <a:lstStyle/>
          <a:p>
            <a:pPr algn="l"/>
            <a:r>
              <a:rPr lang="en-IN" sz="2400" b="1" i="0">
                <a:solidFill>
                  <a:schemeClr val="tx1"/>
                </a:solidFill>
                <a:effectLst/>
                <a:latin typeface="Bell MT" panose="02020503060305020303" pitchFamily="18" charset="0"/>
              </a:rPr>
              <a:t>Real-Time Transit Information Platform:</a:t>
            </a:r>
            <a:endParaRPr lang="en-IN" sz="2400" b="1" dirty="0">
              <a:solidFill>
                <a:schemeClr val="tx1"/>
              </a:solidFill>
              <a:latin typeface="Bell MT" panose="020205030603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1864595" y="2079888"/>
            <a:ext cx="7575432" cy="896937"/>
          </a:xfrm>
        </p:spPr>
        <p:txBody>
          <a:bodyPr>
            <a:normAutofit/>
          </a:bodyPr>
          <a:lstStyle/>
          <a:p>
            <a:pPr algn="l"/>
            <a:r>
              <a:rPr lang="en-US" sz="1400" b="1" i="0" dirty="0">
                <a:solidFill>
                  <a:schemeClr val="tx1"/>
                </a:solidFill>
                <a:effectLst/>
                <a:latin typeface="Söhne"/>
              </a:rPr>
              <a:t>Sensor Integration:</a:t>
            </a:r>
            <a:endParaRPr lang="en-US" sz="1400" b="0" i="0" dirty="0">
              <a:solidFill>
                <a:schemeClr val="tx1"/>
              </a:solidFill>
              <a:effectLst/>
              <a:latin typeface="Söhne"/>
            </a:endParaRPr>
          </a:p>
          <a:p>
            <a:pPr algn="l"/>
            <a:r>
              <a:rPr lang="en-US" sz="1400" b="0" i="0" dirty="0">
                <a:solidFill>
                  <a:schemeClr val="bg1"/>
                </a:solidFill>
                <a:effectLst/>
                <a:latin typeface="Söhne"/>
              </a:rPr>
              <a:t>Begin by integrating parking space sensors (e.g., ultrasonic, infrared) into each parking spot. Connect the sensors to a microcontroller (e.g., Arduino) for data collection.</a:t>
            </a:r>
          </a:p>
          <a:p>
            <a:endParaRPr lang="en-IN" dirty="0"/>
          </a:p>
        </p:txBody>
      </p:sp>
      <p:pic>
        <p:nvPicPr>
          <p:cNvPr id="4" name="Graphic 3" descr="A robot with a raised arm">
            <a:extLst>
              <a:ext uri="{FF2B5EF4-FFF2-40B4-BE49-F238E27FC236}">
                <a16:creationId xmlns:a16="http://schemas.microsoft.com/office/drawing/2014/main" id="{21CB2896-13CE-8706-F5CB-52500392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71524" y="4117319"/>
            <a:ext cx="3083613" cy="3083613"/>
          </a:xfrm>
          <a:prstGeom prst="rect">
            <a:avLst/>
          </a:prstGeom>
        </p:spPr>
      </p:pic>
      <p:sp>
        <p:nvSpPr>
          <p:cNvPr id="7" name="TextBox 6">
            <a:extLst>
              <a:ext uri="{FF2B5EF4-FFF2-40B4-BE49-F238E27FC236}">
                <a16:creationId xmlns:a16="http://schemas.microsoft.com/office/drawing/2014/main" id="{B75BB5EF-853F-A8F5-37DD-8B34200DC1CE}"/>
              </a:ext>
            </a:extLst>
          </p:cNvPr>
          <p:cNvSpPr txBox="1"/>
          <p:nvPr/>
        </p:nvSpPr>
        <p:spPr>
          <a:xfrm>
            <a:off x="1864595" y="2855343"/>
            <a:ext cx="7046491" cy="866904"/>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0"/>
              </a:spcAft>
              <a:buClr>
                <a:srgbClr val="F81B02"/>
              </a:buClr>
              <a:buSzPct val="110000"/>
              <a:buFont typeface="Wingdings" panose="05000000000000000000" pitchFamily="2" charset="2"/>
              <a:buNone/>
              <a:tabLst/>
              <a:defRPr/>
            </a:pPr>
            <a:r>
              <a:rPr lang="en-US" sz="1400" b="1" i="0" dirty="0">
                <a:effectLst/>
                <a:latin typeface="Söhne"/>
              </a:rPr>
              <a:t>Public Transit Data Integration: </a:t>
            </a:r>
          </a:p>
          <a:p>
            <a:pPr marL="0" marR="0" lvl="0" indent="0" algn="l" defTabSz="914400" rtl="0" eaLnBrk="1" fontAlgn="auto" latinLnBrk="0" hangingPunct="1">
              <a:lnSpc>
                <a:spcPct val="100000"/>
              </a:lnSpc>
              <a:spcBef>
                <a:spcPts val="1000"/>
              </a:spcBef>
              <a:spcAft>
                <a:spcPts val="0"/>
              </a:spcAft>
              <a:buClr>
                <a:srgbClr val="F81B02"/>
              </a:buClr>
              <a:buSzPct val="110000"/>
              <a:buFont typeface="Wingdings" panose="05000000000000000000" pitchFamily="2" charset="2"/>
              <a:buNone/>
              <a:tabLst/>
              <a:defRPr/>
            </a:pPr>
            <a:r>
              <a:rPr lang="en-US" sz="1400" b="0" i="0" dirty="0">
                <a:solidFill>
                  <a:schemeClr val="bg1"/>
                </a:solidFill>
                <a:effectLst/>
                <a:latin typeface="Söhne"/>
              </a:rPr>
              <a:t>Access real-time data from public transit agencies, including bus and train schedules, current locations, and estimated arrival times.</a:t>
            </a:r>
            <a:endParaRPr kumimoji="0" lang="en-US" sz="1400" b="0" i="0" u="none" strike="noStrike" kern="1200" cap="none" spc="0" normalizeH="0" baseline="0" noProof="0" dirty="0">
              <a:ln>
                <a:noFill/>
              </a:ln>
              <a:solidFill>
                <a:schemeClr val="bg1"/>
              </a:solidFill>
              <a:effectLst/>
              <a:uLnTx/>
              <a:uFillTx/>
              <a:latin typeface="Söhne"/>
              <a:ea typeface="+mn-ea"/>
              <a:cs typeface="+mn-cs"/>
            </a:endParaRPr>
          </a:p>
        </p:txBody>
      </p:sp>
      <p:sp>
        <p:nvSpPr>
          <p:cNvPr id="9" name="TextBox 8">
            <a:extLst>
              <a:ext uri="{FF2B5EF4-FFF2-40B4-BE49-F238E27FC236}">
                <a16:creationId xmlns:a16="http://schemas.microsoft.com/office/drawing/2014/main" id="{CE69FBFB-13D0-7DE4-38DA-CB4E200336C9}"/>
              </a:ext>
            </a:extLst>
          </p:cNvPr>
          <p:cNvSpPr txBox="1"/>
          <p:nvPr/>
        </p:nvSpPr>
        <p:spPr>
          <a:xfrm>
            <a:off x="1864595" y="3722247"/>
            <a:ext cx="7365669" cy="866904"/>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0"/>
              </a:spcAft>
              <a:buClr>
                <a:srgbClr val="F81B02"/>
              </a:buClr>
              <a:buSzPct val="110000"/>
              <a:buFont typeface="Wingdings" panose="05000000000000000000" pitchFamily="2" charset="2"/>
              <a:buNone/>
              <a:tabLst/>
              <a:defRPr/>
            </a:pPr>
            <a:r>
              <a:rPr lang="en-US" sz="1400" b="1" i="0" dirty="0">
                <a:effectLst/>
                <a:latin typeface="Söhne"/>
              </a:rPr>
              <a:t>Real-Time Updates:</a:t>
            </a:r>
            <a:r>
              <a:rPr lang="en-US" sz="1400" b="0" i="0" dirty="0">
                <a:solidFill>
                  <a:srgbClr val="D1D5DB"/>
                </a:solidFill>
                <a:effectLst/>
                <a:latin typeface="Söhne"/>
              </a:rPr>
              <a:t> </a:t>
            </a:r>
          </a:p>
          <a:p>
            <a:pPr marL="0" marR="0" lvl="0" indent="0" algn="l" defTabSz="914400" rtl="0" eaLnBrk="1" fontAlgn="auto" latinLnBrk="0" hangingPunct="1">
              <a:lnSpc>
                <a:spcPct val="100000"/>
              </a:lnSpc>
              <a:spcBef>
                <a:spcPts val="1000"/>
              </a:spcBef>
              <a:spcAft>
                <a:spcPts val="0"/>
              </a:spcAft>
              <a:buClr>
                <a:srgbClr val="F81B02"/>
              </a:buClr>
              <a:buSzPct val="110000"/>
              <a:buFont typeface="Wingdings" panose="05000000000000000000" pitchFamily="2" charset="2"/>
              <a:buNone/>
              <a:tabLst/>
              <a:defRPr/>
            </a:pPr>
            <a:r>
              <a:rPr lang="en-US" sz="1400" b="0" i="0" dirty="0">
                <a:solidFill>
                  <a:schemeClr val="bg1"/>
                </a:solidFill>
                <a:effectLst/>
                <a:latin typeface="Söhne"/>
              </a:rPr>
              <a:t>Continuously update the platform with real-time data, including parking space availability, bus and train locations, and estimated arrival times.</a:t>
            </a:r>
            <a:endParaRPr kumimoji="0" lang="en-US" sz="1400" b="0" i="0" u="none" strike="noStrike" kern="1200" cap="none" spc="0" normalizeH="0" baseline="0" noProof="0" dirty="0">
              <a:ln>
                <a:noFill/>
              </a:ln>
              <a:solidFill>
                <a:schemeClr val="bg1"/>
              </a:solidFill>
              <a:effectLst/>
              <a:uLnTx/>
              <a:uFillTx/>
              <a:latin typeface="Söhne"/>
              <a:ea typeface="+mn-ea"/>
              <a:cs typeface="+mn-cs"/>
            </a:endParaRPr>
          </a:p>
        </p:txBody>
      </p:sp>
    </p:spTree>
    <p:extLst>
      <p:ext uri="{BB962C8B-B14F-4D97-AF65-F5344CB8AC3E}">
        <p14:creationId xmlns:p14="http://schemas.microsoft.com/office/powerpoint/2010/main" val="12992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462477" y="876408"/>
            <a:ext cx="5267044" cy="896937"/>
          </a:xfrm>
        </p:spPr>
        <p:txBody>
          <a:bodyPr>
            <a:normAutofit/>
          </a:bodyPr>
          <a:lstStyle/>
          <a:p>
            <a:pPr algn="l"/>
            <a:r>
              <a:rPr lang="en-IN" sz="2400" b="1" i="0">
                <a:solidFill>
                  <a:schemeClr val="tx1"/>
                </a:solidFill>
                <a:effectLst/>
                <a:latin typeface="Bell MT" panose="02020503060305020303" pitchFamily="18" charset="0"/>
              </a:rPr>
              <a:t>Real-Time Transit Information Platform:</a:t>
            </a:r>
            <a:endParaRPr lang="en-IN" sz="2400" b="1" dirty="0">
              <a:solidFill>
                <a:schemeClr val="tx1"/>
              </a:solidFill>
              <a:latin typeface="Bell MT" panose="020205030603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1870491" y="2200657"/>
            <a:ext cx="6721417" cy="864140"/>
          </a:xfrm>
        </p:spPr>
        <p:txBody>
          <a:bodyPr>
            <a:normAutofit fontScale="40000" lnSpcReduction="20000"/>
          </a:bodyPr>
          <a:lstStyle/>
          <a:p>
            <a:pPr marL="0" marR="0" lvl="0" indent="0" algn="l" defTabSz="914400" rtl="0" eaLnBrk="1" fontAlgn="auto" latinLnBrk="0" hangingPunct="1">
              <a:lnSpc>
                <a:spcPct val="100000"/>
              </a:lnSpc>
              <a:spcBef>
                <a:spcPts val="1000"/>
              </a:spcBef>
              <a:spcAft>
                <a:spcPts val="0"/>
              </a:spcAft>
              <a:buClr>
                <a:srgbClr val="F81B02"/>
              </a:buClr>
              <a:buSzPct val="110000"/>
              <a:buFont typeface="Wingdings" panose="05000000000000000000" pitchFamily="2" charset="2"/>
              <a:buNone/>
              <a:tabLst/>
              <a:defRPr/>
            </a:pPr>
            <a:r>
              <a:rPr kumimoji="0" lang="en-US" sz="3500" b="1" i="0" u="none" strike="noStrike" kern="1200" cap="none" spc="0" normalizeH="0" baseline="0" noProof="0" dirty="0">
                <a:ln>
                  <a:noFill/>
                </a:ln>
                <a:solidFill>
                  <a:prstClr val="black"/>
                </a:solidFill>
                <a:effectLst/>
                <a:uLnTx/>
                <a:uFillTx/>
                <a:latin typeface="Söhne"/>
                <a:ea typeface="+mn-ea"/>
                <a:cs typeface="+mn-cs"/>
              </a:rPr>
              <a:t>User-Friendly Interface:</a:t>
            </a:r>
          </a:p>
          <a:p>
            <a:pPr marL="0" marR="0" lvl="0" indent="0" algn="l" defTabSz="914400" rtl="0" eaLnBrk="1" fontAlgn="auto" latinLnBrk="0" hangingPunct="1">
              <a:lnSpc>
                <a:spcPct val="100000"/>
              </a:lnSpc>
              <a:spcBef>
                <a:spcPts val="1000"/>
              </a:spcBef>
              <a:spcAft>
                <a:spcPts val="0"/>
              </a:spcAft>
              <a:buClr>
                <a:srgbClr val="F81B02"/>
              </a:buClr>
              <a:buSzPct val="110000"/>
              <a:buFont typeface="Wingdings" panose="05000000000000000000" pitchFamily="2" charset="2"/>
              <a:buNone/>
              <a:tabLst/>
              <a:defRPr/>
            </a:pPr>
            <a:r>
              <a:rPr kumimoji="0" lang="en-US" sz="3500" b="0" i="0" u="none" strike="noStrike" kern="1200" cap="none" spc="0" normalizeH="0" baseline="0" noProof="0" dirty="0">
                <a:ln>
                  <a:noFill/>
                </a:ln>
                <a:solidFill>
                  <a:srgbClr val="D1D5DB"/>
                </a:solidFill>
                <a:effectLst/>
                <a:uLnTx/>
                <a:uFillTx/>
                <a:latin typeface="Söhne"/>
                <a:ea typeface="+mn-ea"/>
                <a:cs typeface="+mn-cs"/>
              </a:rPr>
              <a:t> </a:t>
            </a:r>
            <a:r>
              <a:rPr kumimoji="0" lang="en-US" sz="3500" b="0" i="0" u="none" strike="noStrike" kern="1200" cap="none" spc="0" normalizeH="0" baseline="0" noProof="0" dirty="0">
                <a:ln>
                  <a:noFill/>
                </a:ln>
                <a:solidFill>
                  <a:schemeClr val="bg1"/>
                </a:solidFill>
                <a:effectLst/>
                <a:uLnTx/>
                <a:uFillTx/>
                <a:latin typeface="Söhne"/>
                <a:ea typeface="+mn-ea"/>
                <a:cs typeface="+mn-cs"/>
              </a:rPr>
              <a:t>Develop a user-friendly mobile or web application that combines parking and transit information. Users can access this platform on their smartphones or computers.</a:t>
            </a:r>
          </a:p>
          <a:p>
            <a:endParaRPr lang="en-IN" dirty="0"/>
          </a:p>
        </p:txBody>
      </p:sp>
      <p:pic>
        <p:nvPicPr>
          <p:cNvPr id="4" name="Graphic 3" descr="A robot with a raised arm">
            <a:extLst>
              <a:ext uri="{FF2B5EF4-FFF2-40B4-BE49-F238E27FC236}">
                <a16:creationId xmlns:a16="http://schemas.microsoft.com/office/drawing/2014/main" id="{21CB2896-13CE-8706-F5CB-52500392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71524" y="4117319"/>
            <a:ext cx="3083613" cy="3083613"/>
          </a:xfrm>
          <a:prstGeom prst="rect">
            <a:avLst/>
          </a:prstGeom>
        </p:spPr>
      </p:pic>
      <p:sp>
        <p:nvSpPr>
          <p:cNvPr id="10" name="TextBox 9">
            <a:extLst>
              <a:ext uri="{FF2B5EF4-FFF2-40B4-BE49-F238E27FC236}">
                <a16:creationId xmlns:a16="http://schemas.microsoft.com/office/drawing/2014/main" id="{88D31BE5-372D-39AC-CD57-5093AC74A499}"/>
              </a:ext>
            </a:extLst>
          </p:cNvPr>
          <p:cNvSpPr txBox="1"/>
          <p:nvPr/>
        </p:nvSpPr>
        <p:spPr>
          <a:xfrm>
            <a:off x="1870491" y="2926300"/>
            <a:ext cx="6635153" cy="866904"/>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0"/>
              </a:spcAft>
              <a:buClr>
                <a:srgbClr val="F81B02"/>
              </a:buClr>
              <a:buSzPct val="110000"/>
              <a:buFont typeface="Wingdings" panose="05000000000000000000" pitchFamily="2" charset="2"/>
              <a:buNone/>
              <a:tabLst/>
              <a:defRPr/>
            </a:pPr>
            <a:r>
              <a:rPr lang="en-US" sz="1400" b="1" i="0" dirty="0">
                <a:effectLst/>
                <a:latin typeface="Söhne"/>
              </a:rPr>
              <a:t>User Alerts:</a:t>
            </a:r>
            <a:r>
              <a:rPr lang="en-US" sz="1400" b="0" i="0" dirty="0">
                <a:solidFill>
                  <a:srgbClr val="D1D5DB"/>
                </a:solidFill>
                <a:effectLst/>
                <a:latin typeface="Söhne"/>
              </a:rPr>
              <a:t> </a:t>
            </a:r>
          </a:p>
          <a:p>
            <a:pPr marL="0" marR="0" lvl="0" indent="0" algn="l" defTabSz="914400" rtl="0" eaLnBrk="1" fontAlgn="auto" latinLnBrk="0" hangingPunct="1">
              <a:lnSpc>
                <a:spcPct val="100000"/>
              </a:lnSpc>
              <a:spcBef>
                <a:spcPts val="1000"/>
              </a:spcBef>
              <a:spcAft>
                <a:spcPts val="0"/>
              </a:spcAft>
              <a:buClr>
                <a:srgbClr val="F81B02"/>
              </a:buClr>
              <a:buSzPct val="110000"/>
              <a:buFont typeface="Wingdings" panose="05000000000000000000" pitchFamily="2" charset="2"/>
              <a:buNone/>
              <a:tabLst/>
              <a:defRPr/>
            </a:pPr>
            <a:r>
              <a:rPr lang="en-US" sz="1400" b="0" i="0" dirty="0">
                <a:solidFill>
                  <a:schemeClr val="bg1"/>
                </a:solidFill>
                <a:effectLst/>
                <a:latin typeface="Söhne"/>
              </a:rPr>
              <a:t>Send push notifications or alerts to users about parking space availability, transit delays, or relevant updates based on their preferences and location.</a:t>
            </a:r>
            <a:endParaRPr kumimoji="0" lang="en-US" sz="1400" b="0" i="0" u="none" strike="noStrike" kern="1200" cap="none" spc="0" normalizeH="0" baseline="0" noProof="0" dirty="0">
              <a:ln>
                <a:noFill/>
              </a:ln>
              <a:solidFill>
                <a:schemeClr val="bg1"/>
              </a:solidFill>
              <a:effectLst/>
              <a:uLnTx/>
              <a:uFillTx/>
              <a:latin typeface="Söhne"/>
              <a:ea typeface="+mn-ea"/>
              <a:cs typeface="+mn-cs"/>
            </a:endParaRPr>
          </a:p>
        </p:txBody>
      </p:sp>
      <p:sp>
        <p:nvSpPr>
          <p:cNvPr id="11" name="TextBox 10">
            <a:extLst>
              <a:ext uri="{FF2B5EF4-FFF2-40B4-BE49-F238E27FC236}">
                <a16:creationId xmlns:a16="http://schemas.microsoft.com/office/drawing/2014/main" id="{F21D50C1-BD81-6408-713C-D1D8640AD785}"/>
              </a:ext>
            </a:extLst>
          </p:cNvPr>
          <p:cNvSpPr txBox="1"/>
          <p:nvPr/>
        </p:nvSpPr>
        <p:spPr>
          <a:xfrm>
            <a:off x="1870491" y="3897295"/>
            <a:ext cx="7221751" cy="866904"/>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0"/>
              </a:spcAft>
              <a:buClr>
                <a:srgbClr val="F81B02"/>
              </a:buClr>
              <a:buSzPct val="110000"/>
              <a:buFont typeface="Wingdings" panose="05000000000000000000" pitchFamily="2" charset="2"/>
              <a:buNone/>
              <a:tabLst/>
              <a:defRPr/>
            </a:pPr>
            <a:r>
              <a:rPr lang="en-US" sz="1400" b="1" i="0" dirty="0">
                <a:effectLst/>
                <a:latin typeface="Söhne"/>
              </a:rPr>
              <a:t>User Feedback and Reporting:</a:t>
            </a:r>
            <a:r>
              <a:rPr lang="en-US" sz="1400" b="0" i="0" dirty="0">
                <a:solidFill>
                  <a:srgbClr val="D1D5DB"/>
                </a:solidFill>
                <a:effectLst/>
                <a:latin typeface="Söhne"/>
              </a:rPr>
              <a:t> </a:t>
            </a:r>
          </a:p>
          <a:p>
            <a:pPr marL="0" marR="0" lvl="0" indent="0" algn="l" defTabSz="914400" rtl="0" eaLnBrk="1" fontAlgn="auto" latinLnBrk="0" hangingPunct="1">
              <a:lnSpc>
                <a:spcPct val="100000"/>
              </a:lnSpc>
              <a:spcBef>
                <a:spcPts val="1000"/>
              </a:spcBef>
              <a:spcAft>
                <a:spcPts val="0"/>
              </a:spcAft>
              <a:buClr>
                <a:srgbClr val="F81B02"/>
              </a:buClr>
              <a:buSzPct val="110000"/>
              <a:buFont typeface="Wingdings" panose="05000000000000000000" pitchFamily="2" charset="2"/>
              <a:buNone/>
              <a:tabLst/>
              <a:defRPr/>
            </a:pPr>
            <a:r>
              <a:rPr lang="en-US" sz="1400" b="0" i="0" dirty="0">
                <a:solidFill>
                  <a:schemeClr val="bg1"/>
                </a:solidFill>
                <a:effectLst/>
                <a:latin typeface="Söhne"/>
              </a:rPr>
              <a:t>Include a feature for users to report issues, provide feedback, or request assistance related to parking</a:t>
            </a:r>
            <a:r>
              <a:rPr lang="en-US" sz="1100" b="0" i="0" dirty="0">
                <a:solidFill>
                  <a:schemeClr val="bg1"/>
                </a:solidFill>
                <a:effectLst/>
                <a:latin typeface="Söhne"/>
              </a:rPr>
              <a:t>.</a:t>
            </a:r>
            <a:endParaRPr kumimoji="0" lang="en-US" sz="1100" b="0" i="0" u="none" strike="noStrike" kern="1200" cap="none" spc="0" normalizeH="0" baseline="0" noProof="0" dirty="0">
              <a:ln>
                <a:noFill/>
              </a:ln>
              <a:solidFill>
                <a:schemeClr val="bg1"/>
              </a:solidFill>
              <a:effectLst/>
              <a:uLnTx/>
              <a:uFillTx/>
              <a:latin typeface="Söhne"/>
              <a:ea typeface="+mn-ea"/>
              <a:cs typeface="+mn-cs"/>
            </a:endParaRPr>
          </a:p>
        </p:txBody>
      </p:sp>
    </p:spTree>
    <p:extLst>
      <p:ext uri="{BB962C8B-B14F-4D97-AF65-F5344CB8AC3E}">
        <p14:creationId xmlns:p14="http://schemas.microsoft.com/office/powerpoint/2010/main" val="111644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4572461" y="1373167"/>
            <a:ext cx="3150594" cy="391205"/>
          </a:xfrm>
        </p:spPr>
        <p:txBody>
          <a:bodyPr>
            <a:noAutofit/>
          </a:bodyPr>
          <a:lstStyle/>
          <a:p>
            <a:pPr algn="l"/>
            <a:r>
              <a:rPr lang="en-IN" sz="2400" b="1" i="0" dirty="0">
                <a:solidFill>
                  <a:schemeClr val="tx1"/>
                </a:solidFill>
                <a:effectLst/>
                <a:latin typeface="Bell MT" panose="02020503060305020303" pitchFamily="18" charset="0"/>
              </a:rPr>
              <a:t>Integration Approach: </a:t>
            </a:r>
            <a:endParaRPr lang="en-IN" sz="2400" b="1" dirty="0">
              <a:solidFill>
                <a:schemeClr val="tx1"/>
              </a:solidFill>
              <a:latin typeface="Bell MT" panose="02020503060305020303" pitchFamily="18" charset="0"/>
            </a:endParaRPr>
          </a:p>
        </p:txBody>
      </p:sp>
      <p:pic>
        <p:nvPicPr>
          <p:cNvPr id="4" name="Graphic 3" descr="A robot with a raised arm">
            <a:extLst>
              <a:ext uri="{FF2B5EF4-FFF2-40B4-BE49-F238E27FC236}">
                <a16:creationId xmlns:a16="http://schemas.microsoft.com/office/drawing/2014/main" id="{84EEBCEE-A052-B048-C915-FFB63F90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3282" y="4123508"/>
            <a:ext cx="3083613" cy="3083613"/>
          </a:xfrm>
          <a:prstGeom prst="rect">
            <a:avLst/>
          </a:prstGeom>
        </p:spPr>
      </p:pic>
      <p:sp>
        <p:nvSpPr>
          <p:cNvPr id="28" name="Subtitle 27">
            <a:extLst>
              <a:ext uri="{FF2B5EF4-FFF2-40B4-BE49-F238E27FC236}">
                <a16:creationId xmlns:a16="http://schemas.microsoft.com/office/drawing/2014/main" id="{76C4E086-4630-FC73-8809-F7383E3A28FF}"/>
              </a:ext>
            </a:extLst>
          </p:cNvPr>
          <p:cNvSpPr>
            <a:spLocks noGrp="1"/>
          </p:cNvSpPr>
          <p:nvPr>
            <p:ph type="subTitle" idx="1"/>
          </p:nvPr>
        </p:nvSpPr>
        <p:spPr>
          <a:xfrm>
            <a:off x="1759286" y="2165888"/>
            <a:ext cx="8673427" cy="2397486"/>
          </a:xfrm>
        </p:spPr>
        <p:txBody>
          <a:bodyPr>
            <a:normAutofit fontScale="25000" lnSpcReduction="20000"/>
          </a:bodyPr>
          <a:lstStyle/>
          <a:p>
            <a:pPr algn="l">
              <a:buFont typeface="+mj-lt"/>
              <a:buAutoNum type="arabicPeriod"/>
            </a:pPr>
            <a:r>
              <a:rPr lang="en-US" sz="5600" b="1" i="0" dirty="0">
                <a:solidFill>
                  <a:schemeClr val="tx1"/>
                </a:solidFill>
                <a:effectLst/>
                <a:latin typeface="Söhne"/>
              </a:rPr>
              <a:t>Sensor Integration:</a:t>
            </a:r>
            <a:endParaRPr lang="en-US" sz="5600" b="0" i="0" dirty="0">
              <a:solidFill>
                <a:schemeClr val="tx1"/>
              </a:solidFill>
              <a:effectLst/>
              <a:latin typeface="Söhne"/>
            </a:endParaRPr>
          </a:p>
          <a:p>
            <a:pPr marL="742950" lvl="1" indent="-285750" algn="l">
              <a:buFont typeface="+mj-lt"/>
              <a:buAutoNum type="arabicPeriod"/>
            </a:pPr>
            <a:r>
              <a:rPr lang="en-US" sz="5600" b="0" i="0" dirty="0">
                <a:solidFill>
                  <a:schemeClr val="bg1"/>
                </a:solidFill>
                <a:effectLst/>
                <a:latin typeface="Söhne"/>
              </a:rPr>
              <a:t>Begin by integrating parking space sensors (e.g., ultrasonic, infrared) into each parking spot. Connect the sensors to a microcontroller (e.g., Arduino) for data collection.</a:t>
            </a:r>
          </a:p>
          <a:p>
            <a:pPr algn="l">
              <a:buFont typeface="+mj-lt"/>
              <a:buAutoNum type="arabicPeriod"/>
            </a:pPr>
            <a:r>
              <a:rPr lang="en-US" sz="5600" b="1" i="0" dirty="0">
                <a:solidFill>
                  <a:schemeClr val="tx1"/>
                </a:solidFill>
                <a:effectLst/>
                <a:latin typeface="Söhne"/>
              </a:rPr>
              <a:t>Data Collection and Processing:</a:t>
            </a:r>
            <a:endParaRPr lang="en-US" sz="5600" b="0" i="0" dirty="0">
              <a:solidFill>
                <a:schemeClr val="tx1"/>
              </a:solidFill>
              <a:effectLst/>
              <a:latin typeface="Söhne"/>
            </a:endParaRPr>
          </a:p>
          <a:p>
            <a:pPr marL="742950" lvl="1" indent="-285750" algn="l">
              <a:buFont typeface="+mj-lt"/>
              <a:buAutoNum type="arabicPeriod"/>
            </a:pPr>
            <a:r>
              <a:rPr lang="en-US" sz="5600" b="0" i="0" dirty="0">
                <a:solidFill>
                  <a:schemeClr val="bg1"/>
                </a:solidFill>
                <a:effectLst/>
                <a:latin typeface="Söhne"/>
              </a:rPr>
              <a:t>Program the microcontroller to collect data from the sensors and process it to determine parking space occupancy status (vacant or occupied).</a:t>
            </a:r>
          </a:p>
          <a:p>
            <a:pPr algn="l">
              <a:buFont typeface="+mj-lt"/>
              <a:buAutoNum type="arabicPeriod"/>
            </a:pPr>
            <a:r>
              <a:rPr lang="en-US" sz="5600" b="1" i="0" dirty="0">
                <a:solidFill>
                  <a:schemeClr val="tx1"/>
                </a:solidFill>
                <a:effectLst/>
                <a:latin typeface="Söhne"/>
              </a:rPr>
              <a:t>Connectivity:</a:t>
            </a:r>
            <a:endParaRPr lang="en-US" sz="5600" b="0" i="0" dirty="0">
              <a:solidFill>
                <a:schemeClr val="tx1"/>
              </a:solidFill>
              <a:effectLst/>
              <a:latin typeface="Söhne"/>
            </a:endParaRPr>
          </a:p>
          <a:p>
            <a:pPr marL="742950" lvl="1" indent="-285750" algn="l">
              <a:buFont typeface="+mj-lt"/>
              <a:buAutoNum type="arabicPeriod"/>
            </a:pPr>
            <a:r>
              <a:rPr lang="en-US" sz="5600" b="0" i="0" dirty="0">
                <a:solidFill>
                  <a:schemeClr val="bg1"/>
                </a:solidFill>
                <a:effectLst/>
                <a:latin typeface="Söhne"/>
              </a:rPr>
              <a:t>Ensure reliable connectivity for the microcontroller. Depending on the deployment location, use Wi-Fi, cellular networks, LoRa, or other suitable communication methods to transmit data to a central server.</a:t>
            </a:r>
          </a:p>
          <a:p>
            <a:endParaRPr lang="en-IN" dirty="0"/>
          </a:p>
        </p:txBody>
      </p:sp>
    </p:spTree>
    <p:extLst>
      <p:ext uri="{BB962C8B-B14F-4D97-AF65-F5344CB8AC3E}">
        <p14:creationId xmlns:p14="http://schemas.microsoft.com/office/powerpoint/2010/main" val="103094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4572461" y="1373167"/>
            <a:ext cx="3150594" cy="391205"/>
          </a:xfrm>
        </p:spPr>
        <p:txBody>
          <a:bodyPr>
            <a:noAutofit/>
          </a:bodyPr>
          <a:lstStyle/>
          <a:p>
            <a:pPr algn="l"/>
            <a:r>
              <a:rPr lang="en-IN" sz="2400" b="1" i="0" dirty="0">
                <a:solidFill>
                  <a:schemeClr val="tx1"/>
                </a:solidFill>
                <a:effectLst/>
                <a:latin typeface="Bell MT" panose="02020503060305020303" pitchFamily="18" charset="0"/>
              </a:rPr>
              <a:t>Integration Approach: </a:t>
            </a:r>
            <a:endParaRPr lang="en-IN" sz="2400" b="1" dirty="0">
              <a:solidFill>
                <a:schemeClr val="tx1"/>
              </a:solidFill>
              <a:latin typeface="Bell MT" panose="02020503060305020303" pitchFamily="18" charset="0"/>
            </a:endParaRPr>
          </a:p>
        </p:txBody>
      </p:sp>
      <p:pic>
        <p:nvPicPr>
          <p:cNvPr id="4" name="Graphic 3" descr="A robot with a raised arm">
            <a:extLst>
              <a:ext uri="{FF2B5EF4-FFF2-40B4-BE49-F238E27FC236}">
                <a16:creationId xmlns:a16="http://schemas.microsoft.com/office/drawing/2014/main" id="{84EEBCEE-A052-B048-C915-FFB63F90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9908" y="4175267"/>
            <a:ext cx="3083613" cy="3083613"/>
          </a:xfrm>
          <a:prstGeom prst="rect">
            <a:avLst/>
          </a:prstGeom>
        </p:spPr>
      </p:pic>
      <p:sp>
        <p:nvSpPr>
          <p:cNvPr id="28" name="Subtitle 27">
            <a:extLst>
              <a:ext uri="{FF2B5EF4-FFF2-40B4-BE49-F238E27FC236}">
                <a16:creationId xmlns:a16="http://schemas.microsoft.com/office/drawing/2014/main" id="{76C4E086-4630-FC73-8809-F7383E3A28FF}"/>
              </a:ext>
            </a:extLst>
          </p:cNvPr>
          <p:cNvSpPr>
            <a:spLocks noGrp="1"/>
          </p:cNvSpPr>
          <p:nvPr>
            <p:ph type="subTitle" idx="1"/>
          </p:nvPr>
        </p:nvSpPr>
        <p:spPr>
          <a:xfrm>
            <a:off x="1730783" y="2126800"/>
            <a:ext cx="8730434" cy="3070346"/>
          </a:xfrm>
        </p:spPr>
        <p:txBody>
          <a:bodyPr>
            <a:normAutofit fontScale="25000" lnSpcReduction="20000"/>
          </a:bodyPr>
          <a:lstStyle/>
          <a:p>
            <a:pPr algn="l">
              <a:buFont typeface="+mj-lt"/>
              <a:buAutoNum type="arabicPeriod"/>
            </a:pPr>
            <a:r>
              <a:rPr lang="en-US" sz="5600" b="1" i="0" dirty="0">
                <a:solidFill>
                  <a:schemeClr val="tx1"/>
                </a:solidFill>
                <a:effectLst/>
                <a:latin typeface="Söhne"/>
              </a:rPr>
              <a:t>Centralized Server:</a:t>
            </a:r>
            <a:endParaRPr lang="en-US" sz="5600" b="0" i="0" dirty="0">
              <a:solidFill>
                <a:schemeClr val="tx1"/>
              </a:solidFill>
              <a:effectLst/>
              <a:latin typeface="Söhne"/>
            </a:endParaRPr>
          </a:p>
          <a:p>
            <a:pPr marL="742950" lvl="1" indent="-285750" algn="l">
              <a:buFont typeface="+mj-lt"/>
              <a:buAutoNum type="arabicPeriod"/>
            </a:pPr>
            <a:r>
              <a:rPr lang="en-US" sz="5600" b="0" i="0" dirty="0">
                <a:solidFill>
                  <a:schemeClr val="bg1"/>
                </a:solidFill>
                <a:effectLst/>
                <a:latin typeface="Söhne"/>
              </a:rPr>
              <a:t>Set up a central server that collects and stores data from all parking sensors. This server serves as the backbone of the system.</a:t>
            </a:r>
          </a:p>
          <a:p>
            <a:pPr algn="l">
              <a:buFont typeface="+mj-lt"/>
              <a:buAutoNum type="arabicPeriod"/>
            </a:pPr>
            <a:r>
              <a:rPr lang="en-US" sz="5600" b="1" i="0" dirty="0">
                <a:solidFill>
                  <a:schemeClr val="tx1"/>
                </a:solidFill>
                <a:effectLst/>
                <a:latin typeface="Söhne"/>
              </a:rPr>
              <a:t>Database Management:</a:t>
            </a:r>
            <a:endParaRPr lang="en-US" sz="5600" b="0" i="0" dirty="0">
              <a:solidFill>
                <a:schemeClr val="tx1"/>
              </a:solidFill>
              <a:effectLst/>
              <a:latin typeface="Söhne"/>
            </a:endParaRPr>
          </a:p>
          <a:p>
            <a:pPr marL="742950" lvl="1" indent="-285750" algn="l">
              <a:buFont typeface="+mj-lt"/>
              <a:buAutoNum type="arabicPeriod"/>
            </a:pPr>
            <a:r>
              <a:rPr lang="en-US" sz="5600" b="0" i="0" dirty="0">
                <a:solidFill>
                  <a:schemeClr val="bg1"/>
                </a:solidFill>
                <a:effectLst/>
                <a:latin typeface="Söhne"/>
              </a:rPr>
              <a:t>Implement a database to store historical parking data, including timestamps, occupancy status changes, and any user-related data (e.g., reservations and payments).</a:t>
            </a:r>
          </a:p>
          <a:p>
            <a:pPr algn="l">
              <a:buFont typeface="+mj-lt"/>
              <a:buAutoNum type="arabicPeriod"/>
            </a:pPr>
            <a:r>
              <a:rPr lang="en-US" sz="5600" b="1" i="0" dirty="0">
                <a:solidFill>
                  <a:schemeClr val="tx1"/>
                </a:solidFill>
                <a:effectLst/>
                <a:latin typeface="Söhne"/>
              </a:rPr>
              <a:t>User Interface:</a:t>
            </a:r>
            <a:endParaRPr lang="en-US" sz="5600" b="0" i="0" dirty="0">
              <a:solidFill>
                <a:schemeClr val="tx1"/>
              </a:solidFill>
              <a:effectLst/>
              <a:latin typeface="Söhne"/>
            </a:endParaRPr>
          </a:p>
          <a:p>
            <a:pPr marL="742950" lvl="1" indent="-285750" algn="l">
              <a:buFont typeface="+mj-lt"/>
              <a:buAutoNum type="arabicPeriod"/>
            </a:pPr>
            <a:r>
              <a:rPr lang="en-US" sz="5600" b="0" i="0" dirty="0">
                <a:solidFill>
                  <a:schemeClr val="bg1"/>
                </a:solidFill>
                <a:effectLst/>
                <a:latin typeface="Söhne"/>
              </a:rPr>
              <a:t>Develop a user-friendly mobile or web application to provide real-time parking information to users. The application should allow users to check parking availability, make reservations, and provide feedback.</a:t>
            </a:r>
          </a:p>
          <a:p>
            <a:pPr algn="l">
              <a:buFont typeface="+mj-lt"/>
              <a:buAutoNum type="arabicPeriod"/>
            </a:pPr>
            <a:r>
              <a:rPr lang="en-US" sz="5600" b="1" i="0" dirty="0">
                <a:solidFill>
                  <a:schemeClr val="tx1"/>
                </a:solidFill>
                <a:effectLst/>
                <a:latin typeface="Söhne"/>
              </a:rPr>
              <a:t>Real-Time Updates:</a:t>
            </a:r>
            <a:endParaRPr lang="en-US" sz="5600" b="0" i="0" dirty="0">
              <a:solidFill>
                <a:schemeClr val="tx1"/>
              </a:solidFill>
              <a:effectLst/>
              <a:latin typeface="Söhne"/>
            </a:endParaRPr>
          </a:p>
          <a:p>
            <a:pPr marL="742950" lvl="1" indent="-285750" algn="l">
              <a:buFont typeface="+mj-lt"/>
              <a:buAutoNum type="arabicPeriod"/>
            </a:pPr>
            <a:r>
              <a:rPr lang="en-US" sz="5600" b="0" i="0" dirty="0">
                <a:solidFill>
                  <a:schemeClr val="bg1"/>
                </a:solidFill>
                <a:effectLst/>
                <a:latin typeface="Söhne"/>
              </a:rPr>
              <a:t>Implement a mechanism for real-time data updates within the application. Users should see immediate changes in parking availability as spaces are occupied or vacated.</a:t>
            </a:r>
          </a:p>
          <a:p>
            <a:endParaRPr lang="en-IN" dirty="0"/>
          </a:p>
        </p:txBody>
      </p:sp>
    </p:spTree>
    <p:extLst>
      <p:ext uri="{BB962C8B-B14F-4D97-AF65-F5344CB8AC3E}">
        <p14:creationId xmlns:p14="http://schemas.microsoft.com/office/powerpoint/2010/main" val="207479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4572461" y="1373167"/>
            <a:ext cx="3150594" cy="391205"/>
          </a:xfrm>
        </p:spPr>
        <p:txBody>
          <a:bodyPr>
            <a:noAutofit/>
          </a:bodyPr>
          <a:lstStyle/>
          <a:p>
            <a:pPr algn="l"/>
            <a:r>
              <a:rPr lang="en-IN" sz="2400" b="1" i="0" dirty="0">
                <a:solidFill>
                  <a:schemeClr val="tx1"/>
                </a:solidFill>
                <a:effectLst/>
                <a:latin typeface="Bell MT" panose="02020503060305020303" pitchFamily="18" charset="0"/>
              </a:rPr>
              <a:t>Integration Approach: </a:t>
            </a:r>
            <a:endParaRPr lang="en-IN" sz="2400" b="1" dirty="0">
              <a:solidFill>
                <a:schemeClr val="tx1"/>
              </a:solidFill>
              <a:latin typeface="Bell MT" panose="02020503060305020303" pitchFamily="18" charset="0"/>
            </a:endParaRPr>
          </a:p>
        </p:txBody>
      </p:sp>
      <p:pic>
        <p:nvPicPr>
          <p:cNvPr id="4" name="Graphic 3" descr="A robot with a raised arm">
            <a:extLst>
              <a:ext uri="{FF2B5EF4-FFF2-40B4-BE49-F238E27FC236}">
                <a16:creationId xmlns:a16="http://schemas.microsoft.com/office/drawing/2014/main" id="{84EEBCEE-A052-B048-C915-FFB63F90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1742" y="4158014"/>
            <a:ext cx="3083613" cy="3083613"/>
          </a:xfrm>
          <a:prstGeom prst="rect">
            <a:avLst/>
          </a:prstGeom>
        </p:spPr>
      </p:pic>
      <p:sp>
        <p:nvSpPr>
          <p:cNvPr id="28" name="Subtitle 27">
            <a:extLst>
              <a:ext uri="{FF2B5EF4-FFF2-40B4-BE49-F238E27FC236}">
                <a16:creationId xmlns:a16="http://schemas.microsoft.com/office/drawing/2014/main" id="{76C4E086-4630-FC73-8809-F7383E3A28FF}"/>
              </a:ext>
            </a:extLst>
          </p:cNvPr>
          <p:cNvSpPr>
            <a:spLocks noGrp="1"/>
          </p:cNvSpPr>
          <p:nvPr>
            <p:ph type="subTitle" idx="1"/>
          </p:nvPr>
        </p:nvSpPr>
        <p:spPr>
          <a:xfrm>
            <a:off x="1730783" y="2627132"/>
            <a:ext cx="8730434" cy="1763713"/>
          </a:xfrm>
        </p:spPr>
        <p:txBody>
          <a:bodyPr>
            <a:normAutofit/>
          </a:bodyPr>
          <a:lstStyle/>
          <a:p>
            <a:pPr algn="l"/>
            <a:r>
              <a:rPr lang="en-US" sz="1400" b="1" i="0" dirty="0">
                <a:solidFill>
                  <a:schemeClr val="tx1"/>
                </a:solidFill>
                <a:effectLst/>
                <a:latin typeface="Söhne"/>
              </a:rPr>
              <a:t>User Alerts:</a:t>
            </a:r>
            <a:endParaRPr lang="en-US" sz="1400" b="0" i="0" dirty="0">
              <a:solidFill>
                <a:schemeClr val="tx1"/>
              </a:solidFill>
              <a:effectLst/>
              <a:latin typeface="Söhne"/>
            </a:endParaRPr>
          </a:p>
          <a:p>
            <a:pPr algn="l">
              <a:buFont typeface="Arial" panose="020B0604020202020204" pitchFamily="34" charset="0"/>
              <a:buChar char="•"/>
            </a:pPr>
            <a:r>
              <a:rPr lang="en-US" sz="1400" b="0" i="0" dirty="0">
                <a:solidFill>
                  <a:schemeClr val="bg1"/>
                </a:solidFill>
                <a:effectLst/>
                <a:latin typeface="Söhne"/>
              </a:rPr>
              <a:t>Implement a notification system to alert users about parking availability.</a:t>
            </a:r>
            <a:endParaRPr lang="en-US" sz="1500" b="0" i="0" dirty="0">
              <a:solidFill>
                <a:srgbClr val="D1D5DB"/>
              </a:solidFill>
              <a:effectLst/>
              <a:latin typeface="Söhne"/>
            </a:endParaRPr>
          </a:p>
          <a:p>
            <a:pPr algn="l"/>
            <a:r>
              <a:rPr lang="en-US" sz="1400" b="1" i="0" dirty="0">
                <a:solidFill>
                  <a:schemeClr val="tx1"/>
                </a:solidFill>
                <a:effectLst/>
                <a:latin typeface="Söhne"/>
              </a:rPr>
              <a:t>Deployment:</a:t>
            </a:r>
            <a:endParaRPr lang="en-US" sz="1400" b="0" i="0" dirty="0">
              <a:solidFill>
                <a:schemeClr val="tx1"/>
              </a:solidFill>
              <a:effectLst/>
              <a:latin typeface="Söhne"/>
            </a:endParaRPr>
          </a:p>
          <a:p>
            <a:pPr algn="l">
              <a:buFont typeface="Arial" panose="020B0604020202020204" pitchFamily="34" charset="0"/>
              <a:buChar char="•"/>
            </a:pPr>
            <a:r>
              <a:rPr lang="en-US" sz="1400" b="0" i="0" dirty="0">
                <a:solidFill>
                  <a:schemeClr val="bg1"/>
                </a:solidFill>
                <a:effectLst/>
                <a:latin typeface="Söhne"/>
              </a:rPr>
              <a:t>Deploy the Smart Parking IoT system in the target locations, ensuring proper sensor calibration and system readiness.</a:t>
            </a:r>
          </a:p>
          <a:p>
            <a:pPr algn="l">
              <a:buFont typeface="Arial" panose="020B0604020202020204" pitchFamily="34" charset="0"/>
              <a:buChar char="•"/>
            </a:pPr>
            <a:endParaRPr lang="en-US" sz="1500" b="0" i="0" dirty="0">
              <a:solidFill>
                <a:schemeClr val="bg1"/>
              </a:solidFill>
              <a:effectLst/>
              <a:latin typeface="Söhne"/>
            </a:endParaRPr>
          </a:p>
          <a:p>
            <a:endParaRPr lang="en-IN" dirty="0"/>
          </a:p>
        </p:txBody>
      </p:sp>
    </p:spTree>
    <p:extLst>
      <p:ext uri="{BB962C8B-B14F-4D97-AF65-F5344CB8AC3E}">
        <p14:creationId xmlns:p14="http://schemas.microsoft.com/office/powerpoint/2010/main" val="329866793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386</TotalTime>
  <Words>692</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Bell MT</vt:lpstr>
      <vt:lpstr>Calibri</vt:lpstr>
      <vt:lpstr>Calibri Light</vt:lpstr>
      <vt:lpstr>Rockwell</vt:lpstr>
      <vt:lpstr>Söhne</vt:lpstr>
      <vt:lpstr>Wingdings</vt:lpstr>
      <vt:lpstr>Atlas</vt:lpstr>
      <vt:lpstr>PowerPoint Presentation</vt:lpstr>
      <vt:lpstr>Project Definition:</vt:lpstr>
      <vt:lpstr>Objectives:</vt:lpstr>
      <vt:lpstr>IoT Sensor Design: </vt:lpstr>
      <vt:lpstr>Real-Time Transit Information Platform:</vt:lpstr>
      <vt:lpstr>Real-Time Transit Information Platform:</vt:lpstr>
      <vt:lpstr>Integration Approach: </vt:lpstr>
      <vt:lpstr>Integration Approach: </vt:lpstr>
      <vt:lpstr>Integration Approach: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Nayeem. s</cp:lastModifiedBy>
  <cp:revision>3</cp:revision>
  <dcterms:created xsi:type="dcterms:W3CDTF">2023-09-29T07:14:55Z</dcterms:created>
  <dcterms:modified xsi:type="dcterms:W3CDTF">2023-09-30T12:43:06Z</dcterms:modified>
</cp:coreProperties>
</file>