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8" r:id="rId2"/>
    <p:sldId id="263" r:id="rId3"/>
    <p:sldId id="274" r:id="rId4"/>
    <p:sldId id="275" r:id="rId5"/>
    <p:sldId id="276" r:id="rId6"/>
    <p:sldId id="277" r:id="rId7"/>
    <p:sldId id="268" r:id="rId8"/>
    <p:sldId id="272" r:id="rId9"/>
    <p:sldId id="269" r:id="rId10"/>
    <p:sldId id="273" r:id="rId11"/>
    <p:sldId id="270"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autoAdjust="0"/>
  </p:normalViewPr>
  <p:slideViewPr>
    <p:cSldViewPr snapToGrid="0">
      <p:cViewPr varScale="1">
        <p:scale>
          <a:sx n="97" d="100"/>
          <a:sy n="97" d="100"/>
        </p:scale>
        <p:origin x="96" y="187"/>
      </p:cViewPr>
      <p:guideLst>
        <p:guide orient="horz" pos="2160"/>
        <p:guide pos="3840"/>
      </p:guideLst>
    </p:cSldViewPr>
  </p:slideViewPr>
  <p:outlineViewPr>
    <p:cViewPr>
      <p:scale>
        <a:sx n="33" d="100"/>
        <a:sy n="33" d="100"/>
      </p:scale>
      <p:origin x="0" y="46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26-10-2023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11245C-65C5-81F1-5A6B-572615463ECB}"/>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B3025-B2FF-665D-66EE-FB7A80372FCB}"/>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2EA02-80AD-89B2-8652-6098754BFB5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36D5C-CACA-65B1-05A0-B999B9690E84}"/>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2AC81-FEB4-7593-04CE-99A7B724ABB9}"/>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656AC-1A61-D134-3850-BBCDF37D0D8A}"/>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AA9B3-C070-0C21-93BA-A54D042E01C9}"/>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B3E4B-7AB4-786A-971D-DC07BDAF195C}"/>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83919-2459-9D2C-D6A5-594A51182C02}"/>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DA75D-D86C-7981-1549-9D2CF9E8FB5F}"/>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8C8B5-7EFD-1228-DDDB-0E4E2FF09439}"/>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6" name="Footer Placeholder 5">
            <a:extLst>
              <a:ext uri="{FF2B5EF4-FFF2-40B4-BE49-F238E27FC236}">
                <a16:creationId xmlns:a16="http://schemas.microsoft.com/office/drawing/2014/main"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BCFC6-32D1-864F-FDDB-D84AA0F0FA3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6E1B9-98E1-1C7F-83F6-8411DF2C385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8" name="Footer Placeholder 7">
            <a:extLst>
              <a:ext uri="{FF2B5EF4-FFF2-40B4-BE49-F238E27FC236}">
                <a16:creationId xmlns:a16="http://schemas.microsoft.com/office/drawing/2014/main"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CCF9E-0080-0EC4-48EE-FC41110C58E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75170-2EF0-3EF0-1130-7D51BE0073D8}"/>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4" name="Footer Placeholder 3">
            <a:extLst>
              <a:ext uri="{FF2B5EF4-FFF2-40B4-BE49-F238E27FC236}">
                <a16:creationId xmlns:a16="http://schemas.microsoft.com/office/drawing/2014/main"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EE1377-72C2-A454-38CF-F8D5179BCBC2}"/>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0BA8E-DDEE-D5D4-C6C4-91D35660F2E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3" name="Footer Placeholder 2">
            <a:extLst>
              <a:ext uri="{FF2B5EF4-FFF2-40B4-BE49-F238E27FC236}">
                <a16:creationId xmlns:a16="http://schemas.microsoft.com/office/drawing/2014/main"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C4569-B4A1-67C3-2628-AD95D672CE2D}"/>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53761-281D-40E4-C092-0C8A16F9C4D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6" name="Footer Placeholder 5">
            <a:extLst>
              <a:ext uri="{FF2B5EF4-FFF2-40B4-BE49-F238E27FC236}">
                <a16:creationId xmlns:a16="http://schemas.microsoft.com/office/drawing/2014/main"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01D08-E8CF-614E-83B2-3924A458ACE9}"/>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8F507-2D03-4197-617F-A2E9CC3D6AD7}"/>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6" name="Footer Placeholder 5">
            <a:extLst>
              <a:ext uri="{FF2B5EF4-FFF2-40B4-BE49-F238E27FC236}">
                <a16:creationId xmlns:a16="http://schemas.microsoft.com/office/drawing/2014/main"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A71EB-C47B-E5AE-84EE-C578FA66F654}"/>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241E3D6-FF09-3556-02D9-FB1DBCC8902C}"/>
              </a:ext>
            </a:extLst>
          </p:cNvPr>
          <p:cNvSpPr txBox="1"/>
          <p:nvPr/>
        </p:nvSpPr>
        <p:spPr>
          <a:xfrm>
            <a:off x="303380" y="2230698"/>
            <a:ext cx="11689838" cy="523220"/>
          </a:xfrm>
          <a:prstGeom prst="rect">
            <a:avLst/>
          </a:prstGeom>
          <a:noFill/>
        </p:spPr>
        <p:txBody>
          <a:bodyPr wrap="square" rtlCol="0">
            <a:spAutoFit/>
          </a:bodyPr>
          <a:lstStyle/>
          <a:p>
            <a:r>
              <a:rPr lang="en-IN" dirty="0"/>
              <a:t>	</a:t>
            </a:r>
            <a:r>
              <a:rPr lang="en-IN" sz="2600" b="1" dirty="0">
                <a:latin typeface="Bell MT" panose="02020503060305020303" pitchFamily="18" charset="0"/>
              </a:rPr>
              <a:t>DEPARTMENT OF </a:t>
            </a:r>
            <a:r>
              <a:rPr lang="en-IN" sz="2800" b="1" dirty="0">
                <a:latin typeface="Bell MT" panose="02020503060305020303" pitchFamily="18" charset="0"/>
              </a:rPr>
              <a:t>INFORMATION TECHNOLOGY </a:t>
            </a:r>
            <a:endParaRPr lang="en-IN" sz="2600" b="1" dirty="0">
              <a:latin typeface="Bell MT" panose="02020503060305020303" pitchFamily="18" charset="0"/>
            </a:endParaRPr>
          </a:p>
        </p:txBody>
      </p:sp>
      <p:sp>
        <p:nvSpPr>
          <p:cNvPr id="7" name="TextBox 6">
            <a:extLst>
              <a:ext uri="{FF2B5EF4-FFF2-40B4-BE49-F238E27FC236}">
                <a16:creationId xmlns:a16="http://schemas.microsoft.com/office/drawing/2014/main" id="{65A5EF0A-1559-8C35-F616-5996380B3F1A}"/>
              </a:ext>
            </a:extLst>
          </p:cNvPr>
          <p:cNvSpPr txBox="1"/>
          <p:nvPr/>
        </p:nvSpPr>
        <p:spPr>
          <a:xfrm>
            <a:off x="1828798" y="3296132"/>
            <a:ext cx="10297887" cy="2123658"/>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Smart Parking </a:t>
            </a:r>
          </a:p>
          <a:p>
            <a:r>
              <a:rPr lang="en-IN" sz="2000" b="1" dirty="0">
                <a:latin typeface="Bell MT" panose="02020503060305020303" pitchFamily="18" charset="0"/>
              </a:rPr>
              <a:t>Team name : </a:t>
            </a:r>
            <a:r>
              <a:rPr lang="en-IN" sz="2000" dirty="0">
                <a:latin typeface="Bell MT" panose="02020503060305020303" pitchFamily="18" charset="0"/>
              </a:rPr>
              <a:t> </a:t>
            </a:r>
            <a:r>
              <a:rPr lang="en-IN" sz="2000" b="1" dirty="0">
                <a:latin typeface="Bell MT" panose="02020503060305020303" pitchFamily="18" charset="0"/>
              </a:rPr>
              <a:t>Project_224789_Team_4</a:t>
            </a:r>
          </a:p>
          <a:p>
            <a:r>
              <a:rPr lang="en-IN" sz="2000" b="1" dirty="0">
                <a:latin typeface="Bell MT" panose="02020503060305020303" pitchFamily="18" charset="0"/>
              </a:rPr>
              <a:t>Team members :</a:t>
            </a:r>
          </a:p>
          <a:p>
            <a:r>
              <a:rPr lang="en-IN" dirty="0">
                <a:latin typeface="Bell MT" panose="02020503060305020303" pitchFamily="18" charset="0"/>
              </a:rPr>
              <a:t>	</a:t>
            </a:r>
            <a:r>
              <a:rPr lang="en-IN" sz="1800" b="1" dirty="0">
                <a:latin typeface="Bell MT" panose="02020503060305020303" pitchFamily="18" charset="0"/>
              </a:rPr>
              <a:t>Mohamed </a:t>
            </a:r>
            <a:r>
              <a:rPr lang="en-IN" sz="1800" b="1" dirty="0" err="1">
                <a:latin typeface="Bell MT" panose="02020503060305020303" pitchFamily="18" charset="0"/>
              </a:rPr>
              <a:t>Nayeemullah</a:t>
            </a:r>
            <a:r>
              <a:rPr lang="en-IN" sz="1800" b="1" dirty="0">
                <a:latin typeface="Bell MT" panose="02020503060305020303" pitchFamily="18" charset="0"/>
              </a:rPr>
              <a:t> S(113321205030)
	Mohamed Sheik Noor A (113321205031)
	</a:t>
            </a:r>
            <a:r>
              <a:rPr lang="en-IN" sz="1800" b="1" dirty="0" err="1">
                <a:latin typeface="Bell MT" panose="02020503060305020303" pitchFamily="18" charset="0"/>
              </a:rPr>
              <a:t>Thariq</a:t>
            </a:r>
            <a:r>
              <a:rPr lang="en-IN" sz="1800" b="1" dirty="0">
                <a:latin typeface="Bell MT" panose="02020503060305020303" pitchFamily="18" charset="0"/>
              </a:rPr>
              <a:t> Hameed A(113321205052)</a:t>
            </a:r>
          </a:p>
          <a:p>
            <a:r>
              <a:rPr lang="en-IN" sz="1800" b="1" dirty="0">
                <a:latin typeface="Bell MT" panose="02020503060305020303" pitchFamily="18" charset="0"/>
              </a:rPr>
              <a:t>              </a:t>
            </a:r>
            <a:r>
              <a:rPr lang="en-IN" sz="1800" b="1" dirty="0" err="1">
                <a:latin typeface="Bell MT" panose="02020503060305020303" pitchFamily="18" charset="0"/>
              </a:rPr>
              <a:t>Adhithyan</a:t>
            </a:r>
            <a:r>
              <a:rPr lang="en-IN" sz="1800" b="1" dirty="0">
                <a:latin typeface="Bell MT" panose="02020503060305020303" pitchFamily="18" charset="0"/>
              </a:rPr>
              <a:t> K S(113321205002)</a:t>
            </a:r>
          </a:p>
        </p:txBody>
      </p:sp>
    </p:spTree>
    <p:extLst>
      <p:ext uri="{BB962C8B-B14F-4D97-AF65-F5344CB8AC3E}">
        <p14:creationId xmlns:p14="http://schemas.microsoft.com/office/powerpoint/2010/main"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829" y="279376"/>
            <a:ext cx="11582400" cy="5909310"/>
          </a:xfrm>
          <a:prstGeom prst="rect">
            <a:avLst/>
          </a:prstGeom>
        </p:spPr>
        <p:txBody>
          <a:bodyPr wrap="square">
            <a:spAutoFit/>
          </a:bodyPr>
          <a:lstStyle/>
          <a:p>
            <a:pPr>
              <a:lnSpc>
                <a:spcPct val="150000"/>
              </a:lnSpc>
            </a:pPr>
            <a:r>
              <a:rPr lang="en-US" sz="2800" dirty="0"/>
              <a:t>*</a:t>
            </a:r>
            <a:r>
              <a:rPr lang="en-US" sz="2800" b="1" dirty="0"/>
              <a:t>Responsive Design:* </a:t>
            </a:r>
            <a:r>
              <a:rPr lang="en-US" sz="2800" dirty="0"/>
              <a:t>Implement responsive web design techniques to ensure that your smart parking web application works well on various screen sizes, including mobile devices.</a:t>
            </a:r>
          </a:p>
          <a:p>
            <a:pPr>
              <a:lnSpc>
                <a:spcPct val="150000"/>
              </a:lnSpc>
            </a:pPr>
            <a:r>
              <a:rPr lang="en-US" sz="2800" dirty="0"/>
              <a:t>*</a:t>
            </a:r>
            <a:r>
              <a:rPr lang="en-US" sz="2800" b="1" dirty="0"/>
              <a:t>Geolocation Services:* </a:t>
            </a:r>
            <a:r>
              <a:rPr lang="en-US" sz="2800" dirty="0"/>
              <a:t>If your smart parking system includes maps or directions to parking spaces, you can integrate geolocation services through APIs like Google Maps.</a:t>
            </a:r>
          </a:p>
          <a:p>
            <a:pPr>
              <a:lnSpc>
                <a:spcPct val="150000"/>
              </a:lnSpc>
            </a:pPr>
            <a:r>
              <a:rPr lang="en-US" sz="2800" dirty="0"/>
              <a:t> *</a:t>
            </a:r>
            <a:r>
              <a:rPr lang="en-US" sz="2800" b="1" dirty="0"/>
              <a:t>Content Delivery Networks (CDNs):* </a:t>
            </a:r>
            <a:r>
              <a:rPr lang="en-US" sz="2800" dirty="0"/>
              <a:t>Use CDNs to improve the speed and reliability of content delivery, especially if your web application contains images, videos, or large files.</a:t>
            </a:r>
            <a:endParaRPr lang="en-IN" sz="2800" dirty="0"/>
          </a:p>
        </p:txBody>
      </p:sp>
    </p:spTree>
    <p:extLst>
      <p:ext uri="{BB962C8B-B14F-4D97-AF65-F5344CB8AC3E}">
        <p14:creationId xmlns:p14="http://schemas.microsoft.com/office/powerpoint/2010/main" val="906007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CCAC-33B5-60EA-C86A-496895EBB64E}"/>
              </a:ext>
            </a:extLst>
          </p:cNvPr>
          <p:cNvSpPr>
            <a:spLocks noGrp="1"/>
          </p:cNvSpPr>
          <p:nvPr>
            <p:ph type="title"/>
          </p:nvPr>
        </p:nvSpPr>
        <p:spPr>
          <a:xfrm>
            <a:off x="95003" y="1"/>
            <a:ext cx="11258797" cy="1330035"/>
          </a:xfrm>
        </p:spPr>
        <p:txBody>
          <a:bodyPr>
            <a:normAutofit/>
          </a:bodyPr>
          <a:lstStyle/>
          <a:p>
            <a:r>
              <a:rPr lang="en-US" sz="3200" b="1" dirty="0">
                <a:latin typeface="Times New Roman" pitchFamily="18" charset="0"/>
                <a:cs typeface="Times New Roman" pitchFamily="18" charset="0"/>
              </a:rPr>
              <a:t>CONCLUSION:</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8CEFD1D5-2AC3-A62C-278B-635572F19480}"/>
              </a:ext>
            </a:extLst>
          </p:cNvPr>
          <p:cNvSpPr>
            <a:spLocks noGrp="1"/>
          </p:cNvSpPr>
          <p:nvPr>
            <p:ph idx="1"/>
          </p:nvPr>
        </p:nvSpPr>
        <p:spPr>
          <a:xfrm>
            <a:off x="398598" y="1025671"/>
            <a:ext cx="11447813" cy="3985804"/>
          </a:xfrm>
        </p:spPr>
        <p:txBody>
          <a:bodyPr>
            <a:noAutofit/>
          </a:bodyPr>
          <a:lstStyle/>
          <a:p>
            <a:pPr marL="0" indent="0">
              <a:buNone/>
            </a:pPr>
            <a:r>
              <a:rPr lang="en-US" dirty="0">
                <a:solidFill>
                  <a:srgbClr val="374151"/>
                </a:solidFill>
                <a:latin typeface="Times New Roman" pitchFamily="18" charset="0"/>
                <a:cs typeface="Times New Roman" pitchFamily="18" charset="0"/>
              </a:rPr>
              <a:t>T</a:t>
            </a:r>
            <a:r>
              <a:rPr lang="en-US" b="0" i="0" dirty="0">
                <a:solidFill>
                  <a:srgbClr val="374151"/>
                </a:solidFill>
                <a:effectLst/>
                <a:latin typeface="Times New Roman" pitchFamily="18" charset="0"/>
                <a:cs typeface="Times New Roman" pitchFamily="18" charset="0"/>
              </a:rPr>
              <a:t>he Smart Parking System using IoT represents a transformative solution to the persistent challenges of parking congestion in urban areas. By integrating IoT technology, real-time data collection, and user-friendly interfaces, this project offers a holistic approach to parking management. It streamlines the parking experience for users, provides valuable insights for operators, and contributes to more sustainable and efficient urban mobility. The benefits of reduced traffic congestion, enhanced user experience, increased revenue, data-driven decision-making, and environmental sustainability underscore the importance and impact of this innovative system. As cities continue to grow and evolve, the Smart Parking System using IoT stands as a promising example of how technology can be harnessed to address urban issues, improve quality of life, and move towards smarter and more sustainable urban environments. This project not only meets the current needs of our urban landscapes but also paves the way for more intelligent and efficient cities in the future.</a:t>
            </a:r>
          </a:p>
        </p:txBody>
      </p:sp>
    </p:spTree>
    <p:extLst>
      <p:ext uri="{BB962C8B-B14F-4D97-AF65-F5344CB8AC3E}">
        <p14:creationId xmlns:p14="http://schemas.microsoft.com/office/powerpoint/2010/main" val="2366215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AE8AD-AD40-D398-3C56-EC063D48E114}"/>
              </a:ext>
            </a:extLst>
          </p:cNvPr>
          <p:cNvSpPr>
            <a:spLocks noGrp="1"/>
          </p:cNvSpPr>
          <p:nvPr>
            <p:ph idx="4294967295"/>
          </p:nvPr>
        </p:nvSpPr>
        <p:spPr>
          <a:xfrm>
            <a:off x="0" y="1508166"/>
            <a:ext cx="11994078" cy="4668797"/>
          </a:xfrm>
        </p:spPr>
        <p:txBody>
          <a:bodyPr/>
          <a:lstStyle/>
          <a:p>
            <a:pPr marL="0" indent="0">
              <a:buNone/>
            </a:pPr>
            <a:r>
              <a:rPr lang="en-IN" b="1" dirty="0"/>
              <a:t>                 </a:t>
            </a:r>
          </a:p>
          <a:p>
            <a:pPr marL="0" indent="0">
              <a:buNone/>
            </a:pPr>
            <a:endParaRPr lang="en-IN" b="1" dirty="0"/>
          </a:p>
          <a:p>
            <a:pPr marL="0" indent="0">
              <a:buNone/>
            </a:pPr>
            <a:endParaRPr lang="en-IN" b="1" dirty="0"/>
          </a:p>
          <a:p>
            <a:pPr marL="0" indent="0" algn="just">
              <a:buNone/>
            </a:pPr>
            <a:r>
              <a:rPr lang="en-IN" b="1" dirty="0"/>
              <a:t>                                                 </a:t>
            </a:r>
            <a:r>
              <a:rPr lang="en-IN" sz="4000" b="1" dirty="0">
                <a:latin typeface="Times New Roman" pitchFamily="18" charset="0"/>
                <a:cs typeface="Times New Roman" pitchFamily="18" charset="0"/>
              </a:rPr>
              <a:t>THANK YOU </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175595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07416" y="190005"/>
            <a:ext cx="10986018" cy="1050050"/>
          </a:xfrm>
        </p:spPr>
        <p:txBody>
          <a:bodyPr>
            <a:normAutofit/>
          </a:bodyPr>
          <a:lstStyle/>
          <a:p>
            <a:pPr algn="l"/>
            <a:r>
              <a:rPr lang="en-IN" sz="3200" b="1" dirty="0">
                <a:latin typeface="Times New Roman" pitchFamily="18" charset="0"/>
                <a:cs typeface="Times New Roman" pitchFamily="18" charset="0"/>
              </a:rPr>
              <a:t>PROJECT DESCRIPTION:</a:t>
            </a: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307416" y="1526829"/>
            <a:ext cx="11153968" cy="5141166"/>
          </a:xfrm>
        </p:spPr>
        <p:txBody>
          <a:bodyPr>
            <a:noAutofit/>
          </a:bodyPr>
          <a:lstStyle/>
          <a:p>
            <a:pPr algn="l">
              <a:lnSpc>
                <a:spcPct val="107000"/>
              </a:lnSpc>
              <a:spcAft>
                <a:spcPts val="800"/>
              </a:spcAft>
            </a:pPr>
            <a:r>
              <a:rPr lang="en-US" sz="2800" b="1" i="0" dirty="0">
                <a:solidFill>
                  <a:srgbClr val="374151"/>
                </a:solidFill>
                <a:effectLst/>
                <a:latin typeface="Times New Roman" panose="02020603050405020304" pitchFamily="18" charset="0"/>
                <a:cs typeface="Times New Roman" panose="02020603050405020304" pitchFamily="18" charset="0"/>
              </a:rPr>
              <a:t>*Hardware Components:* </a:t>
            </a:r>
          </a:p>
          <a:p>
            <a:pPr algn="l">
              <a:lnSpc>
                <a:spcPct val="107000"/>
              </a:lnSpc>
              <a:spcAft>
                <a:spcPts val="800"/>
              </a:spcAft>
            </a:pPr>
            <a:r>
              <a:rPr lang="en-US" sz="2800" dirty="0">
                <a:solidFill>
                  <a:srgbClr val="374151"/>
                </a:solidFill>
                <a:latin typeface="Times New Roman" panose="02020603050405020304" pitchFamily="18" charset="0"/>
                <a:cs typeface="Times New Roman" panose="02020603050405020304" pitchFamily="18" charset="0"/>
              </a:rPr>
              <a:t> </a:t>
            </a:r>
            <a:r>
              <a:rPr lang="en-US" sz="2800" b="0" i="0" dirty="0">
                <a:solidFill>
                  <a:srgbClr val="374151"/>
                </a:solidFill>
                <a:effectLst/>
                <a:latin typeface="Times New Roman" panose="02020603050405020304" pitchFamily="18" charset="0"/>
                <a:cs typeface="Times New Roman" panose="02020603050405020304" pitchFamily="18" charset="0"/>
              </a:rPr>
              <a:t>  - *Sensors:* Use sensors like ultrasonic, magnetic, or infrared sensors to detect the presence of vehicles in parking spaces.  </a:t>
            </a:r>
          </a:p>
          <a:p>
            <a:pPr algn="l">
              <a:lnSpc>
                <a:spcPct val="107000"/>
              </a:lnSpc>
              <a:spcAft>
                <a:spcPts val="800"/>
              </a:spcAft>
            </a:pPr>
            <a:r>
              <a:rPr lang="en-US" sz="2800" dirty="0">
                <a:solidFill>
                  <a:srgbClr val="374151"/>
                </a:solidFill>
                <a:latin typeface="Times New Roman" panose="02020603050405020304" pitchFamily="18" charset="0"/>
                <a:cs typeface="Times New Roman" panose="02020603050405020304" pitchFamily="18" charset="0"/>
              </a:rPr>
              <a:t>  </a:t>
            </a:r>
            <a:r>
              <a:rPr lang="en-US" sz="2800" b="0" i="0" dirty="0">
                <a:solidFill>
                  <a:srgbClr val="374151"/>
                </a:solidFill>
                <a:effectLst/>
                <a:latin typeface="Times New Roman" panose="02020603050405020304" pitchFamily="18" charset="0"/>
                <a:cs typeface="Times New Roman" panose="02020603050405020304" pitchFamily="18" charset="0"/>
              </a:rPr>
              <a:t> - *Microcontrollers:* Common choices include Arduino, Raspberry Pi, or specialized IoT development boards like ESP8266 or ESP32.   </a:t>
            </a:r>
          </a:p>
          <a:p>
            <a:pPr algn="l">
              <a:lnSpc>
                <a:spcPct val="107000"/>
              </a:lnSpc>
              <a:spcAft>
                <a:spcPts val="800"/>
              </a:spcAft>
            </a:pPr>
            <a:r>
              <a:rPr lang="en-US" sz="2800" dirty="0">
                <a:solidFill>
                  <a:srgbClr val="374151"/>
                </a:solidFill>
                <a:latin typeface="Times New Roman" panose="02020603050405020304" pitchFamily="18" charset="0"/>
                <a:cs typeface="Times New Roman" panose="02020603050405020304" pitchFamily="18" charset="0"/>
              </a:rPr>
              <a:t>  </a:t>
            </a:r>
            <a:r>
              <a:rPr lang="en-US" sz="2800" b="0" i="0" dirty="0">
                <a:solidFill>
                  <a:srgbClr val="374151"/>
                </a:solidFill>
                <a:effectLst/>
                <a:latin typeface="Times New Roman" panose="02020603050405020304" pitchFamily="18" charset="0"/>
                <a:cs typeface="Times New Roman" panose="02020603050405020304" pitchFamily="18" charset="0"/>
              </a:rPr>
              <a:t>- *Communication Modules:* Utilize Wi-Fi, LoRa, NB-IoT, or cellular modules to transmit data from sensors to the cloud.</a:t>
            </a: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000" y="243636"/>
            <a:ext cx="10261600" cy="6393417"/>
          </a:xfrm>
          <a:prstGeom prst="rect">
            <a:avLst/>
          </a:prstGeom>
        </p:spPr>
        <p:txBody>
          <a:bodyPr wrap="square">
            <a:spAutoFit/>
          </a:bodyPr>
          <a:lstStyle/>
          <a:p>
            <a:pPr marL="342900" indent="-342900">
              <a:lnSpc>
                <a:spcPct val="107000"/>
              </a:lnSpc>
              <a:spcAft>
                <a:spcPts val="800"/>
              </a:spcAft>
              <a:buAutoNum type="arabicPeriod"/>
            </a:pPr>
            <a:r>
              <a:rPr lang="en-US" sz="2800" dirty="0">
                <a:solidFill>
                  <a:srgbClr val="374151"/>
                </a:solidFill>
                <a:latin typeface="Times New Roman" panose="02020603050405020304" pitchFamily="18" charset="0"/>
                <a:cs typeface="Times New Roman" panose="02020603050405020304" pitchFamily="18" charset="0"/>
              </a:rPr>
              <a:t>*Cloud Platform:*   - Choose a cloud platform for data storage, processing, and remote access, such as Amazon Web Services (AWS), Microsoft Azure, Google Cloud Platform (GCP), or IBM Cloud. </a:t>
            </a:r>
          </a:p>
          <a:p>
            <a:pPr marL="342900" indent="-342900">
              <a:lnSpc>
                <a:spcPct val="107000"/>
              </a:lnSpc>
              <a:spcAft>
                <a:spcPts val="800"/>
              </a:spcAft>
              <a:buAutoNum type="arabicPeriod"/>
            </a:pPr>
            <a:r>
              <a:rPr lang="en-US" sz="2800" dirty="0">
                <a:solidFill>
                  <a:srgbClr val="374151"/>
                </a:solidFill>
                <a:latin typeface="Times New Roman" panose="02020603050405020304" pitchFamily="18" charset="0"/>
                <a:cs typeface="Times New Roman" panose="02020603050405020304" pitchFamily="18" charset="0"/>
              </a:rPr>
              <a:t>*</a:t>
            </a:r>
            <a:r>
              <a:rPr lang="en-US" sz="2800" dirty="0" err="1">
                <a:solidFill>
                  <a:srgbClr val="374151"/>
                </a:solidFill>
                <a:latin typeface="Times New Roman" panose="02020603050405020304" pitchFamily="18" charset="0"/>
                <a:cs typeface="Times New Roman" panose="02020603050405020304" pitchFamily="18" charset="0"/>
              </a:rPr>
              <a:t>IoT</a:t>
            </a:r>
            <a:r>
              <a:rPr lang="en-US" sz="2800" dirty="0">
                <a:solidFill>
                  <a:srgbClr val="374151"/>
                </a:solidFill>
                <a:latin typeface="Times New Roman" panose="02020603050405020304" pitchFamily="18" charset="0"/>
                <a:cs typeface="Times New Roman" panose="02020603050405020304" pitchFamily="18" charset="0"/>
              </a:rPr>
              <a:t> Development Platforms:*   - Platforms like Arduino </a:t>
            </a:r>
            <a:r>
              <a:rPr lang="en-US" sz="2800" dirty="0" err="1">
                <a:solidFill>
                  <a:srgbClr val="374151"/>
                </a:solidFill>
                <a:latin typeface="Times New Roman" panose="02020603050405020304" pitchFamily="18" charset="0"/>
                <a:cs typeface="Times New Roman" panose="02020603050405020304" pitchFamily="18" charset="0"/>
              </a:rPr>
              <a:t>IoT</a:t>
            </a:r>
            <a:r>
              <a:rPr lang="en-US" sz="2800" dirty="0">
                <a:solidFill>
                  <a:srgbClr val="374151"/>
                </a:solidFill>
                <a:latin typeface="Times New Roman" panose="02020603050405020304" pitchFamily="18" charset="0"/>
                <a:cs typeface="Times New Roman" panose="02020603050405020304" pitchFamily="18" charset="0"/>
              </a:rPr>
              <a:t>, AWS </a:t>
            </a:r>
            <a:r>
              <a:rPr lang="en-US" sz="2800" dirty="0" err="1">
                <a:solidFill>
                  <a:srgbClr val="374151"/>
                </a:solidFill>
                <a:latin typeface="Times New Roman" panose="02020603050405020304" pitchFamily="18" charset="0"/>
                <a:cs typeface="Times New Roman" panose="02020603050405020304" pitchFamily="18" charset="0"/>
              </a:rPr>
              <a:t>IoT</a:t>
            </a:r>
            <a:r>
              <a:rPr lang="en-US" sz="2800" dirty="0">
                <a:solidFill>
                  <a:srgbClr val="374151"/>
                </a:solidFill>
                <a:latin typeface="Times New Roman" panose="02020603050405020304" pitchFamily="18" charset="0"/>
                <a:cs typeface="Times New Roman" panose="02020603050405020304" pitchFamily="18" charset="0"/>
              </a:rPr>
              <a:t>, Azure </a:t>
            </a:r>
            <a:r>
              <a:rPr lang="en-US" sz="2800" dirty="0" err="1">
                <a:solidFill>
                  <a:srgbClr val="374151"/>
                </a:solidFill>
                <a:latin typeface="Times New Roman" panose="02020603050405020304" pitchFamily="18" charset="0"/>
                <a:cs typeface="Times New Roman" panose="02020603050405020304" pitchFamily="18" charset="0"/>
              </a:rPr>
              <a:t>IoT</a:t>
            </a:r>
            <a:r>
              <a:rPr lang="en-US" sz="2800" dirty="0">
                <a:solidFill>
                  <a:srgbClr val="374151"/>
                </a:solidFill>
                <a:latin typeface="Times New Roman" panose="02020603050405020304" pitchFamily="18" charset="0"/>
                <a:cs typeface="Times New Roman" panose="02020603050405020304" pitchFamily="18" charset="0"/>
              </a:rPr>
              <a:t>, or Google Cloud </a:t>
            </a:r>
            <a:r>
              <a:rPr lang="en-US" sz="2800" dirty="0" err="1">
                <a:solidFill>
                  <a:srgbClr val="374151"/>
                </a:solidFill>
                <a:latin typeface="Times New Roman" panose="02020603050405020304" pitchFamily="18" charset="0"/>
                <a:cs typeface="Times New Roman" panose="02020603050405020304" pitchFamily="18" charset="0"/>
              </a:rPr>
              <a:t>IoT</a:t>
            </a:r>
            <a:r>
              <a:rPr lang="en-US" sz="2800" dirty="0">
                <a:solidFill>
                  <a:srgbClr val="374151"/>
                </a:solidFill>
                <a:latin typeface="Times New Roman" panose="02020603050405020304" pitchFamily="18" charset="0"/>
                <a:cs typeface="Times New Roman" panose="02020603050405020304" pitchFamily="18" charset="0"/>
              </a:rPr>
              <a:t> provide tools for managing devices, data, and applications.</a:t>
            </a:r>
          </a:p>
          <a:p>
            <a:pPr marL="342900" indent="-342900">
              <a:lnSpc>
                <a:spcPct val="107000"/>
              </a:lnSpc>
              <a:spcAft>
                <a:spcPts val="800"/>
              </a:spcAft>
              <a:buAutoNum type="arabicPeriod"/>
            </a:pPr>
            <a:r>
              <a:rPr lang="en-US" sz="2800" dirty="0">
                <a:solidFill>
                  <a:srgbClr val="374151"/>
                </a:solidFill>
                <a:latin typeface="Times New Roman" panose="02020603050405020304" pitchFamily="18" charset="0"/>
                <a:cs typeface="Times New Roman" panose="02020603050405020304" pitchFamily="18" charset="0"/>
              </a:rPr>
              <a:t> *Mobile App Development:*   - For user interaction and management of the smart parking system, you'll need to develop a mobile app for Android and iOS. You can use native app development (Java/</a:t>
            </a:r>
            <a:r>
              <a:rPr lang="en-US" sz="2800" dirty="0" err="1">
                <a:solidFill>
                  <a:srgbClr val="374151"/>
                </a:solidFill>
                <a:latin typeface="Times New Roman" panose="02020603050405020304" pitchFamily="18" charset="0"/>
                <a:cs typeface="Times New Roman" panose="02020603050405020304" pitchFamily="18" charset="0"/>
              </a:rPr>
              <a:t>Kotlin</a:t>
            </a:r>
            <a:r>
              <a:rPr lang="en-US" sz="2800" dirty="0">
                <a:solidFill>
                  <a:srgbClr val="374151"/>
                </a:solidFill>
                <a:latin typeface="Times New Roman" panose="02020603050405020304" pitchFamily="18" charset="0"/>
                <a:cs typeface="Times New Roman" panose="02020603050405020304" pitchFamily="18" charset="0"/>
              </a:rPr>
              <a:t> for Android, Swift for iOS) or cross-platform frameworks like Flutter or React Native.</a:t>
            </a:r>
          </a:p>
          <a:p>
            <a:pPr>
              <a:lnSpc>
                <a:spcPct val="107000"/>
              </a:lnSpc>
              <a:spcAft>
                <a:spcPts val="800"/>
              </a:spcAft>
            </a:pPr>
            <a:endParaRPr lang="en-US" sz="2800"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46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0" y="1523785"/>
            <a:ext cx="9842500" cy="3422091"/>
          </a:xfrm>
          <a:prstGeom prst="rect">
            <a:avLst/>
          </a:prstGeom>
        </p:spPr>
        <p:txBody>
          <a:bodyPr wrap="square">
            <a:spAutoFit/>
          </a:bodyPr>
          <a:lstStyle/>
          <a:p>
            <a:pPr>
              <a:lnSpc>
                <a:spcPct val="107000"/>
              </a:lnSpc>
              <a:spcAft>
                <a:spcPts val="800"/>
              </a:spcAft>
            </a:pPr>
            <a:r>
              <a:rPr lang="en-US" sz="2800" dirty="0">
                <a:solidFill>
                  <a:srgbClr val="374151"/>
                </a:solidFill>
                <a:latin typeface="Times New Roman" panose="02020603050405020304" pitchFamily="18" charset="0"/>
                <a:cs typeface="Times New Roman" panose="02020603050405020304" pitchFamily="18" charset="0"/>
              </a:rPr>
              <a:t>4.*Database:*   - Use a database to store information about parking space availability, user data, and historical records. Options include MySQL, PostgreSQL, or NoSQL databases like MongoDB.</a:t>
            </a:r>
          </a:p>
          <a:p>
            <a:pPr>
              <a:lnSpc>
                <a:spcPct val="107000"/>
              </a:lnSpc>
              <a:spcAft>
                <a:spcPts val="800"/>
              </a:spcAft>
            </a:pPr>
            <a:r>
              <a:rPr lang="en-US" sz="2800" dirty="0">
                <a:solidFill>
                  <a:srgbClr val="374151"/>
                </a:solidFill>
                <a:latin typeface="Times New Roman" panose="02020603050405020304" pitchFamily="18" charset="0"/>
                <a:cs typeface="Times New Roman" panose="02020603050405020304" pitchFamily="18" charset="0"/>
              </a:rPr>
              <a:t>5. *Web Development:*   - Create a web-based interface for users to check parking space availability from a desktop or mobile browser. HTML, CSS, and JavaScript are essential technologies for web development.</a:t>
            </a:r>
          </a:p>
        </p:txBody>
      </p:sp>
    </p:spTree>
    <p:extLst>
      <p:ext uri="{BB962C8B-B14F-4D97-AF65-F5344CB8AC3E}">
        <p14:creationId xmlns:p14="http://schemas.microsoft.com/office/powerpoint/2010/main" val="2099831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800" y="660341"/>
            <a:ext cx="12166600" cy="6555641"/>
          </a:xfrm>
          <a:prstGeom prst="rect">
            <a:avLst/>
          </a:prstGeom>
        </p:spPr>
        <p:txBody>
          <a:bodyPr wrap="square">
            <a:spAutoFit/>
          </a:bodyPr>
          <a:lstStyle/>
          <a:p>
            <a:endParaRPr lang="en-US" dirty="0"/>
          </a:p>
          <a:p>
            <a:endParaRPr lang="en-US" dirty="0"/>
          </a:p>
          <a:p>
            <a:r>
              <a:rPr lang="en-US" sz="2400" dirty="0"/>
              <a:t>1. **Sensor Platforms:**</a:t>
            </a:r>
          </a:p>
          <a:p>
            <a:r>
              <a:rPr lang="en-US" sz="2400" dirty="0"/>
              <a:t>   - **Ultrasonic Sensors:** These can be used to detect the presence of a vehicle in a parking space.</a:t>
            </a:r>
          </a:p>
          <a:p>
            <a:r>
              <a:rPr lang="en-US" sz="2400" dirty="0"/>
              <a:t>   - **Infrared Sensors:** Another option for vehicle detection.</a:t>
            </a:r>
          </a:p>
          <a:p>
            <a:r>
              <a:rPr lang="en-US" sz="2400" dirty="0"/>
              <a:t>   - **Magnetic Sensors:** Detect changes in the magnetic field when a vehicle is parked.</a:t>
            </a:r>
          </a:p>
          <a:p>
            <a:endParaRPr lang="en-US" sz="2400" dirty="0"/>
          </a:p>
          <a:p>
            <a:r>
              <a:rPr lang="en-US" sz="2400" dirty="0"/>
              <a:t>2. **Communication Platforms:**</a:t>
            </a:r>
          </a:p>
          <a:p>
            <a:r>
              <a:rPr lang="en-US" sz="2400" dirty="0"/>
              <a:t>   - **</a:t>
            </a:r>
            <a:r>
              <a:rPr lang="en-US" sz="2400" dirty="0" err="1"/>
              <a:t>IoT</a:t>
            </a:r>
            <a:r>
              <a:rPr lang="en-US" sz="2400" dirty="0"/>
              <a:t> Communication Protocols:** MQTT, </a:t>
            </a:r>
            <a:r>
              <a:rPr lang="en-US" sz="2400" dirty="0" err="1"/>
              <a:t>CoAP</a:t>
            </a:r>
            <a:r>
              <a:rPr lang="en-US" sz="2400" dirty="0"/>
              <a:t>, or HTTP can be used for communication between devices and the central system.</a:t>
            </a:r>
          </a:p>
          <a:p>
            <a:r>
              <a:rPr lang="en-US" sz="2400" dirty="0"/>
              <a:t>   - **Wireless Connectivity:** Wi-Fi, Bluetooth, or </a:t>
            </a:r>
            <a:r>
              <a:rPr lang="en-US" sz="2400" dirty="0" err="1"/>
              <a:t>LoRa</a:t>
            </a:r>
            <a:r>
              <a:rPr lang="en-US" sz="2400" dirty="0"/>
              <a:t> for connecting sensors to the central server.</a:t>
            </a:r>
          </a:p>
          <a:p>
            <a:endParaRPr lang="en-US" sz="2400" dirty="0"/>
          </a:p>
          <a:p>
            <a:r>
              <a:rPr lang="en-US" sz="2400" dirty="0"/>
              <a:t>3. **Central Server and Cloud Platform:**</a:t>
            </a:r>
          </a:p>
          <a:p>
            <a:r>
              <a:rPr lang="en-US" sz="2400" dirty="0"/>
              <a:t>   - **Cloud Infrastructure:** Use platforms like AWS, Azure, or Google Cloud for storing and processing data.</a:t>
            </a:r>
          </a:p>
          <a:p>
            <a:r>
              <a:rPr lang="en-US" sz="2400" dirty="0"/>
              <a:t>   </a:t>
            </a:r>
          </a:p>
        </p:txBody>
      </p:sp>
      <p:sp>
        <p:nvSpPr>
          <p:cNvPr id="4" name="Rectangle 3"/>
          <p:cNvSpPr/>
          <p:nvPr/>
        </p:nvSpPr>
        <p:spPr>
          <a:xfrm>
            <a:off x="177800" y="367953"/>
            <a:ext cx="5182829" cy="584775"/>
          </a:xfrm>
          <a:prstGeom prst="rect">
            <a:avLst/>
          </a:prstGeom>
        </p:spPr>
        <p:txBody>
          <a:bodyPr wrap="none">
            <a:spAutoFit/>
          </a:bodyPr>
          <a:lstStyle/>
          <a:p>
            <a:r>
              <a:rPr lang="en-IN" sz="3200" b="1" dirty="0">
                <a:latin typeface="Times New Roman" pitchFamily="18" charset="0"/>
                <a:cs typeface="Times New Roman" pitchFamily="18" charset="0"/>
              </a:rPr>
              <a:t>PLATFORMS REQUIRED:</a:t>
            </a:r>
            <a:endParaRPr lang="en-US" sz="3200" dirty="0"/>
          </a:p>
        </p:txBody>
      </p:sp>
    </p:spTree>
    <p:extLst>
      <p:ext uri="{BB962C8B-B14F-4D97-AF65-F5344CB8AC3E}">
        <p14:creationId xmlns:p14="http://schemas.microsoft.com/office/powerpoint/2010/main" val="26042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700" y="492859"/>
            <a:ext cx="10998200" cy="6647974"/>
          </a:xfrm>
          <a:prstGeom prst="rect">
            <a:avLst/>
          </a:prstGeom>
        </p:spPr>
        <p:txBody>
          <a:bodyPr wrap="square">
            <a:spAutoFit/>
          </a:bodyPr>
          <a:lstStyle/>
          <a:p>
            <a:r>
              <a:rPr lang="en-US" sz="2400" dirty="0"/>
              <a:t>4. **Mobile App or Web Interface:**</a:t>
            </a:r>
          </a:p>
          <a:p>
            <a:r>
              <a:rPr lang="en-US" sz="2400" dirty="0"/>
              <a:t>   - **User Interface:** An app or web portal for users to check parking space availability, reserve spots, and get navigation directions.</a:t>
            </a:r>
          </a:p>
          <a:p>
            <a:r>
              <a:rPr lang="en-US" sz="2400" dirty="0"/>
              <a:t>   - **Payment Integration:** If you want to include payment features for parking.</a:t>
            </a:r>
          </a:p>
          <a:p>
            <a:endParaRPr lang="en-US" sz="2400" dirty="0"/>
          </a:p>
          <a:p>
            <a:r>
              <a:rPr lang="en-US" sz="2400" dirty="0"/>
              <a:t>5. **Data Analytics and Machine Learning Platforms:**</a:t>
            </a:r>
          </a:p>
          <a:p>
            <a:r>
              <a:rPr lang="en-US" sz="2400" dirty="0"/>
              <a:t>   - **Data Analytics:** Tools for analyzing parking usage patterns, predicting peak times, and optimizing the parking system.</a:t>
            </a:r>
          </a:p>
          <a:p>
            <a:r>
              <a:rPr lang="en-US" sz="2400" dirty="0"/>
              <a:t>   - **Machine Learning:** For predictive maintenance, anomaly detection, and improving system efficiency.</a:t>
            </a:r>
          </a:p>
          <a:p>
            <a:endParaRPr lang="en-US" sz="2400" dirty="0"/>
          </a:p>
          <a:p>
            <a:r>
              <a:rPr lang="en-US" sz="2400" dirty="0"/>
              <a:t>6. **Security Platforms:**</a:t>
            </a:r>
          </a:p>
          <a:p>
            <a:r>
              <a:rPr lang="en-US" sz="2400" dirty="0"/>
              <a:t>   - **Authentication and Authorization:** Secure access to the system to prevent unauthorized usage.</a:t>
            </a:r>
          </a:p>
          <a:p>
            <a:r>
              <a:rPr lang="en-US" sz="2400" dirty="0"/>
              <a:t>   - **Encryption:** Ensure secure communication between devices and the central server.</a:t>
            </a:r>
          </a:p>
          <a:p>
            <a:endParaRPr lang="en-US" sz="2400" dirty="0"/>
          </a:p>
          <a:p>
            <a:endParaRPr lang="en-US" dirty="0"/>
          </a:p>
        </p:txBody>
      </p:sp>
    </p:spTree>
    <p:extLst>
      <p:ext uri="{BB962C8B-B14F-4D97-AF65-F5344CB8AC3E}">
        <p14:creationId xmlns:p14="http://schemas.microsoft.com/office/powerpoint/2010/main" val="25063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223E-D5A0-80B7-149A-BAD58323FCF1}"/>
              </a:ext>
            </a:extLst>
          </p:cNvPr>
          <p:cNvSpPr>
            <a:spLocks noGrp="1"/>
          </p:cNvSpPr>
          <p:nvPr>
            <p:ph type="title"/>
          </p:nvPr>
        </p:nvSpPr>
        <p:spPr>
          <a:xfrm>
            <a:off x="350025" y="365125"/>
            <a:ext cx="10980024" cy="763879"/>
          </a:xfrm>
        </p:spPr>
        <p:txBody>
          <a:bodyPr>
            <a:normAutofit/>
          </a:bodyPr>
          <a:lstStyle/>
          <a:p>
            <a:r>
              <a:rPr lang="en-US" sz="3200" b="1" dirty="0">
                <a:latin typeface="Times New Roman" pitchFamily="18" charset="0"/>
                <a:cs typeface="Times New Roman" pitchFamily="18" charset="0"/>
              </a:rPr>
              <a:t>WEB DEVELOPMENT TECHNOLOGIES:</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905CE6D9-4CED-FD3D-B5C6-B45246C653F9}"/>
              </a:ext>
            </a:extLst>
          </p:cNvPr>
          <p:cNvSpPr>
            <a:spLocks noGrp="1"/>
          </p:cNvSpPr>
          <p:nvPr>
            <p:ph idx="1"/>
          </p:nvPr>
        </p:nvSpPr>
        <p:spPr>
          <a:xfrm>
            <a:off x="350025" y="946124"/>
            <a:ext cx="11163795" cy="5728996"/>
          </a:xfrm>
        </p:spPr>
        <p:txBody>
          <a:bodyPr>
            <a:noAutofit/>
          </a:bodyPr>
          <a:lstStyle/>
          <a:p>
            <a:pPr>
              <a:lnSpc>
                <a:spcPct val="150000"/>
              </a:lnSpc>
            </a:pPr>
            <a:r>
              <a:rPr lang="en-US" dirty="0"/>
              <a:t>*</a:t>
            </a:r>
            <a:r>
              <a:rPr lang="en-US" b="1" dirty="0"/>
              <a:t>HTML (Hypertext Markup Language):* </a:t>
            </a:r>
            <a:r>
              <a:rPr lang="en-US" dirty="0"/>
              <a:t>HTML is fundamental for creating the structure and content of web pages. You'll use it to design the user interface for checking parking space availability.</a:t>
            </a:r>
          </a:p>
          <a:p>
            <a:pPr>
              <a:lnSpc>
                <a:spcPct val="150000"/>
              </a:lnSpc>
            </a:pPr>
            <a:r>
              <a:rPr lang="en-US" dirty="0"/>
              <a:t> *</a:t>
            </a:r>
            <a:r>
              <a:rPr lang="en-US" b="1" dirty="0"/>
              <a:t>CSS (Cascading Style Sheets):* </a:t>
            </a:r>
            <a:r>
              <a:rPr lang="en-US" dirty="0"/>
              <a:t>CSS is essential for styling your web pages, making them visually appealing and user-friendly.</a:t>
            </a:r>
          </a:p>
          <a:p>
            <a:pPr>
              <a:lnSpc>
                <a:spcPct val="150000"/>
              </a:lnSpc>
            </a:pPr>
            <a:r>
              <a:rPr lang="en-US" dirty="0"/>
              <a:t> *</a:t>
            </a:r>
            <a:r>
              <a:rPr lang="en-US" b="1" dirty="0"/>
              <a:t>JavaScript:* </a:t>
            </a:r>
            <a:r>
              <a:rPr lang="en-US" dirty="0"/>
              <a:t>JavaScript is the backbone of web interactivity. You can use it to create dynamic features on your smart parking website, such as real-time updates of parking space availability and interactive maps.</a:t>
            </a:r>
          </a:p>
        </p:txBody>
      </p:sp>
    </p:spTree>
    <p:extLst>
      <p:ext uri="{BB962C8B-B14F-4D97-AF65-F5344CB8AC3E}">
        <p14:creationId xmlns:p14="http://schemas.microsoft.com/office/powerpoint/2010/main" val="213362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7629" y="0"/>
            <a:ext cx="10515600" cy="4351338"/>
          </a:xfrm>
        </p:spPr>
        <p:txBody>
          <a:bodyPr>
            <a:noAutofit/>
          </a:bodyPr>
          <a:lstStyle/>
          <a:p>
            <a:pPr>
              <a:lnSpc>
                <a:spcPct val="150000"/>
              </a:lnSpc>
            </a:pPr>
            <a:r>
              <a:rPr lang="en-US" sz="2400" dirty="0"/>
              <a:t>*</a:t>
            </a:r>
            <a:r>
              <a:rPr lang="en-US" sz="2400" b="1" dirty="0"/>
              <a:t>Front-End Frameworks:* </a:t>
            </a:r>
            <a:r>
              <a:rPr lang="en-US" sz="2400" dirty="0"/>
              <a:t>Consider using front-end frameworks like React, Angular, or Vue.js to build responsive and efficient web applications. These frameworks can streamline development and improve the user experience.</a:t>
            </a:r>
          </a:p>
          <a:p>
            <a:pPr>
              <a:lnSpc>
                <a:spcPct val="150000"/>
              </a:lnSpc>
            </a:pPr>
            <a:r>
              <a:rPr lang="en-US" sz="2400" dirty="0"/>
              <a:t> *</a:t>
            </a:r>
            <a:r>
              <a:rPr lang="en-US" sz="2400" b="1" dirty="0"/>
              <a:t>Back-End Development</a:t>
            </a:r>
            <a:r>
              <a:rPr lang="en-US" sz="2400" dirty="0"/>
              <a:t>:*   - *Server-Side Scripting:* Languages like Node.js, Python (Django or Flask), Ruby (Ruby on Rails), or PHP can be used for server-side scripting to handle requests, manage databases, and control </a:t>
            </a:r>
            <a:r>
              <a:rPr lang="en-US" sz="2400" dirty="0" err="1"/>
              <a:t>IoT</a:t>
            </a:r>
            <a:r>
              <a:rPr lang="en-US" sz="2400" dirty="0"/>
              <a:t> device communication.   - *Web Servers:* Use web servers like Apache, Nginx, or Microsoft Internet Information Services (IIS) to host your web application.</a:t>
            </a:r>
          </a:p>
          <a:p>
            <a:pPr>
              <a:lnSpc>
                <a:spcPct val="150000"/>
              </a:lnSpc>
            </a:pPr>
            <a:r>
              <a:rPr lang="en-US" sz="2400" dirty="0"/>
              <a:t> *</a:t>
            </a:r>
            <a:r>
              <a:rPr lang="en-US" sz="2400" b="1" dirty="0"/>
              <a:t>RESTful APIs:* </a:t>
            </a:r>
            <a:r>
              <a:rPr lang="en-US" sz="2400" dirty="0"/>
              <a:t>Create APIs to enable communication between the </a:t>
            </a:r>
            <a:r>
              <a:rPr lang="en-US" sz="2400" dirty="0" err="1"/>
              <a:t>IoT</a:t>
            </a:r>
            <a:r>
              <a:rPr lang="en-US" sz="2400" dirty="0"/>
              <a:t> devices and the web application. RESTful APIs allow for easy data exchange and can be implemented using technologies like Express.js for Node.js or Django REST framework for Python.</a:t>
            </a:r>
          </a:p>
        </p:txBody>
      </p:sp>
    </p:spTree>
    <p:extLst>
      <p:ext uri="{BB962C8B-B14F-4D97-AF65-F5344CB8AC3E}">
        <p14:creationId xmlns:p14="http://schemas.microsoft.com/office/powerpoint/2010/main" val="2352376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1CB23-E7AC-2CF0-AF86-85AD871F0C31}"/>
              </a:ext>
            </a:extLst>
          </p:cNvPr>
          <p:cNvSpPr>
            <a:spLocks noGrp="1"/>
          </p:cNvSpPr>
          <p:nvPr>
            <p:ph idx="4294967295"/>
          </p:nvPr>
        </p:nvSpPr>
        <p:spPr>
          <a:xfrm>
            <a:off x="305462" y="151489"/>
            <a:ext cx="11338561" cy="5017770"/>
          </a:xfrm>
        </p:spPr>
        <p:txBody>
          <a:bodyPr>
            <a:noAutofit/>
          </a:bodyPr>
          <a:lstStyle/>
          <a:p>
            <a:pPr>
              <a:lnSpc>
                <a:spcPct val="150000"/>
              </a:lnSpc>
            </a:pPr>
            <a:r>
              <a:rPr lang="en-US" dirty="0"/>
              <a:t>*</a:t>
            </a:r>
            <a:r>
              <a:rPr lang="en-US" b="1" dirty="0" err="1"/>
              <a:t>WebSockets</a:t>
            </a:r>
            <a:r>
              <a:rPr lang="en-US" b="1" dirty="0"/>
              <a:t>:* </a:t>
            </a:r>
            <a:r>
              <a:rPr lang="en-US" dirty="0"/>
              <a:t>Implement </a:t>
            </a:r>
            <a:r>
              <a:rPr lang="en-US" dirty="0" err="1"/>
              <a:t>WebSockets</a:t>
            </a:r>
            <a:r>
              <a:rPr lang="en-US" dirty="0"/>
              <a:t> for real-time communication between IoT devices and the web application. This is especially useful for updating parking space availability in real-time.</a:t>
            </a:r>
          </a:p>
          <a:p>
            <a:pPr>
              <a:lnSpc>
                <a:spcPct val="150000"/>
              </a:lnSpc>
            </a:pPr>
            <a:r>
              <a:rPr lang="en-US" dirty="0"/>
              <a:t> *</a:t>
            </a:r>
            <a:r>
              <a:rPr lang="en-US" b="1" dirty="0"/>
              <a:t>Databases:* </a:t>
            </a:r>
            <a:r>
              <a:rPr lang="en-US" dirty="0"/>
              <a:t>Use databases like MySQL, PostgreSQL, MongoDB, or Firebase Realtime Database to store and manage data related to parking space availability, user information, and historical records.</a:t>
            </a:r>
          </a:p>
          <a:p>
            <a:pPr>
              <a:lnSpc>
                <a:spcPct val="150000"/>
              </a:lnSpc>
            </a:pPr>
            <a:r>
              <a:rPr lang="en-US" dirty="0"/>
              <a:t> *</a:t>
            </a:r>
            <a:r>
              <a:rPr lang="en-US" b="1" dirty="0"/>
              <a:t>Web Security:* </a:t>
            </a:r>
            <a:r>
              <a:rPr lang="en-US" dirty="0"/>
              <a:t>Ensure the security of your web application by implementing best practices for authentication, authorization, and data encryption. Tools like SSL/TLS certificates and security frameworks can help protect user data and system integrity.</a:t>
            </a:r>
          </a:p>
          <a:p>
            <a:pPr>
              <a:lnSpc>
                <a:spcPct val="150000"/>
              </a:lnSpc>
            </a:pPr>
            <a:r>
              <a:rPr lang="en-US" dirty="0"/>
              <a:t> *</a:t>
            </a:r>
            <a:r>
              <a:rPr lang="en-US" b="1" dirty="0"/>
              <a:t>Responsive Design:* </a:t>
            </a:r>
            <a:r>
              <a:rPr lang="en-US" dirty="0"/>
              <a:t>Implement responsive web design techniques to ensure that your smart parking web application works well on various screen sizes, including mobile devices.</a:t>
            </a:r>
          </a:p>
          <a:p>
            <a:pPr>
              <a:lnSpc>
                <a:spcPct val="150000"/>
              </a:lnSpc>
            </a:pPr>
            <a:r>
              <a:rPr lang="en-US" dirty="0"/>
              <a:t>*</a:t>
            </a:r>
            <a:r>
              <a:rPr lang="en-US" b="1" dirty="0"/>
              <a:t>Geolocation Services:* </a:t>
            </a:r>
            <a:r>
              <a:rPr lang="en-US" dirty="0"/>
              <a:t>If your smart parking system includes maps or directions to parking spaces, you can integrate geolocation services through APIs like Google Maps.</a:t>
            </a:r>
          </a:p>
          <a:p>
            <a:pPr>
              <a:lnSpc>
                <a:spcPct val="150000"/>
              </a:lnSpc>
            </a:pPr>
            <a:r>
              <a:rPr lang="en-US" dirty="0"/>
              <a:t> *</a:t>
            </a:r>
            <a:r>
              <a:rPr lang="en-US" b="1" dirty="0"/>
              <a:t>Content Delivery Networks (CDNs):* </a:t>
            </a:r>
            <a:r>
              <a:rPr lang="en-US" dirty="0"/>
              <a:t>Use CDNs to improve the speed and reliability of content delivery, especially if your web application contains images, videos, or large files.</a:t>
            </a:r>
            <a:endParaRPr lang="en-IN" dirty="0"/>
          </a:p>
        </p:txBody>
      </p:sp>
    </p:spTree>
    <p:extLst>
      <p:ext uri="{BB962C8B-B14F-4D97-AF65-F5344CB8AC3E}">
        <p14:creationId xmlns:p14="http://schemas.microsoft.com/office/powerpoint/2010/main" val="2881018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339</TotalTime>
  <Words>1342</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Bell MT</vt:lpstr>
      <vt:lpstr>Calibri</vt:lpstr>
      <vt:lpstr>Calibri Light</vt:lpstr>
      <vt:lpstr>Times New Roman</vt:lpstr>
      <vt:lpstr>Office Theme</vt:lpstr>
      <vt:lpstr>PowerPoint Presentation</vt:lpstr>
      <vt:lpstr>PROJECT DESCRIPTION:</vt:lpstr>
      <vt:lpstr>PowerPoint Presentation</vt:lpstr>
      <vt:lpstr>PowerPoint Presentation</vt:lpstr>
      <vt:lpstr>PowerPoint Presentation</vt:lpstr>
      <vt:lpstr>PowerPoint Presentation</vt:lpstr>
      <vt:lpstr>WEB DEVELOPMENT TECHNOLOGIES:</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larasv</dc:creator>
  <cp:lastModifiedBy>Nayeem. s</cp:lastModifiedBy>
  <cp:revision>24</cp:revision>
  <dcterms:created xsi:type="dcterms:W3CDTF">2023-09-29T07:14:55Z</dcterms:created>
  <dcterms:modified xsi:type="dcterms:W3CDTF">2023-10-26T16:07:45Z</dcterms:modified>
</cp:coreProperties>
</file>