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8" r:id="rId2"/>
    <p:sldId id="263" r:id="rId3"/>
    <p:sldId id="261" r:id="rId4"/>
    <p:sldId id="265" r:id="rId5"/>
    <p:sldId id="267" r:id="rId6"/>
    <p:sldId id="268" r:id="rId7"/>
    <p:sldId id="269"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06"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xmlns=""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911245C-65C5-81F1-5A6B-572615463ECB}"/>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5" name="Footer Placeholder 4">
            <a:extLst>
              <a:ext uri="{FF2B5EF4-FFF2-40B4-BE49-F238E27FC236}">
                <a16:creationId xmlns:a16="http://schemas.microsoft.com/office/drawing/2014/main" xmlns=""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552EA02-80AD-89B2-8652-6098754BFB50}"/>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5" name="Footer Placeholder 4">
            <a:extLst>
              <a:ext uri="{FF2B5EF4-FFF2-40B4-BE49-F238E27FC236}">
                <a16:creationId xmlns:a16="http://schemas.microsoft.com/office/drawing/2014/main" xmlns=""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FE2AC81-FEB4-7593-04CE-99A7B724ABB9}"/>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5" name="Footer Placeholder 4">
            <a:extLst>
              <a:ext uri="{FF2B5EF4-FFF2-40B4-BE49-F238E27FC236}">
                <a16:creationId xmlns:a16="http://schemas.microsoft.com/office/drawing/2014/main" xmlns=""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9AA9B3-C070-0C21-93BA-A54D042E01C9}"/>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5" name="Footer Placeholder 4">
            <a:extLst>
              <a:ext uri="{FF2B5EF4-FFF2-40B4-BE49-F238E27FC236}">
                <a16:creationId xmlns:a16="http://schemas.microsoft.com/office/drawing/2014/main" xmlns=""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9983919-2459-9D2C-D6A5-594A51182C02}"/>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5" name="Footer Placeholder 4">
            <a:extLst>
              <a:ext uri="{FF2B5EF4-FFF2-40B4-BE49-F238E27FC236}">
                <a16:creationId xmlns:a16="http://schemas.microsoft.com/office/drawing/2014/main" xmlns=""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A08C8B5-7EFD-1228-DDDB-0E4E2FF09439}"/>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6" name="Footer Placeholder 5">
            <a:extLst>
              <a:ext uri="{FF2B5EF4-FFF2-40B4-BE49-F238E27FC236}">
                <a16:creationId xmlns:a16="http://schemas.microsoft.com/office/drawing/2014/main" xmlns=""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A16E1B9-98E1-1C7F-83F6-8411DF2C3850}"/>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8" name="Footer Placeholder 7">
            <a:extLst>
              <a:ext uri="{FF2B5EF4-FFF2-40B4-BE49-F238E27FC236}">
                <a16:creationId xmlns:a16="http://schemas.microsoft.com/office/drawing/2014/main" xmlns=""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3975170-2EF0-3EF0-1130-7D51BE0073D8}"/>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4" name="Footer Placeholder 3">
            <a:extLst>
              <a:ext uri="{FF2B5EF4-FFF2-40B4-BE49-F238E27FC236}">
                <a16:creationId xmlns:a16="http://schemas.microsoft.com/office/drawing/2014/main" xmlns=""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F90BA8E-DDEE-D5D4-C6C4-91D35660F2E0}"/>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3" name="Footer Placeholder 2">
            <a:extLst>
              <a:ext uri="{FF2B5EF4-FFF2-40B4-BE49-F238E27FC236}">
                <a16:creationId xmlns:a16="http://schemas.microsoft.com/office/drawing/2014/main" xmlns=""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B53761-281D-40E4-C092-0C8A16F9C4D0}"/>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6" name="Footer Placeholder 5">
            <a:extLst>
              <a:ext uri="{FF2B5EF4-FFF2-40B4-BE49-F238E27FC236}">
                <a16:creationId xmlns:a16="http://schemas.microsoft.com/office/drawing/2014/main" xmlns=""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B8F507-2D03-4197-617F-A2E9CC3D6AD7}"/>
              </a:ext>
            </a:extLst>
          </p:cNvPr>
          <p:cNvSpPr>
            <a:spLocks noGrp="1"/>
          </p:cNvSpPr>
          <p:nvPr>
            <p:ph type="dt" sz="half" idx="10"/>
          </p:nvPr>
        </p:nvSpPr>
        <p:spPr/>
        <p:txBody>
          <a:bodyPr/>
          <a:lstStyle/>
          <a:p>
            <a:fld id="{AD4CDBEB-7B95-45C9-9746-1E512CCA006C}" type="datetimeFigureOut">
              <a:rPr lang="en-IN" smtClean="0"/>
              <a:pPr/>
              <a:t>16-10-2023</a:t>
            </a:fld>
            <a:endParaRPr lang="en-IN"/>
          </a:p>
        </p:txBody>
      </p:sp>
      <p:sp>
        <p:nvSpPr>
          <p:cNvPr id="6" name="Footer Placeholder 5">
            <a:extLst>
              <a:ext uri="{FF2B5EF4-FFF2-40B4-BE49-F238E27FC236}">
                <a16:creationId xmlns:a16="http://schemas.microsoft.com/office/drawing/2014/main" xmlns=""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16-10-2023</a:t>
            </a:fld>
            <a:endParaRPr lang="en-IN"/>
          </a:p>
        </p:txBody>
      </p:sp>
      <p:sp>
        <p:nvSpPr>
          <p:cNvPr id="5" name="Footer Placeholder 4">
            <a:extLst>
              <a:ext uri="{FF2B5EF4-FFF2-40B4-BE49-F238E27FC236}">
                <a16:creationId xmlns:a16="http://schemas.microsoft.com/office/drawing/2014/main" xmlns=""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xmlns=""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xmlns=""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a:extLst>
              <a:ext uri="{FF2B5EF4-FFF2-40B4-BE49-F238E27FC236}">
                <a16:creationId xmlns:a16="http://schemas.microsoft.com/office/drawing/2014/main" xmlns="" id="{65A5EF0A-1559-8C35-F616-5996380B3F1A}"/>
              </a:ext>
            </a:extLst>
          </p:cNvPr>
          <p:cNvSpPr txBox="1"/>
          <p:nvPr/>
        </p:nvSpPr>
        <p:spPr>
          <a:xfrm>
            <a:off x="1828798" y="3296132"/>
            <a:ext cx="8108303" cy="3139321"/>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b="1" dirty="0" smtClean="0">
                <a:latin typeface="Bell MT" panose="02020503060305020303" pitchFamily="18" charset="0"/>
              </a:rPr>
              <a:t>:</a:t>
            </a:r>
            <a:r>
              <a:rPr lang="en-IN" sz="2000" b="1" dirty="0">
                <a:latin typeface="Bell MT" panose="02020503060305020303" pitchFamily="18" charset="0"/>
              </a:rPr>
              <a:t> </a:t>
            </a:r>
            <a:r>
              <a:rPr lang="en-IN" sz="2000" b="1" dirty="0" smtClean="0">
                <a:latin typeface="Bell MT" panose="02020503060305020303" pitchFamily="18" charset="0"/>
              </a:rPr>
              <a:t>S</a:t>
            </a:r>
            <a:r>
              <a:rPr lang="en-IN" sz="2000" b="1" dirty="0" smtClean="0">
                <a:latin typeface="Bell MT" panose="02020503060305020303" pitchFamily="18" charset="0"/>
              </a:rPr>
              <a:t>mart Parking</a:t>
            </a:r>
            <a:r>
              <a:rPr lang="en-IN" sz="2000" b="1" i="1" dirty="0" smtClean="0">
                <a:latin typeface="Bell MT" panose="02020503060305020303" pitchFamily="18" charset="0"/>
              </a:rPr>
              <a:t> </a:t>
            </a:r>
            <a:endParaRPr lang="en-IN" sz="2000" b="1" i="1" dirty="0">
              <a:latin typeface="Bell MT" panose="02020503060305020303" pitchFamily="18" charset="0"/>
            </a:endParaRP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smtClean="0">
                <a:latin typeface="Bell MT" panose="02020503060305020303" pitchFamily="18" charset="0"/>
              </a:rPr>
              <a:t>P</a:t>
            </a:r>
            <a:r>
              <a:rPr lang="en-IN" sz="2000" b="1" dirty="0" smtClean="0">
                <a:latin typeface="Bell MT" panose="02020503060305020303" pitchFamily="18" charset="0"/>
              </a:rPr>
              <a:t>roject_224789_Team_4</a:t>
            </a:r>
            <a:endParaRPr lang="en-IN" sz="2000" b="1" dirty="0">
              <a:latin typeface="Bell MT" panose="02020503060305020303" pitchFamily="18" charset="0"/>
            </a:endParaRPr>
          </a:p>
          <a:p>
            <a:endParaRPr lang="en-IN" sz="2000" dirty="0">
              <a:latin typeface="Bell MT" panose="02020503060305020303" pitchFamily="18" charset="0"/>
            </a:endParaRPr>
          </a:p>
          <a:p>
            <a:r>
              <a:rPr lang="en-IN" sz="2000" b="1" dirty="0">
                <a:latin typeface="Bell MT" panose="02020503060305020303" pitchFamily="18" charset="0"/>
              </a:rPr>
              <a:t>Team members :</a:t>
            </a:r>
          </a:p>
          <a:p>
            <a:r>
              <a:rPr lang="en-IN" dirty="0">
                <a:latin typeface="Bell MT" panose="02020503060305020303" pitchFamily="18" charset="0"/>
              </a:rPr>
              <a:t>
	</a:t>
            </a:r>
            <a:r>
              <a:rPr lang="en-IN" sz="2000" b="1" dirty="0" smtClean="0">
                <a:latin typeface="Bell MT" panose="02020503060305020303" pitchFamily="18" charset="0"/>
              </a:rPr>
              <a:t>Mohamed </a:t>
            </a:r>
            <a:r>
              <a:rPr lang="en-IN" sz="2000" b="1" dirty="0" err="1" smtClean="0">
                <a:latin typeface="Bell MT" panose="02020503060305020303" pitchFamily="18" charset="0"/>
              </a:rPr>
              <a:t>Nayeemullah</a:t>
            </a:r>
            <a:r>
              <a:rPr lang="en-IN" sz="2000" b="1" dirty="0" smtClean="0">
                <a:latin typeface="Bell MT" panose="02020503060305020303" pitchFamily="18" charset="0"/>
              </a:rPr>
              <a:t> S</a:t>
            </a:r>
            <a:r>
              <a:rPr lang="en-IN" sz="2000" b="1" dirty="0" smtClean="0">
                <a:latin typeface="Bell MT" panose="02020503060305020303" pitchFamily="18" charset="0"/>
              </a:rPr>
              <a:t>(113321205030)</a:t>
            </a:r>
            <a:r>
              <a:rPr lang="en-IN" sz="2000" b="1" dirty="0">
                <a:latin typeface="Bell MT" panose="02020503060305020303" pitchFamily="18" charset="0"/>
              </a:rPr>
              <a:t>
	</a:t>
            </a:r>
            <a:r>
              <a:rPr lang="en-IN" sz="2000" b="1" dirty="0" smtClean="0">
                <a:latin typeface="Bell MT" panose="02020503060305020303" pitchFamily="18" charset="0"/>
              </a:rPr>
              <a:t>Mohamed Sheik </a:t>
            </a:r>
            <a:r>
              <a:rPr lang="en-IN" sz="2000" b="1" dirty="0" err="1" smtClean="0">
                <a:latin typeface="Bell MT" panose="02020503060305020303" pitchFamily="18" charset="0"/>
              </a:rPr>
              <a:t>Noor</a:t>
            </a:r>
            <a:r>
              <a:rPr lang="en-IN" sz="2000" b="1" dirty="0" smtClean="0">
                <a:latin typeface="Bell MT" panose="02020503060305020303" pitchFamily="18" charset="0"/>
              </a:rPr>
              <a:t> A </a:t>
            </a:r>
            <a:r>
              <a:rPr lang="en-IN" sz="2000" b="1" dirty="0" smtClean="0">
                <a:latin typeface="Bell MT" panose="02020503060305020303" pitchFamily="18" charset="0"/>
              </a:rPr>
              <a:t>(113321205031)</a:t>
            </a:r>
            <a:r>
              <a:rPr lang="en-IN" sz="2000" b="1" dirty="0">
                <a:latin typeface="Bell MT" panose="02020503060305020303" pitchFamily="18" charset="0"/>
              </a:rPr>
              <a:t>
	</a:t>
            </a:r>
            <a:r>
              <a:rPr lang="en-IN" sz="2000" b="1" dirty="0" err="1" smtClean="0">
                <a:latin typeface="Bell MT" panose="02020503060305020303" pitchFamily="18" charset="0"/>
              </a:rPr>
              <a:t>Thariq</a:t>
            </a:r>
            <a:r>
              <a:rPr lang="en-IN" sz="2000" b="1" dirty="0" smtClean="0">
                <a:latin typeface="Bell MT" panose="02020503060305020303" pitchFamily="18" charset="0"/>
              </a:rPr>
              <a:t> </a:t>
            </a:r>
            <a:r>
              <a:rPr lang="en-IN" sz="2000" b="1" dirty="0" err="1" smtClean="0">
                <a:latin typeface="Bell MT" panose="02020503060305020303" pitchFamily="18" charset="0"/>
              </a:rPr>
              <a:t>Hameed</a:t>
            </a:r>
            <a:r>
              <a:rPr lang="en-IN" sz="2000" b="1" dirty="0" smtClean="0">
                <a:latin typeface="Bell MT" panose="02020503060305020303" pitchFamily="18" charset="0"/>
              </a:rPr>
              <a:t> A</a:t>
            </a:r>
            <a:r>
              <a:rPr lang="en-IN" sz="2000" b="1" dirty="0" smtClean="0">
                <a:latin typeface="Bell MT" panose="02020503060305020303" pitchFamily="18" charset="0"/>
              </a:rPr>
              <a:t>(113321205052)</a:t>
            </a:r>
            <a:endParaRPr lang="en-IN" sz="2000" b="1" dirty="0" smtClean="0">
              <a:latin typeface="Bell MT" panose="02020503060305020303" pitchFamily="18" charset="0"/>
            </a:endParaRPr>
          </a:p>
          <a:p>
            <a:r>
              <a:rPr lang="en-IN" sz="2000" b="1" dirty="0">
                <a:latin typeface="Bell MT" panose="02020503060305020303" pitchFamily="18" charset="0"/>
              </a:rPr>
              <a:t> </a:t>
            </a:r>
            <a:r>
              <a:rPr lang="en-IN" sz="2000" b="1" dirty="0" smtClean="0">
                <a:latin typeface="Bell MT" panose="02020503060305020303" pitchFamily="18" charset="0"/>
              </a:rPr>
              <a:t>             </a:t>
            </a:r>
            <a:r>
              <a:rPr lang="en-IN" sz="2000" b="1" dirty="0" err="1" smtClean="0">
                <a:latin typeface="Bell MT" panose="02020503060305020303" pitchFamily="18" charset="0"/>
              </a:rPr>
              <a:t>Adhithyan</a:t>
            </a:r>
            <a:r>
              <a:rPr lang="en-IN" sz="2000" b="1" dirty="0" smtClean="0">
                <a:latin typeface="Bell MT" panose="02020503060305020303" pitchFamily="18" charset="0"/>
              </a:rPr>
              <a:t> K S(113321205002)</a:t>
            </a:r>
            <a:endParaRPr lang="en-IN" sz="2000" b="1" dirty="0" smtClean="0">
              <a:latin typeface="Bell MT" panose="02020503060305020303" pitchFamily="18" charset="0"/>
            </a:endParaRPr>
          </a:p>
        </p:txBody>
      </p:sp>
      <mc:AlternateContent xmlns:mc="http://schemas.openxmlformats.org/markup-compatibility/2006">
        <mc:Choice xmlns:p14="http://schemas.microsoft.com/office/powerpoint/2010/main" xmlns=""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p:pic>
            <p:nvPicPr>
              <p:cNvPr id="4" name="Ink 3">
                <a:extLst>
                  <a:ext uri="{FF2B5EF4-FFF2-40B4-BE49-F238E27FC236}">
                    <a16:creationId xmlns:a16="http://schemas.microsoft.com/office/drawing/2014/main" xmlns="" xmlns:p14="http://schemas.microsoft.com/office/powerpoint/2010/main" id="{D3336306-BE91-303B-9216-3E70F8C78F38}"/>
                  </a:ext>
                </a:extLst>
              </p:cNvPr>
              <p:cNvPicPr/>
              <p:nvPr/>
            </p:nvPicPr>
            <p:blipFill>
              <a:blip r:embed="rId4"/>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xmlns=""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358445-434F-991C-6CE1-8572D6D628B4}"/>
              </a:ext>
            </a:extLst>
          </p:cNvPr>
          <p:cNvSpPr>
            <a:spLocks noGrp="1"/>
          </p:cNvSpPr>
          <p:nvPr>
            <p:ph type="ctrTitle"/>
          </p:nvPr>
        </p:nvSpPr>
        <p:spPr>
          <a:xfrm>
            <a:off x="378668" y="134938"/>
            <a:ext cx="10986018" cy="1050050"/>
          </a:xfrm>
        </p:spPr>
        <p:txBody>
          <a:bodyPr>
            <a:normAutofit/>
          </a:bodyPr>
          <a:lstStyle/>
          <a:p>
            <a:pPr algn="l"/>
            <a:r>
              <a:rPr lang="en-IN" sz="4800" b="1" dirty="0">
                <a:latin typeface="Bell MT" panose="02020503060305020303" pitchFamily="18" charset="0"/>
              </a:rPr>
              <a:t>PROJECT </a:t>
            </a:r>
          </a:p>
        </p:txBody>
      </p:sp>
      <p:sp>
        <p:nvSpPr>
          <p:cNvPr id="3" name="Subtitle 2">
            <a:extLst>
              <a:ext uri="{FF2B5EF4-FFF2-40B4-BE49-F238E27FC236}">
                <a16:creationId xmlns:a16="http://schemas.microsoft.com/office/drawing/2014/main" xmlns="" id="{CC474879-C23C-FC4D-D5FB-D0B2FBCDC421}"/>
              </a:ext>
            </a:extLst>
          </p:cNvPr>
          <p:cNvSpPr>
            <a:spLocks noGrp="1"/>
          </p:cNvSpPr>
          <p:nvPr>
            <p:ph type="subTitle" idx="1"/>
          </p:nvPr>
        </p:nvSpPr>
        <p:spPr>
          <a:xfrm>
            <a:off x="378669" y="1492898"/>
            <a:ext cx="11153968" cy="5141166"/>
          </a:xfrm>
        </p:spPr>
        <p:txBody>
          <a:bodyPr>
            <a:noAutofit/>
          </a:bodyPr>
          <a:lstStyle/>
          <a:p>
            <a:pPr algn="just"/>
            <a:r>
              <a:rPr lang="en-US" dirty="0" smtClean="0"/>
              <a:t>A </a:t>
            </a:r>
            <a:r>
              <a:rPr lang="en-US" dirty="0" smtClean="0"/>
              <a:t>smart parking project is an innovative solution aimed at making the process of finding and managing parking spaces more efficient, convenient, and sustainable. It utilizes technology and data-driven approaches to address the challenges associated with urban and suburban parking, such as congestion, pollution, and the frustration of finding available parking </a:t>
            </a:r>
            <a:r>
              <a:rPr lang="en-US" dirty="0" smtClean="0"/>
              <a:t>spaces. Smart </a:t>
            </a:r>
            <a:r>
              <a:rPr lang="en-US" dirty="0" smtClean="0"/>
              <a:t>parking projects aim to streamline the parking process, reduce the environmental impact of urban congestion, and enhance the overall quality of life in cities and </a:t>
            </a:r>
            <a:r>
              <a:rPr lang="en-US" dirty="0" err="1" smtClean="0"/>
              <a:t>suburbs.These</a:t>
            </a:r>
            <a:r>
              <a:rPr lang="en-US" dirty="0" smtClean="0"/>
              <a:t> </a:t>
            </a:r>
            <a:r>
              <a:rPr lang="en-US" dirty="0" smtClean="0"/>
              <a:t>projects often require collaboration between government entities, private parking operators, and technology companies to be successful.</a:t>
            </a:r>
          </a:p>
          <a:p>
            <a:pPr algn="l"/>
            <a:r>
              <a:rPr lang="en-US" dirty="0" smtClean="0"/>
              <a:t/>
            </a:r>
            <a:br>
              <a:rPr lang="en-US" dirty="0" smtClean="0"/>
            </a:br>
            <a:endParaRPr lang="en-US" b="1" i="0" dirty="0">
              <a:solidFill>
                <a:srgbClr val="000000"/>
              </a:solidFill>
              <a:effectLst/>
              <a:latin typeface="Arial 2"/>
            </a:endParaRPr>
          </a:p>
        </p:txBody>
      </p:sp>
    </p:spTree>
    <p:extLst>
      <p:ext uri="{BB962C8B-B14F-4D97-AF65-F5344CB8AC3E}">
        <p14:creationId xmlns:p14="http://schemas.microsoft.com/office/powerpoint/2010/main" xmlns=""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F42138B-3A29-7E33-9CF9-CC2F8812BE84}"/>
              </a:ext>
            </a:extLst>
          </p:cNvPr>
          <p:cNvSpPr>
            <a:spLocks noGrp="1"/>
          </p:cNvSpPr>
          <p:nvPr>
            <p:ph type="subTitle" idx="1"/>
          </p:nvPr>
        </p:nvSpPr>
        <p:spPr>
          <a:xfrm>
            <a:off x="1343608" y="104969"/>
            <a:ext cx="8964385" cy="6753031"/>
          </a:xfrm>
        </p:spPr>
        <p:txBody>
          <a:bodyPr>
            <a:normAutofit/>
          </a:bodyPr>
          <a:lstStyle/>
          <a:p>
            <a:pPr algn="l"/>
            <a:r>
              <a:rPr lang="en-IN" sz="4800" b="1" i="0" dirty="0">
                <a:effectLst/>
                <a:latin typeface="Calibri" pitchFamily="34" charset="0"/>
                <a:cs typeface="Calibri" pitchFamily="34" charset="0"/>
              </a:rPr>
              <a:t>Requirements:</a:t>
            </a:r>
          </a:p>
          <a:p>
            <a:pPr algn="l"/>
            <a:endParaRPr lang="en-IN" sz="2800" b="1" dirty="0">
              <a:latin typeface="Calibri" pitchFamily="34" charset="0"/>
              <a:cs typeface="Calibri" pitchFamily="34" charset="0"/>
            </a:endParaRPr>
          </a:p>
          <a:p>
            <a:pPr algn="l"/>
            <a:r>
              <a:rPr lang="en-IN" sz="2800" b="1" dirty="0">
                <a:latin typeface="Calibri" pitchFamily="34" charset="0"/>
                <a:cs typeface="Calibri" pitchFamily="34" charset="0"/>
              </a:rPr>
              <a:t>The Components that are required are:</a:t>
            </a:r>
          </a:p>
          <a:p>
            <a:pPr algn="l"/>
            <a:endParaRPr lang="en-IN" sz="2800" b="1" dirty="0">
              <a:latin typeface="Bell MT" panose="02020503060305020303" pitchFamily="18" charset="0"/>
            </a:endParaRPr>
          </a:p>
          <a:p>
            <a:pPr algn="l"/>
            <a:endParaRPr lang="en-IN" sz="2000" dirty="0">
              <a:solidFill>
                <a:srgbClr val="374151"/>
              </a:solidFill>
              <a:latin typeface="Söhne"/>
            </a:endParaRPr>
          </a:p>
          <a:p>
            <a:pPr algn="l"/>
            <a:r>
              <a:rPr lang="en-IN" sz="2000" dirty="0">
                <a:solidFill>
                  <a:srgbClr val="374151"/>
                </a:solidFill>
                <a:cs typeface="Times New Roman" panose="02020603050405020304" pitchFamily="18" charset="0"/>
              </a:rPr>
              <a:t>                                 </a:t>
            </a:r>
            <a:r>
              <a:rPr lang="en-IN" sz="2000" dirty="0" smtClean="0">
                <a:solidFill>
                  <a:srgbClr val="374151"/>
                </a:solidFill>
                <a:cs typeface="Times New Roman" panose="02020603050405020304" pitchFamily="18" charset="0"/>
              </a:rPr>
              <a:t>1.Parkng Sensors</a:t>
            </a:r>
            <a:endParaRPr lang="en-IN" sz="2000" b="0" i="0" dirty="0">
              <a:solidFill>
                <a:srgbClr val="374151"/>
              </a:solidFill>
              <a:effectLst/>
              <a:cs typeface="Times New Roman" panose="02020603050405020304" pitchFamily="18" charset="0"/>
            </a:endParaRPr>
          </a:p>
          <a:p>
            <a:pPr algn="l"/>
            <a:r>
              <a:rPr lang="en-IN" sz="2000" b="0" i="0" dirty="0">
                <a:solidFill>
                  <a:srgbClr val="374151"/>
                </a:solidFill>
                <a:effectLst/>
                <a:cs typeface="Times New Roman" panose="02020603050405020304" pitchFamily="18" charset="0"/>
              </a:rPr>
              <a:t>		 </a:t>
            </a:r>
            <a:r>
              <a:rPr lang="en-IN" sz="2000" b="0" i="0" dirty="0" smtClean="0">
                <a:solidFill>
                  <a:srgbClr val="374151"/>
                </a:solidFill>
                <a:effectLst/>
                <a:cs typeface="Times New Roman" panose="02020603050405020304" pitchFamily="18" charset="0"/>
              </a:rPr>
              <a:t>2.Gateway/Controller</a:t>
            </a:r>
            <a:endParaRPr lang="en-IN" sz="2000" b="0" i="0" dirty="0">
              <a:solidFill>
                <a:srgbClr val="374151"/>
              </a:solidFill>
              <a:effectLst/>
              <a:cs typeface="Times New Roman" panose="02020603050405020304" pitchFamily="18" charset="0"/>
            </a:endParaRPr>
          </a:p>
          <a:p>
            <a:pPr algn="l"/>
            <a:r>
              <a:rPr lang="en-IN" sz="2000" b="0" i="0" dirty="0">
                <a:solidFill>
                  <a:srgbClr val="374151"/>
                </a:solidFill>
                <a:effectLst/>
                <a:cs typeface="Times New Roman" panose="02020603050405020304" pitchFamily="18" charset="0"/>
              </a:rPr>
              <a:t>		 </a:t>
            </a:r>
            <a:r>
              <a:rPr lang="en-IN" sz="2000" b="0" i="0" dirty="0" smtClean="0">
                <a:solidFill>
                  <a:srgbClr val="374151"/>
                </a:solidFill>
                <a:effectLst/>
                <a:cs typeface="Times New Roman" panose="02020603050405020304" pitchFamily="18" charset="0"/>
              </a:rPr>
              <a:t>3.Cloud Platform</a:t>
            </a:r>
            <a:endParaRPr lang="en-IN" sz="2000" b="0" i="0" dirty="0">
              <a:solidFill>
                <a:srgbClr val="374151"/>
              </a:solidFill>
              <a:effectLst/>
              <a:cs typeface="Times New Roman" panose="02020603050405020304" pitchFamily="18" charset="0"/>
            </a:endParaRPr>
          </a:p>
          <a:p>
            <a:pPr algn="l"/>
            <a:r>
              <a:rPr lang="en-IN" sz="2000" b="0" i="0" dirty="0">
                <a:solidFill>
                  <a:srgbClr val="374151"/>
                </a:solidFill>
                <a:effectLst/>
                <a:cs typeface="Times New Roman" panose="02020603050405020304" pitchFamily="18" charset="0"/>
              </a:rPr>
              <a:t>		 </a:t>
            </a:r>
            <a:r>
              <a:rPr lang="en-IN" sz="2000" b="0" i="0" dirty="0" smtClean="0">
                <a:solidFill>
                  <a:srgbClr val="374151"/>
                </a:solidFill>
                <a:effectLst/>
                <a:cs typeface="Times New Roman" panose="02020603050405020304" pitchFamily="18" charset="0"/>
              </a:rPr>
              <a:t>4.Mobile App</a:t>
            </a:r>
            <a:endParaRPr lang="en-IN" sz="2000" b="0" i="0" dirty="0">
              <a:solidFill>
                <a:srgbClr val="374151"/>
              </a:solidFill>
              <a:effectLst/>
              <a:cs typeface="Times New Roman" panose="02020603050405020304" pitchFamily="18" charset="0"/>
            </a:endParaRPr>
          </a:p>
          <a:p>
            <a:pPr algn="l"/>
            <a:r>
              <a:rPr lang="en-IN" sz="2000" b="0" i="0" dirty="0">
                <a:solidFill>
                  <a:srgbClr val="374151"/>
                </a:solidFill>
                <a:effectLst/>
                <a:cs typeface="Times New Roman" panose="02020603050405020304" pitchFamily="18" charset="0"/>
              </a:rPr>
              <a:t>		 </a:t>
            </a:r>
            <a:r>
              <a:rPr lang="en-IN" sz="2000" b="0" i="0" dirty="0" smtClean="0">
                <a:solidFill>
                  <a:srgbClr val="374151"/>
                </a:solidFill>
                <a:effectLst/>
                <a:cs typeface="Times New Roman" panose="02020603050405020304" pitchFamily="18" charset="0"/>
              </a:rPr>
              <a:t>5.Backend Server</a:t>
            </a:r>
            <a:endParaRPr lang="en-IN" sz="2000" b="0" i="0" dirty="0">
              <a:solidFill>
                <a:srgbClr val="374151"/>
              </a:solidFill>
              <a:effectLst/>
              <a:cs typeface="Times New Roman" panose="02020603050405020304" pitchFamily="18" charset="0"/>
            </a:endParaRPr>
          </a:p>
          <a:p>
            <a:pPr algn="l"/>
            <a:r>
              <a:rPr lang="en-IN" sz="2000" b="0" i="0" dirty="0">
                <a:solidFill>
                  <a:srgbClr val="374151"/>
                </a:solidFill>
                <a:effectLst/>
                <a:cs typeface="Times New Roman" panose="02020603050405020304" pitchFamily="18" charset="0"/>
              </a:rPr>
              <a:t>		 </a:t>
            </a:r>
            <a:r>
              <a:rPr lang="en-IN" sz="2000" b="0" i="0" dirty="0" smtClean="0">
                <a:solidFill>
                  <a:srgbClr val="374151"/>
                </a:solidFill>
                <a:effectLst/>
                <a:cs typeface="Times New Roman" panose="02020603050405020304" pitchFamily="18" charset="0"/>
              </a:rPr>
              <a:t>6.Signage And Displays</a:t>
            </a:r>
          </a:p>
          <a:p>
            <a:pPr algn="l"/>
            <a:r>
              <a:rPr lang="en-IN" sz="2000" b="0" i="0" dirty="0" smtClean="0">
                <a:solidFill>
                  <a:srgbClr val="374151"/>
                </a:solidFill>
                <a:effectLst/>
                <a:cs typeface="Times New Roman" panose="02020603050405020304" pitchFamily="18" charset="0"/>
              </a:rPr>
              <a:t>                                 7.Cameras</a:t>
            </a:r>
          </a:p>
          <a:p>
            <a:pPr algn="l"/>
            <a:r>
              <a:rPr lang="en-IN" sz="2000" dirty="0" smtClean="0">
                <a:solidFill>
                  <a:srgbClr val="374151"/>
                </a:solidFill>
                <a:cs typeface="Times New Roman" panose="02020603050405020304" pitchFamily="18" charset="0"/>
              </a:rPr>
              <a:t> </a:t>
            </a:r>
            <a:r>
              <a:rPr lang="en-IN" sz="2000" dirty="0" smtClean="0">
                <a:solidFill>
                  <a:srgbClr val="374151"/>
                </a:solidFill>
                <a:cs typeface="Times New Roman" panose="02020603050405020304" pitchFamily="18" charset="0"/>
              </a:rPr>
              <a:t>                                8.Arduino</a:t>
            </a:r>
            <a:endParaRPr lang="en-IN" sz="2000" b="0" i="0" dirty="0" smtClean="0">
              <a:solidFill>
                <a:srgbClr val="374151"/>
              </a:solidFill>
              <a:effectLst/>
              <a:cs typeface="Times New Roman" panose="02020603050405020304" pitchFamily="18" charset="0"/>
            </a:endParaRPr>
          </a:p>
          <a:p>
            <a:pPr algn="l"/>
            <a:r>
              <a:rPr lang="en-IN" sz="2000" dirty="0" smtClean="0">
                <a:solidFill>
                  <a:srgbClr val="374151"/>
                </a:solidFill>
                <a:cs typeface="Times New Roman" panose="02020603050405020304" pitchFamily="18" charset="0"/>
              </a:rPr>
              <a:t> </a:t>
            </a:r>
            <a:r>
              <a:rPr lang="en-IN" sz="2000" dirty="0" smtClean="0">
                <a:solidFill>
                  <a:srgbClr val="374151"/>
                </a:solidFill>
                <a:cs typeface="Times New Roman" panose="02020603050405020304" pitchFamily="18" charset="0"/>
              </a:rPr>
              <a:t>                                9.Internet Connectivity</a:t>
            </a:r>
            <a:endParaRPr lang="en-IN" sz="2000" b="0" i="0" dirty="0">
              <a:solidFill>
                <a:srgbClr val="374151"/>
              </a:solidFill>
              <a:effectLst/>
              <a:cs typeface="Times New Roman" panose="02020603050405020304" pitchFamily="18" charset="0"/>
            </a:endParaRPr>
          </a:p>
          <a:p>
            <a:pPr algn="l"/>
            <a:endParaRPr lang="en-IN" sz="2800" i="0" dirty="0">
              <a:effectLst/>
              <a:latin typeface="Bell MT" panose="02020503060305020303" pitchFamily="18" charset="0"/>
            </a:endParaRPr>
          </a:p>
        </p:txBody>
      </p:sp>
    </p:spTree>
    <p:extLst>
      <p:ext uri="{BB962C8B-B14F-4D97-AF65-F5344CB8AC3E}">
        <p14:creationId xmlns:p14="http://schemas.microsoft.com/office/powerpoint/2010/main" xmlns=""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0CA44-7666-047D-612D-C86318BFF023}"/>
              </a:ext>
            </a:extLst>
          </p:cNvPr>
          <p:cNvSpPr>
            <a:spLocks noGrp="1"/>
          </p:cNvSpPr>
          <p:nvPr>
            <p:ph type="ctrTitle"/>
          </p:nvPr>
        </p:nvSpPr>
        <p:spPr>
          <a:xfrm>
            <a:off x="593271" y="538842"/>
            <a:ext cx="10827398" cy="730121"/>
          </a:xfrm>
        </p:spPr>
        <p:txBody>
          <a:bodyPr>
            <a:normAutofit fontScale="90000"/>
          </a:bodyPr>
          <a:lstStyle/>
          <a:p>
            <a:pPr algn="l"/>
            <a:r>
              <a:rPr lang="en-IN" sz="2400" b="1" dirty="0">
                <a:latin typeface="Bell MT" panose="02020503060305020303" pitchFamily="18" charset="0"/>
              </a:rPr>
              <a:t>PYTHON CODE</a:t>
            </a:r>
            <a:br>
              <a:rPr lang="en-IN" sz="2400" b="1" dirty="0">
                <a:latin typeface="Bell MT" panose="02020503060305020303" pitchFamily="18" charset="0"/>
              </a:rPr>
            </a:br>
            <a:r>
              <a:rPr lang="en-IN" sz="2400" b="1" dirty="0">
                <a:latin typeface="Bell MT" panose="02020503060305020303" pitchFamily="18" charset="0"/>
              </a:rPr>
              <a:t> </a:t>
            </a:r>
          </a:p>
        </p:txBody>
      </p:sp>
      <p:sp>
        <p:nvSpPr>
          <p:cNvPr id="15" name="AutoShape 24">
            <a:extLst>
              <a:ext uri="{FF2B5EF4-FFF2-40B4-BE49-F238E27FC236}">
                <a16:creationId xmlns:a16="http://schemas.microsoft.com/office/drawing/2014/main" xmlns="" id="{39737CDD-66B9-728C-07D4-53F039910629}"/>
              </a:ext>
            </a:extLst>
          </p:cNvPr>
          <p:cNvSpPr>
            <a:spLocks noGrp="1" noChangeAspect="1" noChangeArrowheads="1"/>
          </p:cNvSpPr>
          <p:nvPr>
            <p:ph type="subTitle" idx="1"/>
          </p:nvPr>
        </p:nvSpPr>
        <p:spPr bwMode="auto">
          <a:xfrm>
            <a:off x="288925" y="466531"/>
            <a:ext cx="11626850" cy="630749"/>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normAutofit/>
          </a:bodyPr>
          <a:lstStyle/>
          <a:p>
            <a:endParaRPr lang="en-IN" sz="3800" dirty="0" smtClean="0"/>
          </a:p>
        </p:txBody>
      </p:sp>
      <p:sp>
        <p:nvSpPr>
          <p:cNvPr id="4" name="TextBox 3"/>
          <p:cNvSpPr txBox="1"/>
          <p:nvPr/>
        </p:nvSpPr>
        <p:spPr>
          <a:xfrm>
            <a:off x="1123406" y="1225689"/>
            <a:ext cx="7001691" cy="5632311"/>
          </a:xfrm>
          <a:prstGeom prst="rect">
            <a:avLst/>
          </a:prstGeom>
          <a:noFill/>
        </p:spPr>
        <p:txBody>
          <a:bodyPr wrap="square" rtlCol="0">
            <a:spAutoFit/>
          </a:bodyPr>
          <a:lstStyle/>
          <a:p>
            <a:r>
              <a:rPr lang="en-US" dirty="0" smtClean="0"/>
              <a:t>#include &lt;</a:t>
            </a:r>
            <a:r>
              <a:rPr lang="en-US" dirty="0" err="1" smtClean="0"/>
              <a:t>Wire.h</a:t>
            </a:r>
            <a:r>
              <a:rPr lang="en-US" dirty="0" smtClean="0"/>
              <a:t>&gt;</a:t>
            </a:r>
          </a:p>
          <a:p>
            <a:r>
              <a:rPr lang="en-US" dirty="0" smtClean="0"/>
              <a:t>#include &lt;LiquidCrystal_I2C.h&gt;</a:t>
            </a:r>
          </a:p>
          <a:p>
            <a:r>
              <a:rPr lang="en-US" dirty="0" smtClean="0"/>
              <a:t>LiquidCrystal_I2C </a:t>
            </a:r>
            <a:r>
              <a:rPr lang="en-US" dirty="0" err="1" smtClean="0"/>
              <a:t>lcd</a:t>
            </a:r>
            <a:r>
              <a:rPr lang="en-US" dirty="0" smtClean="0"/>
              <a:t>(0x27, 16, 2);  // Change the HEX address</a:t>
            </a:r>
          </a:p>
          <a:p>
            <a:endParaRPr lang="en-US" dirty="0" smtClean="0"/>
          </a:p>
          <a:p>
            <a:r>
              <a:rPr lang="en-US" dirty="0" smtClean="0"/>
              <a:t>#include &lt;</a:t>
            </a:r>
            <a:r>
              <a:rPr lang="en-US" dirty="0" err="1" smtClean="0"/>
              <a:t>Servo.h</a:t>
            </a:r>
            <a:r>
              <a:rPr lang="en-US" dirty="0" smtClean="0"/>
              <a:t>&gt;</a:t>
            </a:r>
          </a:p>
          <a:p>
            <a:r>
              <a:rPr lang="en-US" dirty="0" smtClean="0"/>
              <a:t>Servo myservo1;</a:t>
            </a:r>
          </a:p>
          <a:p>
            <a:endParaRPr lang="en-US" dirty="0" smtClean="0"/>
          </a:p>
          <a:p>
            <a:r>
              <a:rPr lang="en-US" dirty="0" err="1" smtClean="0"/>
              <a:t>int</a:t>
            </a:r>
            <a:r>
              <a:rPr lang="en-US" dirty="0" smtClean="0"/>
              <a:t> IR1 = 2;</a:t>
            </a:r>
          </a:p>
          <a:p>
            <a:r>
              <a:rPr lang="en-US" dirty="0" err="1" smtClean="0"/>
              <a:t>int</a:t>
            </a:r>
            <a:r>
              <a:rPr lang="en-US" dirty="0" smtClean="0"/>
              <a:t> IR2 = 4;</a:t>
            </a:r>
          </a:p>
          <a:p>
            <a:r>
              <a:rPr lang="en-US" dirty="0" err="1" smtClean="0"/>
              <a:t>int</a:t>
            </a:r>
            <a:r>
              <a:rPr lang="en-US" dirty="0" smtClean="0"/>
              <a:t> </a:t>
            </a:r>
            <a:r>
              <a:rPr lang="en-US" dirty="0" err="1" smtClean="0"/>
              <a:t>SmokeDetectorPin</a:t>
            </a:r>
            <a:r>
              <a:rPr lang="en-US" dirty="0" smtClean="0"/>
              <a:t> = 6;  // Digital pin for the smoke detector</a:t>
            </a:r>
          </a:p>
          <a:p>
            <a:r>
              <a:rPr lang="en-US" dirty="0" err="1" smtClean="0"/>
              <a:t>int</a:t>
            </a:r>
            <a:r>
              <a:rPr lang="en-US" dirty="0" smtClean="0"/>
              <a:t> </a:t>
            </a:r>
            <a:r>
              <a:rPr lang="en-US" dirty="0" err="1" smtClean="0"/>
              <a:t>BuzzerPin</a:t>
            </a:r>
            <a:r>
              <a:rPr lang="en-US" dirty="0" smtClean="0"/>
              <a:t> = 7;         // Digital pin for the buzzer</a:t>
            </a:r>
          </a:p>
          <a:p>
            <a:endParaRPr lang="en-US" dirty="0" smtClean="0"/>
          </a:p>
          <a:p>
            <a:r>
              <a:rPr lang="en-US" dirty="0" err="1" smtClean="0"/>
              <a:t>int</a:t>
            </a:r>
            <a:r>
              <a:rPr lang="en-US" dirty="0" smtClean="0"/>
              <a:t> Slot = 4;  // Enter Total number of parking Slots</a:t>
            </a:r>
          </a:p>
          <a:p>
            <a:endParaRPr lang="en-US" dirty="0" smtClean="0"/>
          </a:p>
          <a:p>
            <a:r>
              <a:rPr lang="en-US" dirty="0" err="1" smtClean="0"/>
              <a:t>bool</a:t>
            </a:r>
            <a:r>
              <a:rPr lang="en-US" dirty="0" smtClean="0"/>
              <a:t> flag1 = false;</a:t>
            </a:r>
          </a:p>
          <a:p>
            <a:r>
              <a:rPr lang="en-US" dirty="0" err="1" smtClean="0"/>
              <a:t>bool</a:t>
            </a:r>
            <a:r>
              <a:rPr lang="en-US" dirty="0" smtClean="0"/>
              <a:t> flag2 = false;</a:t>
            </a:r>
          </a:p>
          <a:p>
            <a:endParaRPr lang="en-US" dirty="0" smtClean="0"/>
          </a:p>
          <a:p>
            <a:r>
              <a:rPr lang="en-US" dirty="0" smtClean="0"/>
              <a:t>unsigned long </a:t>
            </a:r>
            <a:r>
              <a:rPr lang="en-US" dirty="0" err="1" smtClean="0"/>
              <a:t>lastLcdUpdate</a:t>
            </a:r>
            <a:r>
              <a:rPr lang="en-US" dirty="0" smtClean="0"/>
              <a:t> = 0;  // Variable to track the time of the last LCD update</a:t>
            </a:r>
          </a:p>
          <a:p>
            <a:r>
              <a:rPr lang="en-US" dirty="0" smtClean="0"/>
              <a:t>unsigned long </a:t>
            </a:r>
            <a:r>
              <a:rPr lang="en-US" dirty="0" err="1" smtClean="0"/>
              <a:t>lcdUpdateInterval</a:t>
            </a:r>
            <a:r>
              <a:rPr lang="en-US" dirty="0" smtClean="0"/>
              <a:t> = 1000;  // Update the LCD every </a:t>
            </a:r>
            <a:r>
              <a:rPr lang="en-US" dirty="0" smtClean="0"/>
              <a:t>1000</a:t>
            </a:r>
            <a:endParaRPr lang="en-US" dirty="0"/>
          </a:p>
        </p:txBody>
      </p:sp>
    </p:spTree>
    <p:extLst>
      <p:ext uri="{BB962C8B-B14F-4D97-AF65-F5344CB8AC3E}">
        <p14:creationId xmlns:p14="http://schemas.microsoft.com/office/powerpoint/2010/main" xmlns="" val="103094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0080" y="757646"/>
            <a:ext cx="6270947" cy="5632311"/>
          </a:xfrm>
          <a:prstGeom prst="rect">
            <a:avLst/>
          </a:prstGeom>
          <a:noFill/>
        </p:spPr>
        <p:txBody>
          <a:bodyPr wrap="none" rtlCol="0">
            <a:spAutoFit/>
          </a:bodyPr>
          <a:lstStyle/>
          <a:p>
            <a:r>
              <a:rPr lang="en-US" dirty="0" smtClean="0"/>
              <a:t>void setup() {</a:t>
            </a:r>
          </a:p>
          <a:p>
            <a:r>
              <a:rPr lang="en-US" dirty="0" smtClean="0"/>
              <a:t>  </a:t>
            </a:r>
            <a:r>
              <a:rPr lang="en-US" dirty="0" err="1" smtClean="0"/>
              <a:t>lcd.begin</a:t>
            </a:r>
            <a:r>
              <a:rPr lang="en-US" dirty="0" smtClean="0"/>
              <a:t>(16, 2);  // Initialize LCD with 16 columns and 2 rows</a:t>
            </a:r>
          </a:p>
          <a:p>
            <a:r>
              <a:rPr lang="en-US" dirty="0" smtClean="0"/>
              <a:t>  </a:t>
            </a:r>
            <a:r>
              <a:rPr lang="en-US" dirty="0" err="1" smtClean="0"/>
              <a:t>lcd.backlight</a:t>
            </a:r>
            <a:r>
              <a:rPr lang="en-US" dirty="0" smtClean="0"/>
              <a:t>();</a:t>
            </a:r>
          </a:p>
          <a:p>
            <a:r>
              <a:rPr lang="en-US" dirty="0" smtClean="0"/>
              <a:t>  </a:t>
            </a:r>
            <a:r>
              <a:rPr lang="en-US" dirty="0" err="1" smtClean="0"/>
              <a:t>pinMode</a:t>
            </a:r>
            <a:r>
              <a:rPr lang="en-US" dirty="0" smtClean="0"/>
              <a:t>(IR1, INPUT);</a:t>
            </a:r>
          </a:p>
          <a:p>
            <a:r>
              <a:rPr lang="en-US" dirty="0" smtClean="0"/>
              <a:t>  </a:t>
            </a:r>
            <a:r>
              <a:rPr lang="en-US" dirty="0" err="1" smtClean="0"/>
              <a:t>pinMode</a:t>
            </a:r>
            <a:r>
              <a:rPr lang="en-US" dirty="0" smtClean="0"/>
              <a:t>(IR2, INPUT);</a:t>
            </a:r>
          </a:p>
          <a:p>
            <a:r>
              <a:rPr lang="en-US" dirty="0" smtClean="0"/>
              <a:t>  </a:t>
            </a:r>
            <a:r>
              <a:rPr lang="en-US" dirty="0" err="1" smtClean="0"/>
              <a:t>pinMode</a:t>
            </a:r>
            <a:r>
              <a:rPr lang="en-US" dirty="0" smtClean="0"/>
              <a:t>(</a:t>
            </a:r>
            <a:r>
              <a:rPr lang="en-US" dirty="0" err="1" smtClean="0"/>
              <a:t>SmokeDetectorPin</a:t>
            </a:r>
            <a:r>
              <a:rPr lang="en-US" dirty="0" smtClean="0"/>
              <a:t>, INPUT);</a:t>
            </a:r>
          </a:p>
          <a:p>
            <a:r>
              <a:rPr lang="en-US" dirty="0" smtClean="0"/>
              <a:t>  </a:t>
            </a:r>
            <a:r>
              <a:rPr lang="en-US" dirty="0" err="1" smtClean="0"/>
              <a:t>pinMode</a:t>
            </a:r>
            <a:r>
              <a:rPr lang="en-US" dirty="0" smtClean="0"/>
              <a:t>(</a:t>
            </a:r>
            <a:r>
              <a:rPr lang="en-US" dirty="0" err="1" smtClean="0"/>
              <a:t>BuzzerPin</a:t>
            </a:r>
            <a:r>
              <a:rPr lang="en-US" dirty="0" smtClean="0"/>
              <a:t>, OUTPUT);</a:t>
            </a:r>
          </a:p>
          <a:p>
            <a:endParaRPr lang="en-US" dirty="0" smtClean="0"/>
          </a:p>
          <a:p>
            <a:r>
              <a:rPr lang="en-US" dirty="0" smtClean="0"/>
              <a:t>  myservo1.attach(3);</a:t>
            </a:r>
          </a:p>
          <a:p>
            <a:r>
              <a:rPr lang="en-US" dirty="0" smtClean="0"/>
              <a:t>  myservo1.write(100);</a:t>
            </a:r>
          </a:p>
          <a:p>
            <a:endParaRPr lang="en-US" dirty="0" smtClean="0"/>
          </a:p>
          <a:p>
            <a:r>
              <a:rPr lang="en-US" dirty="0" smtClean="0"/>
              <a:t>  </a:t>
            </a:r>
            <a:r>
              <a:rPr lang="en-US" dirty="0" err="1" smtClean="0"/>
              <a:t>lcd.setCursor</a:t>
            </a:r>
            <a:r>
              <a:rPr lang="en-US" dirty="0" smtClean="0"/>
              <a:t>(0, 0);</a:t>
            </a:r>
          </a:p>
          <a:p>
            <a:r>
              <a:rPr lang="en-US" dirty="0" smtClean="0"/>
              <a:t>  </a:t>
            </a:r>
            <a:r>
              <a:rPr lang="en-US" dirty="0" err="1" smtClean="0"/>
              <a:t>lcd.print</a:t>
            </a:r>
            <a:r>
              <a:rPr lang="en-US" dirty="0" smtClean="0"/>
              <a:t>("     ARDUINO    ");</a:t>
            </a:r>
          </a:p>
          <a:p>
            <a:r>
              <a:rPr lang="en-US" dirty="0" smtClean="0"/>
              <a:t>  </a:t>
            </a:r>
            <a:r>
              <a:rPr lang="en-US" dirty="0" err="1" smtClean="0"/>
              <a:t>lcd.setCursor</a:t>
            </a:r>
            <a:r>
              <a:rPr lang="en-US" dirty="0" smtClean="0"/>
              <a:t>(0, 1);</a:t>
            </a:r>
          </a:p>
          <a:p>
            <a:r>
              <a:rPr lang="en-US" dirty="0" smtClean="0"/>
              <a:t>  </a:t>
            </a:r>
            <a:r>
              <a:rPr lang="en-US" dirty="0" err="1" smtClean="0"/>
              <a:t>lcd.print</a:t>
            </a:r>
            <a:r>
              <a:rPr lang="en-US" dirty="0" smtClean="0"/>
              <a:t>(" PARKING SYSTEM ");</a:t>
            </a:r>
          </a:p>
          <a:p>
            <a:r>
              <a:rPr lang="en-US" dirty="0" smtClean="0"/>
              <a:t>  delay(2000);</a:t>
            </a:r>
          </a:p>
          <a:p>
            <a:r>
              <a:rPr lang="en-US" dirty="0" smtClean="0"/>
              <a:t>  </a:t>
            </a:r>
            <a:r>
              <a:rPr lang="en-US" dirty="0" err="1" smtClean="0"/>
              <a:t>lcd.clear</a:t>
            </a:r>
            <a:r>
              <a:rPr lang="en-US" dirty="0" smtClean="0"/>
              <a:t>();</a:t>
            </a:r>
          </a:p>
          <a:p>
            <a:r>
              <a:rPr lang="en-US" dirty="0" smtClean="0"/>
              <a:t>  </a:t>
            </a:r>
          </a:p>
          <a:p>
            <a:r>
              <a:rPr lang="en-US" dirty="0" smtClean="0"/>
              <a:t>  </a:t>
            </a:r>
            <a:r>
              <a:rPr lang="en-US" dirty="0" err="1" smtClean="0"/>
              <a:t>Serial.begin</a:t>
            </a:r>
            <a:r>
              <a:rPr lang="en-US" dirty="0" smtClean="0"/>
              <a:t>(9600);  // Start serial communication for debugging</a:t>
            </a:r>
          </a:p>
          <a:p>
            <a:r>
              <a:rPr lang="en-US" dirty="0" smtClean="0"/>
              <a:t>}</a:t>
            </a:r>
            <a:endParaRPr lang="en-US" dirty="0"/>
          </a:p>
        </p:txBody>
      </p:sp>
    </p:spTree>
    <p:extLst>
      <p:ext uri="{BB962C8B-B14F-4D97-AF65-F5344CB8AC3E}">
        <p14:creationId xmlns:p14="http://schemas.microsoft.com/office/powerpoint/2010/main" xmlns="" val="422938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1337" y="483326"/>
            <a:ext cx="5090881" cy="5909310"/>
          </a:xfrm>
          <a:prstGeom prst="rect">
            <a:avLst/>
          </a:prstGeom>
          <a:noFill/>
        </p:spPr>
        <p:txBody>
          <a:bodyPr wrap="none" rtlCol="0">
            <a:spAutoFit/>
          </a:bodyPr>
          <a:lstStyle/>
          <a:p>
            <a:r>
              <a:rPr lang="en-US" dirty="0" smtClean="0"/>
              <a:t> if (</a:t>
            </a:r>
            <a:r>
              <a:rPr lang="en-US" dirty="0" err="1" smtClean="0"/>
              <a:t>digitalRead</a:t>
            </a:r>
            <a:r>
              <a:rPr lang="en-US" dirty="0" smtClean="0"/>
              <a:t>(IR2) == LOW &amp;&amp; !flag2) {</a:t>
            </a:r>
          </a:p>
          <a:p>
            <a:r>
              <a:rPr lang="en-US" dirty="0" smtClean="0"/>
              <a:t>    flag2 = true;</a:t>
            </a:r>
          </a:p>
          <a:p>
            <a:r>
              <a:rPr lang="en-US" dirty="0" smtClean="0"/>
              <a:t>    if (!flag1) {</a:t>
            </a:r>
          </a:p>
          <a:p>
            <a:r>
              <a:rPr lang="en-US" dirty="0" smtClean="0"/>
              <a:t>      myservo1.write(0);</a:t>
            </a:r>
          </a:p>
          <a:p>
            <a:r>
              <a:rPr lang="en-US" dirty="0" smtClean="0"/>
              <a:t>      Slot++;</a:t>
            </a:r>
          </a:p>
          <a:p>
            <a:r>
              <a:rPr lang="en-US" dirty="0" smtClean="0"/>
              <a:t>    }</a:t>
            </a:r>
          </a:p>
          <a:p>
            <a:r>
              <a:rPr lang="en-US" dirty="0" smtClean="0"/>
              <a:t>  }</a:t>
            </a:r>
          </a:p>
          <a:p>
            <a:endParaRPr lang="en-US" dirty="0" smtClean="0"/>
          </a:p>
          <a:p>
            <a:r>
              <a:rPr lang="en-US" dirty="0" smtClean="0"/>
              <a:t>  if (flag1 &amp;&amp; flag2) {</a:t>
            </a:r>
          </a:p>
          <a:p>
            <a:r>
              <a:rPr lang="en-US" dirty="0" smtClean="0"/>
              <a:t>    delay(1000);</a:t>
            </a:r>
          </a:p>
          <a:p>
            <a:r>
              <a:rPr lang="en-US" dirty="0" smtClean="0"/>
              <a:t>    myservo1.write(100);</a:t>
            </a:r>
          </a:p>
          <a:p>
            <a:r>
              <a:rPr lang="en-US" dirty="0" smtClean="0"/>
              <a:t>    </a:t>
            </a:r>
            <a:r>
              <a:rPr lang="en-US" dirty="0" err="1" smtClean="0"/>
              <a:t>Serial.println</a:t>
            </a:r>
            <a:r>
              <a:rPr lang="en-US" dirty="0" smtClean="0"/>
              <a:t>("Servo returned to initial position.");</a:t>
            </a:r>
          </a:p>
          <a:p>
            <a:r>
              <a:rPr lang="en-US" dirty="0" smtClean="0"/>
              <a:t>    flag1 = false;</a:t>
            </a:r>
          </a:p>
          <a:p>
            <a:r>
              <a:rPr lang="en-US" dirty="0" smtClean="0"/>
              <a:t>    flag2 = false;</a:t>
            </a:r>
          </a:p>
          <a:p>
            <a:r>
              <a:rPr lang="en-US" dirty="0" smtClean="0"/>
              <a:t>  }</a:t>
            </a:r>
          </a:p>
          <a:p>
            <a:endParaRPr lang="en-US" dirty="0" smtClean="0"/>
          </a:p>
          <a:p>
            <a:r>
              <a:rPr lang="en-US" dirty="0" smtClean="0"/>
              <a:t>  // Update the LCD display with a delay</a:t>
            </a:r>
          </a:p>
          <a:p>
            <a:r>
              <a:rPr lang="en-US" dirty="0" smtClean="0"/>
              <a:t>  if (</a:t>
            </a:r>
            <a:r>
              <a:rPr lang="en-US" dirty="0" err="1" smtClean="0"/>
              <a:t>millis</a:t>
            </a:r>
            <a:r>
              <a:rPr lang="en-US" dirty="0" smtClean="0"/>
              <a:t>() - </a:t>
            </a:r>
            <a:r>
              <a:rPr lang="en-US" dirty="0" err="1" smtClean="0"/>
              <a:t>lastLcdUpdate</a:t>
            </a:r>
            <a:r>
              <a:rPr lang="en-US" dirty="0" smtClean="0"/>
              <a:t> &gt;= </a:t>
            </a:r>
            <a:r>
              <a:rPr lang="en-US" dirty="0" err="1" smtClean="0"/>
              <a:t>lcdUpdateInterval</a:t>
            </a:r>
            <a:r>
              <a:rPr lang="en-US" dirty="0" smtClean="0"/>
              <a:t>) {</a:t>
            </a:r>
          </a:p>
          <a:p>
            <a:r>
              <a:rPr lang="en-US" dirty="0" smtClean="0"/>
              <a:t>    </a:t>
            </a:r>
            <a:r>
              <a:rPr lang="en-US" dirty="0" err="1" smtClean="0"/>
              <a:t>updateLcdDisplay</a:t>
            </a:r>
            <a:r>
              <a:rPr lang="en-US" dirty="0" smtClean="0"/>
              <a:t>();</a:t>
            </a:r>
          </a:p>
          <a:p>
            <a:r>
              <a:rPr lang="en-US" dirty="0" smtClean="0"/>
              <a:t>    </a:t>
            </a:r>
            <a:r>
              <a:rPr lang="en-US" dirty="0" err="1" smtClean="0"/>
              <a:t>lastLcdUpdate</a:t>
            </a:r>
            <a:r>
              <a:rPr lang="en-US" dirty="0" smtClean="0"/>
              <a:t> = </a:t>
            </a:r>
            <a:r>
              <a:rPr lang="en-US" dirty="0" err="1" smtClean="0"/>
              <a:t>millis</a:t>
            </a:r>
            <a:r>
              <a:rPr lang="en-US" dirty="0" smtClean="0"/>
              <a:t>();</a:t>
            </a:r>
          </a:p>
          <a:p>
            <a:r>
              <a:rPr lang="en-US" dirty="0" smtClean="0"/>
              <a:t>  </a:t>
            </a:r>
            <a:r>
              <a:rPr lang="en-US" dirty="0" smtClean="0"/>
              <a:t>}</a:t>
            </a:r>
            <a:endParaRPr lang="en-US" dirty="0"/>
          </a:p>
        </p:txBody>
      </p:sp>
    </p:spTree>
    <p:extLst>
      <p:ext uri="{BB962C8B-B14F-4D97-AF65-F5344CB8AC3E}">
        <p14:creationId xmlns:p14="http://schemas.microsoft.com/office/powerpoint/2010/main" xmlns="" val="223634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2331" y="600891"/>
            <a:ext cx="6202339" cy="5078313"/>
          </a:xfrm>
          <a:prstGeom prst="rect">
            <a:avLst/>
          </a:prstGeom>
          <a:noFill/>
        </p:spPr>
        <p:txBody>
          <a:bodyPr wrap="none" rtlCol="0">
            <a:spAutoFit/>
          </a:bodyPr>
          <a:lstStyle/>
          <a:p>
            <a:r>
              <a:rPr lang="en-US" dirty="0" smtClean="0"/>
              <a:t>void </a:t>
            </a:r>
            <a:r>
              <a:rPr lang="en-US" dirty="0" err="1" smtClean="0"/>
              <a:t>updateLcdDisplay</a:t>
            </a:r>
            <a:r>
              <a:rPr lang="en-US" dirty="0" smtClean="0"/>
              <a:t>() {</a:t>
            </a:r>
          </a:p>
          <a:p>
            <a:r>
              <a:rPr lang="en-US" dirty="0" smtClean="0"/>
              <a:t>  if (</a:t>
            </a:r>
            <a:r>
              <a:rPr lang="en-US" dirty="0" err="1" smtClean="0"/>
              <a:t>digitalRead</a:t>
            </a:r>
            <a:r>
              <a:rPr lang="en-US" dirty="0" smtClean="0"/>
              <a:t>(</a:t>
            </a:r>
            <a:r>
              <a:rPr lang="en-US" dirty="0" err="1" smtClean="0"/>
              <a:t>SmokeDetectorPin</a:t>
            </a:r>
            <a:r>
              <a:rPr lang="en-US" dirty="0" smtClean="0"/>
              <a:t>) == HIGH) {</a:t>
            </a:r>
          </a:p>
          <a:p>
            <a:r>
              <a:rPr lang="en-US" dirty="0" smtClean="0"/>
              <a:t>    </a:t>
            </a:r>
            <a:r>
              <a:rPr lang="en-US" dirty="0" err="1" smtClean="0"/>
              <a:t>displayMessage</a:t>
            </a:r>
            <a:r>
              <a:rPr lang="en-US" dirty="0" smtClean="0"/>
              <a:t>("   WARNING!   ", " Smoke Detected ");</a:t>
            </a:r>
          </a:p>
          <a:p>
            <a:r>
              <a:rPr lang="en-US" dirty="0" smtClean="0"/>
              <a:t>    </a:t>
            </a:r>
            <a:r>
              <a:rPr lang="en-US" dirty="0" err="1" smtClean="0"/>
              <a:t>digitalWrite</a:t>
            </a:r>
            <a:r>
              <a:rPr lang="en-US" dirty="0" smtClean="0"/>
              <a:t>(</a:t>
            </a:r>
            <a:r>
              <a:rPr lang="en-US" dirty="0" err="1" smtClean="0"/>
              <a:t>BuzzerPin</a:t>
            </a:r>
            <a:r>
              <a:rPr lang="en-US" dirty="0" smtClean="0"/>
              <a:t>, HIGH);  // Turn on the buzzer</a:t>
            </a:r>
          </a:p>
          <a:p>
            <a:r>
              <a:rPr lang="en-US" dirty="0" smtClean="0"/>
              <a:t>  } else {</a:t>
            </a:r>
          </a:p>
          <a:p>
            <a:r>
              <a:rPr lang="en-US" dirty="0" smtClean="0"/>
              <a:t>    </a:t>
            </a:r>
            <a:r>
              <a:rPr lang="en-US" dirty="0" err="1" smtClean="0"/>
              <a:t>displayMessage</a:t>
            </a:r>
            <a:r>
              <a:rPr lang="en-US" dirty="0" smtClean="0"/>
              <a:t>("    WELCOME!    ", "Slot Left: " + String(Slot));</a:t>
            </a:r>
          </a:p>
          <a:p>
            <a:r>
              <a:rPr lang="en-US" dirty="0" smtClean="0"/>
              <a:t>    </a:t>
            </a:r>
            <a:r>
              <a:rPr lang="en-US" dirty="0" err="1" smtClean="0"/>
              <a:t>digitalWrite</a:t>
            </a:r>
            <a:r>
              <a:rPr lang="en-US" dirty="0" smtClean="0"/>
              <a:t>(</a:t>
            </a:r>
            <a:r>
              <a:rPr lang="en-US" dirty="0" err="1" smtClean="0"/>
              <a:t>BuzzerPin</a:t>
            </a:r>
            <a:r>
              <a:rPr lang="en-US" dirty="0" smtClean="0"/>
              <a:t>, LOW);   // Turn off the buzzer</a:t>
            </a:r>
          </a:p>
          <a:p>
            <a:r>
              <a:rPr lang="en-US" dirty="0" smtClean="0"/>
              <a:t>  }</a:t>
            </a:r>
          </a:p>
          <a:p>
            <a:r>
              <a:rPr lang="en-US" dirty="0" smtClean="0"/>
              <a:t>}</a:t>
            </a:r>
          </a:p>
          <a:p>
            <a:r>
              <a:rPr lang="en-US" dirty="0" smtClean="0"/>
              <a:t>void </a:t>
            </a:r>
            <a:r>
              <a:rPr lang="en-US" dirty="0" err="1" smtClean="0"/>
              <a:t>displayMessage</a:t>
            </a:r>
            <a:r>
              <a:rPr lang="en-US" dirty="0" smtClean="0"/>
              <a:t>(const char *line1, const String &amp;line2) {</a:t>
            </a:r>
          </a:p>
          <a:p>
            <a:r>
              <a:rPr lang="en-US" dirty="0" smtClean="0"/>
              <a:t>  </a:t>
            </a:r>
            <a:r>
              <a:rPr lang="en-US" dirty="0" err="1" smtClean="0"/>
              <a:t>lcd.clear</a:t>
            </a:r>
            <a:r>
              <a:rPr lang="en-US" dirty="0" smtClean="0"/>
              <a:t>();</a:t>
            </a:r>
          </a:p>
          <a:p>
            <a:r>
              <a:rPr lang="en-US" dirty="0" smtClean="0"/>
              <a:t>  </a:t>
            </a:r>
            <a:r>
              <a:rPr lang="en-US" dirty="0" err="1" smtClean="0"/>
              <a:t>lcd.setCursor</a:t>
            </a:r>
            <a:r>
              <a:rPr lang="en-US" dirty="0" smtClean="0"/>
              <a:t>(0, 0);</a:t>
            </a:r>
          </a:p>
          <a:p>
            <a:r>
              <a:rPr lang="en-US" dirty="0" smtClean="0"/>
              <a:t>  </a:t>
            </a:r>
            <a:r>
              <a:rPr lang="en-US" dirty="0" err="1" smtClean="0"/>
              <a:t>lcd.print</a:t>
            </a:r>
            <a:r>
              <a:rPr lang="en-US" dirty="0" smtClean="0"/>
              <a:t>(line1);</a:t>
            </a:r>
          </a:p>
          <a:p>
            <a:r>
              <a:rPr lang="en-US" dirty="0" smtClean="0"/>
              <a:t>  </a:t>
            </a:r>
            <a:r>
              <a:rPr lang="en-US" dirty="0" err="1" smtClean="0"/>
              <a:t>lcd.setCursor</a:t>
            </a:r>
            <a:r>
              <a:rPr lang="en-US" dirty="0" smtClean="0"/>
              <a:t>(0, 1);</a:t>
            </a:r>
          </a:p>
          <a:p>
            <a:r>
              <a:rPr lang="en-US" dirty="0" smtClean="0"/>
              <a:t>  </a:t>
            </a:r>
            <a:r>
              <a:rPr lang="en-US" dirty="0" err="1" smtClean="0"/>
              <a:t>lcd.print</a:t>
            </a:r>
            <a:r>
              <a:rPr lang="en-US" dirty="0" smtClean="0"/>
              <a:t>(line2);</a:t>
            </a:r>
          </a:p>
          <a:p>
            <a:r>
              <a:rPr lang="en-US" dirty="0" smtClean="0"/>
              <a:t>}</a:t>
            </a:r>
          </a:p>
          <a:p>
            <a:endParaRPr lang="en-US" dirty="0" smtClean="0"/>
          </a:p>
          <a:p>
            <a:endParaRPr lang="en-US" dirty="0"/>
          </a:p>
        </p:txBody>
      </p:sp>
    </p:spTree>
    <p:extLst>
      <p:ext uri="{BB962C8B-B14F-4D97-AF65-F5344CB8AC3E}">
        <p14:creationId xmlns:p14="http://schemas.microsoft.com/office/powerpoint/2010/main" xmlns="" val="386733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smtClean="0">
                <a:latin typeface="Calibri" pitchFamily="34" charset="0"/>
                <a:cs typeface="Calibri" pitchFamily="34" charset="0"/>
              </a:rPr>
              <a:t>CONCLUSION:</a:t>
            </a:r>
            <a:endParaRPr lang="en-IN" sz="2400" b="1" dirty="0">
              <a:latin typeface="Calibri" pitchFamily="34" charset="0"/>
              <a:cs typeface="Calibri" pitchFamily="34" charset="0"/>
            </a:endParaRPr>
          </a:p>
        </p:txBody>
      </p:sp>
      <p:sp>
        <p:nvSpPr>
          <p:cNvPr id="3" name="Subtitle 2">
            <a:extLst>
              <a:ext uri="{FF2B5EF4-FFF2-40B4-BE49-F238E27FC236}">
                <a16:creationId xmlns:a16="http://schemas.microsoft.com/office/drawing/2014/main" xmlns="" id="{E3697CA1-F078-3C69-56E0-88D102E2842A}"/>
              </a:ext>
            </a:extLst>
          </p:cNvPr>
          <p:cNvSpPr>
            <a:spLocks noGrp="1"/>
          </p:cNvSpPr>
          <p:nvPr>
            <p:ph type="subTitle" idx="1"/>
          </p:nvPr>
        </p:nvSpPr>
        <p:spPr>
          <a:xfrm>
            <a:off x="966811" y="1203649"/>
            <a:ext cx="9682843" cy="6724261"/>
          </a:xfrm>
        </p:spPr>
        <p:txBody>
          <a:bodyPr>
            <a:noAutofit/>
          </a:bodyPr>
          <a:lstStyle/>
          <a:p>
            <a:pPr algn="just">
              <a:lnSpc>
                <a:spcPct val="107000"/>
              </a:lnSpc>
              <a:spcAft>
                <a:spcPts val="800"/>
              </a:spcAft>
            </a:pPr>
            <a:r>
              <a:rPr lang="en-US" dirty="0" smtClean="0"/>
              <a:t>The smart parking project has demonstrated the potential to revolutionize urban mobility and enhance the overall parking experience for both drivers and city authorities. Through the deployment of advanced technologies, data analytics, and improved infrastructure, this project aims to address various challenges associated with parking in urban areas</a:t>
            </a:r>
            <a:r>
              <a:rPr lang="en-IN" kern="0" spc="-10" dirty="0" smtClean="0">
                <a:solidFill>
                  <a:srgbClr val="000000"/>
                </a:solidFill>
                <a:effectLst/>
                <a:ea typeface="Times New Roman" panose="02020603050405020304" pitchFamily="18" charset="0"/>
                <a:cs typeface="Times New Roman" panose="02020603050405020304" pitchFamily="18" charset="0"/>
              </a:rPr>
              <a:t>.</a:t>
            </a:r>
            <a:r>
              <a:rPr lang="en-US" dirty="0" smtClean="0"/>
              <a:t>The </a:t>
            </a:r>
            <a:r>
              <a:rPr lang="en-US" dirty="0" smtClean="0"/>
              <a:t>success of this project underscores the potential for further innovation in the realm of smart cities and transportation. As technology continues to evolve, smart parking solutions will play an increasingly vital role in creating more sustainable, efficient, and user-friendly urban environments.</a:t>
            </a:r>
            <a:endParaRPr lang="en-IN" sz="2000" dirty="0"/>
          </a:p>
        </p:txBody>
      </p:sp>
    </p:spTree>
    <p:extLst>
      <p:ext uri="{BB962C8B-B14F-4D97-AF65-F5344CB8AC3E}">
        <p14:creationId xmlns:p14="http://schemas.microsoft.com/office/powerpoint/2010/main" xmlns="" val="129927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B7F30-E6CF-60E8-3E4B-65843E195E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3BAE8AD-AD40-D398-3C56-EC063D48E114}"/>
              </a:ext>
            </a:extLst>
          </p:cNvPr>
          <p:cNvSpPr>
            <a:spLocks noGrp="1"/>
          </p:cNvSpPr>
          <p:nvPr>
            <p:ph idx="1"/>
          </p:nvPr>
        </p:nvSpPr>
        <p:spPr/>
        <p:txBody>
          <a:bodyPr/>
          <a:lstStyle/>
          <a:p>
            <a:pPr marL="0" indent="0">
              <a:buNone/>
            </a:pPr>
            <a:r>
              <a:rPr lang="en-IN" b="1" dirty="0"/>
              <a:t>                 </a:t>
            </a:r>
          </a:p>
          <a:p>
            <a:pPr marL="0" indent="0">
              <a:buNone/>
            </a:pPr>
            <a:endParaRPr lang="en-IN" b="1" dirty="0"/>
          </a:p>
          <a:p>
            <a:pPr marL="0" indent="0">
              <a:buNone/>
            </a:pPr>
            <a:endParaRPr lang="en-IN" b="1" dirty="0"/>
          </a:p>
          <a:p>
            <a:pPr marL="0" indent="0">
              <a:buNone/>
            </a:pPr>
            <a:r>
              <a:rPr lang="en-IN" b="1" dirty="0"/>
              <a:t>                                                 THANK YOU </a:t>
            </a:r>
            <a:endParaRPr lang="en-US" b="1" dirty="0"/>
          </a:p>
        </p:txBody>
      </p:sp>
    </p:spTree>
    <p:extLst>
      <p:ext uri="{BB962C8B-B14F-4D97-AF65-F5344CB8AC3E}">
        <p14:creationId xmlns:p14="http://schemas.microsoft.com/office/powerpoint/2010/main" xmlns="" val="1755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250</TotalTime>
  <Words>638</Words>
  <Application>Microsoft Office PowerPoint</Application>
  <PresentationFormat>Custom</PresentationFormat>
  <Paragraphs>108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PROJECT </vt:lpstr>
      <vt:lpstr>Slide 3</vt:lpstr>
      <vt:lpstr>PYTHON CODE  </vt:lpstr>
      <vt:lpstr>Slide 5</vt:lpstr>
      <vt:lpstr>Slide 6</vt:lpstr>
      <vt:lpstr>Slide 7</vt:lpstr>
      <vt:lpstr>CONCLUSION: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ITLAB</cp:lastModifiedBy>
  <cp:revision>14</cp:revision>
  <dcterms:created xsi:type="dcterms:W3CDTF">2023-09-29T07:14:55Z</dcterms:created>
  <dcterms:modified xsi:type="dcterms:W3CDTF">2023-10-16T09:30:44Z</dcterms:modified>
</cp:coreProperties>
</file>