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3" autoAdjust="0"/>
    <p:restoredTop sz="94660"/>
  </p:normalViewPr>
  <p:slideViewPr>
    <p:cSldViewPr snapToGrid="0">
      <p:cViewPr varScale="1">
        <p:scale>
          <a:sx n="44" d="100"/>
          <a:sy n="44" d="100"/>
        </p:scale>
        <p:origin x="36"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243DBD05-AA8C-4BD8-B43D-A09BEF51ED64}" type="datetimeFigureOut">
              <a:rPr lang="zh-CN" altLang="en-US" smtClean="0"/>
              <a:t>2020/10/16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8EA9BE-C6F5-4041-A06C-B8B2F004623C}" type="slidenum">
              <a:rPr lang="zh-CN" altLang="en-US" smtClean="0"/>
              <a:t>‹#›</a:t>
            </a:fld>
            <a:endParaRPr lang="zh-CN" altLang="en-US"/>
          </a:p>
        </p:txBody>
      </p:sp>
    </p:spTree>
    <p:extLst>
      <p:ext uri="{BB962C8B-B14F-4D97-AF65-F5344CB8AC3E}">
        <p14:creationId xmlns:p14="http://schemas.microsoft.com/office/powerpoint/2010/main" val="184432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243DBD05-AA8C-4BD8-B43D-A09BEF51ED64}" type="datetimeFigureOut">
              <a:rPr lang="zh-CN" altLang="en-US" smtClean="0"/>
              <a:t>2020/10/16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8EA9BE-C6F5-4041-A06C-B8B2F004623C}" type="slidenum">
              <a:rPr lang="zh-CN" altLang="en-US" smtClean="0"/>
              <a:t>‹#›</a:t>
            </a:fld>
            <a:endParaRPr lang="zh-CN" altLang="en-US"/>
          </a:p>
        </p:txBody>
      </p:sp>
    </p:spTree>
    <p:extLst>
      <p:ext uri="{BB962C8B-B14F-4D97-AF65-F5344CB8AC3E}">
        <p14:creationId xmlns:p14="http://schemas.microsoft.com/office/powerpoint/2010/main" val="1171981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243DBD05-AA8C-4BD8-B43D-A09BEF51ED64}" type="datetimeFigureOut">
              <a:rPr lang="zh-CN" altLang="en-US" smtClean="0"/>
              <a:t>2020/10/16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8EA9BE-C6F5-4041-A06C-B8B2F004623C}" type="slidenum">
              <a:rPr lang="zh-CN" altLang="en-US" smtClean="0"/>
              <a:t>‹#›</a:t>
            </a:fld>
            <a:endParaRPr lang="zh-CN" altLang="en-US"/>
          </a:p>
        </p:txBody>
      </p:sp>
    </p:spTree>
    <p:extLst>
      <p:ext uri="{BB962C8B-B14F-4D97-AF65-F5344CB8AC3E}">
        <p14:creationId xmlns:p14="http://schemas.microsoft.com/office/powerpoint/2010/main" val="2540590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243DBD05-AA8C-4BD8-B43D-A09BEF51ED64}" type="datetimeFigureOut">
              <a:rPr lang="zh-CN" altLang="en-US" smtClean="0"/>
              <a:t>2020/10/16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8EA9BE-C6F5-4041-A06C-B8B2F004623C}" type="slidenum">
              <a:rPr lang="zh-CN" altLang="en-US" smtClean="0"/>
              <a:t>‹#›</a:t>
            </a:fld>
            <a:endParaRPr lang="zh-CN" altLang="en-US"/>
          </a:p>
        </p:txBody>
      </p:sp>
    </p:spTree>
    <p:extLst>
      <p:ext uri="{BB962C8B-B14F-4D97-AF65-F5344CB8AC3E}">
        <p14:creationId xmlns:p14="http://schemas.microsoft.com/office/powerpoint/2010/main" val="2128151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243DBD05-AA8C-4BD8-B43D-A09BEF51ED64}" type="datetimeFigureOut">
              <a:rPr lang="zh-CN" altLang="en-US" smtClean="0"/>
              <a:t>2020/10/16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8EA9BE-C6F5-4041-A06C-B8B2F004623C}" type="slidenum">
              <a:rPr lang="zh-CN" altLang="en-US" smtClean="0"/>
              <a:t>‹#›</a:t>
            </a:fld>
            <a:endParaRPr lang="zh-CN" altLang="en-US"/>
          </a:p>
        </p:txBody>
      </p:sp>
    </p:spTree>
    <p:extLst>
      <p:ext uri="{BB962C8B-B14F-4D97-AF65-F5344CB8AC3E}">
        <p14:creationId xmlns:p14="http://schemas.microsoft.com/office/powerpoint/2010/main" val="3377859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243DBD05-AA8C-4BD8-B43D-A09BEF51ED64}" type="datetimeFigureOut">
              <a:rPr lang="zh-CN" altLang="en-US" smtClean="0"/>
              <a:t>2020/10/16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18EA9BE-C6F5-4041-A06C-B8B2F004623C}" type="slidenum">
              <a:rPr lang="zh-CN" altLang="en-US" smtClean="0"/>
              <a:t>‹#›</a:t>
            </a:fld>
            <a:endParaRPr lang="zh-CN" altLang="en-US"/>
          </a:p>
        </p:txBody>
      </p:sp>
    </p:spTree>
    <p:extLst>
      <p:ext uri="{BB962C8B-B14F-4D97-AF65-F5344CB8AC3E}">
        <p14:creationId xmlns:p14="http://schemas.microsoft.com/office/powerpoint/2010/main" val="3393417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243DBD05-AA8C-4BD8-B43D-A09BEF51ED64}" type="datetimeFigureOut">
              <a:rPr lang="zh-CN" altLang="en-US" smtClean="0"/>
              <a:t>2020/10/16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18EA9BE-C6F5-4041-A06C-B8B2F004623C}" type="slidenum">
              <a:rPr lang="zh-CN" altLang="en-US" smtClean="0"/>
              <a:t>‹#›</a:t>
            </a:fld>
            <a:endParaRPr lang="zh-CN" altLang="en-US"/>
          </a:p>
        </p:txBody>
      </p:sp>
    </p:spTree>
    <p:extLst>
      <p:ext uri="{BB962C8B-B14F-4D97-AF65-F5344CB8AC3E}">
        <p14:creationId xmlns:p14="http://schemas.microsoft.com/office/powerpoint/2010/main" val="248027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243DBD05-AA8C-4BD8-B43D-A09BEF51ED64}" type="datetimeFigureOut">
              <a:rPr lang="zh-CN" altLang="en-US" smtClean="0"/>
              <a:t>2020/10/16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18EA9BE-C6F5-4041-A06C-B8B2F004623C}" type="slidenum">
              <a:rPr lang="zh-CN" altLang="en-US" smtClean="0"/>
              <a:t>‹#›</a:t>
            </a:fld>
            <a:endParaRPr lang="zh-CN" altLang="en-US"/>
          </a:p>
        </p:txBody>
      </p:sp>
    </p:spTree>
    <p:extLst>
      <p:ext uri="{BB962C8B-B14F-4D97-AF65-F5344CB8AC3E}">
        <p14:creationId xmlns:p14="http://schemas.microsoft.com/office/powerpoint/2010/main" val="1806377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DBD05-AA8C-4BD8-B43D-A09BEF51ED64}" type="datetimeFigureOut">
              <a:rPr lang="zh-CN" altLang="en-US" smtClean="0"/>
              <a:t>2020/10/16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18EA9BE-C6F5-4041-A06C-B8B2F004623C}" type="slidenum">
              <a:rPr lang="zh-CN" altLang="en-US" smtClean="0"/>
              <a:t>‹#›</a:t>
            </a:fld>
            <a:endParaRPr lang="zh-CN" altLang="en-US"/>
          </a:p>
        </p:txBody>
      </p:sp>
    </p:spTree>
    <p:extLst>
      <p:ext uri="{BB962C8B-B14F-4D97-AF65-F5344CB8AC3E}">
        <p14:creationId xmlns:p14="http://schemas.microsoft.com/office/powerpoint/2010/main" val="364268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243DBD05-AA8C-4BD8-B43D-A09BEF51ED64}" type="datetimeFigureOut">
              <a:rPr lang="zh-CN" altLang="en-US" smtClean="0"/>
              <a:t>2020/10/16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18EA9BE-C6F5-4041-A06C-B8B2F004623C}" type="slidenum">
              <a:rPr lang="zh-CN" altLang="en-US" smtClean="0"/>
              <a:t>‹#›</a:t>
            </a:fld>
            <a:endParaRPr lang="zh-CN" altLang="en-US"/>
          </a:p>
        </p:txBody>
      </p:sp>
    </p:spTree>
    <p:extLst>
      <p:ext uri="{BB962C8B-B14F-4D97-AF65-F5344CB8AC3E}">
        <p14:creationId xmlns:p14="http://schemas.microsoft.com/office/powerpoint/2010/main" val="3357597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243DBD05-AA8C-4BD8-B43D-A09BEF51ED64}" type="datetimeFigureOut">
              <a:rPr lang="zh-CN" altLang="en-US" smtClean="0"/>
              <a:t>2020/10/16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18EA9BE-C6F5-4041-A06C-B8B2F004623C}" type="slidenum">
              <a:rPr lang="zh-CN" altLang="en-US" smtClean="0"/>
              <a:t>‹#›</a:t>
            </a:fld>
            <a:endParaRPr lang="zh-CN" altLang="en-US"/>
          </a:p>
        </p:txBody>
      </p:sp>
    </p:spTree>
    <p:extLst>
      <p:ext uri="{BB962C8B-B14F-4D97-AF65-F5344CB8AC3E}">
        <p14:creationId xmlns:p14="http://schemas.microsoft.com/office/powerpoint/2010/main" val="1158852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DBD05-AA8C-4BD8-B43D-A09BEF51ED64}" type="datetimeFigureOut">
              <a:rPr lang="zh-CN" altLang="en-US" smtClean="0"/>
              <a:t>2020/10/16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EA9BE-C6F5-4041-A06C-B8B2F004623C}" type="slidenum">
              <a:rPr lang="zh-CN" altLang="en-US" smtClean="0"/>
              <a:t>‹#›</a:t>
            </a:fld>
            <a:endParaRPr lang="zh-CN" altLang="en-US"/>
          </a:p>
        </p:txBody>
      </p:sp>
    </p:spTree>
    <p:extLst>
      <p:ext uri="{BB962C8B-B14F-4D97-AF65-F5344CB8AC3E}">
        <p14:creationId xmlns:p14="http://schemas.microsoft.com/office/powerpoint/2010/main" val="359772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err="1" smtClean="0"/>
              <a:t>DeepProbLog</a:t>
            </a:r>
            <a:r>
              <a:rPr lang="en-US" altLang="zh-CN" dirty="0" smtClean="0"/>
              <a:t>-Neural Probabilistic Logic Programming</a:t>
            </a:r>
            <a:endParaRPr lang="zh-CN" altLang="en-US" dirty="0"/>
          </a:p>
        </p:txBody>
      </p:sp>
      <p:sp>
        <p:nvSpPr>
          <p:cNvPr id="3" name="Subtitle 2"/>
          <p:cNvSpPr>
            <a:spLocks noGrp="1"/>
          </p:cNvSpPr>
          <p:nvPr>
            <p:ph type="subTitle" idx="1"/>
          </p:nvPr>
        </p:nvSpPr>
        <p:spPr/>
        <p:txBody>
          <a:bodyPr/>
          <a:lstStyle/>
          <a:p>
            <a:r>
              <a:rPr lang="en-US" altLang="zh-CN" dirty="0" err="1" smtClean="0"/>
              <a:t>RedoPaper</a:t>
            </a:r>
            <a:endParaRPr lang="zh-CN" altLang="en-US" dirty="0"/>
          </a:p>
        </p:txBody>
      </p:sp>
    </p:spTree>
    <p:extLst>
      <p:ext uri="{BB962C8B-B14F-4D97-AF65-F5344CB8AC3E}">
        <p14:creationId xmlns:p14="http://schemas.microsoft.com/office/powerpoint/2010/main" val="4056788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Abstract</a:t>
            </a:r>
            <a:endParaRPr lang="zh-CN" altLang="en-US" dirty="0"/>
          </a:p>
        </p:txBody>
      </p:sp>
      <p:sp>
        <p:nvSpPr>
          <p:cNvPr id="3" name="Content Placeholder 2"/>
          <p:cNvSpPr>
            <a:spLocks noGrp="1"/>
          </p:cNvSpPr>
          <p:nvPr>
            <p:ph idx="1"/>
          </p:nvPr>
        </p:nvSpPr>
        <p:spPr/>
        <p:txBody>
          <a:bodyPr>
            <a:normAutofit fontScale="47500" lnSpcReduction="20000"/>
          </a:bodyPr>
          <a:lstStyle/>
          <a:p>
            <a:r>
              <a:rPr lang="zh-CN" altLang="en-US" dirty="0" smtClean="0"/>
              <a:t>介绍了一种概率逻辑程序设计语言</a:t>
            </a:r>
            <a:r>
              <a:rPr lang="en-US" altLang="zh-CN" dirty="0" smtClean="0"/>
              <a:t>(probabilistic logic programming language) --- </a:t>
            </a:r>
            <a:r>
              <a:rPr lang="en-US" altLang="zh-CN" dirty="0" err="1" smtClean="0"/>
              <a:t>DeepProbLog</a:t>
            </a:r>
            <a:r>
              <a:rPr lang="zh-CN" altLang="en-US" dirty="0" smtClean="0"/>
              <a:t>。</a:t>
            </a:r>
          </a:p>
          <a:p>
            <a:endParaRPr lang="zh-CN" altLang="en-US" dirty="0" smtClean="0"/>
          </a:p>
          <a:p>
            <a:r>
              <a:rPr lang="zh-CN" altLang="en-US" dirty="0" smtClean="0"/>
              <a:t>展示了现有推论（</a:t>
            </a:r>
            <a:r>
              <a:rPr lang="en-US" altLang="zh-CN" dirty="0" smtClean="0"/>
              <a:t>existing inference</a:t>
            </a:r>
            <a:r>
              <a:rPr lang="zh-CN" altLang="en-US" dirty="0" smtClean="0"/>
              <a:t>）和学习技巧</a:t>
            </a:r>
            <a:r>
              <a:rPr lang="en-US" altLang="zh-CN" dirty="0" smtClean="0"/>
              <a:t>(learning techniques)</a:t>
            </a:r>
            <a:r>
              <a:rPr lang="zh-CN" altLang="en-US" dirty="0" smtClean="0"/>
              <a:t>如何适应于新的语言。</a:t>
            </a:r>
          </a:p>
          <a:p>
            <a:endParaRPr lang="zh-CN" altLang="en-US" dirty="0" smtClean="0"/>
          </a:p>
          <a:p>
            <a:r>
              <a:rPr lang="zh-CN" altLang="en-US" dirty="0" smtClean="0"/>
              <a:t>实验证明了</a:t>
            </a:r>
            <a:r>
              <a:rPr lang="en-US" altLang="zh-CN" dirty="0" err="1" smtClean="0"/>
              <a:t>DeepProbLog</a:t>
            </a:r>
            <a:r>
              <a:rPr lang="en-US" altLang="zh-CN" dirty="0" smtClean="0"/>
              <a:t> </a:t>
            </a:r>
            <a:r>
              <a:rPr lang="zh-CN" altLang="en-US" dirty="0" smtClean="0"/>
              <a:t>支持</a:t>
            </a:r>
            <a:r>
              <a:rPr lang="en-US" altLang="zh-CN" dirty="0" smtClean="0"/>
              <a:t>:</a:t>
            </a:r>
          </a:p>
          <a:p>
            <a:r>
              <a:rPr lang="zh-CN" altLang="en-US" dirty="0" smtClean="0"/>
              <a:t>（</a:t>
            </a:r>
            <a:r>
              <a:rPr lang="en-US" altLang="zh-CN" dirty="0" smtClean="0"/>
              <a:t>1</a:t>
            </a:r>
            <a:r>
              <a:rPr lang="zh-CN" altLang="en-US" dirty="0" smtClean="0"/>
              <a:t>）符号和子符号表示和推论 </a:t>
            </a:r>
          </a:p>
          <a:p>
            <a:r>
              <a:rPr lang="en-US" altLang="zh-CN" dirty="0" smtClean="0"/>
              <a:t>( symbolic and sub-symbolic representations and inference )</a:t>
            </a:r>
          </a:p>
          <a:p>
            <a:r>
              <a:rPr lang="zh-CN" altLang="en-US" dirty="0" smtClean="0"/>
              <a:t>（</a:t>
            </a:r>
            <a:r>
              <a:rPr lang="en-US" altLang="zh-CN" dirty="0" smtClean="0"/>
              <a:t>2</a:t>
            </a:r>
            <a:r>
              <a:rPr lang="zh-CN" altLang="en-US" dirty="0" smtClean="0"/>
              <a:t>）规划归纳</a:t>
            </a:r>
          </a:p>
          <a:p>
            <a:r>
              <a:rPr lang="en-US" altLang="zh-CN" dirty="0" smtClean="0"/>
              <a:t>( program induction )</a:t>
            </a:r>
          </a:p>
          <a:p>
            <a:r>
              <a:rPr lang="zh-CN" altLang="en-US" dirty="0" smtClean="0"/>
              <a:t>（</a:t>
            </a:r>
            <a:r>
              <a:rPr lang="en-US" altLang="zh-CN" dirty="0" smtClean="0"/>
              <a:t>3</a:t>
            </a:r>
            <a:r>
              <a:rPr lang="zh-CN" altLang="en-US" dirty="0" smtClean="0"/>
              <a:t>）概率（逻辑）程序</a:t>
            </a:r>
          </a:p>
          <a:p>
            <a:r>
              <a:rPr lang="en-US" altLang="zh-CN" dirty="0" smtClean="0"/>
              <a:t>( probabilistic (logic) programming </a:t>
            </a:r>
            <a:r>
              <a:rPr lang="zh-CN" altLang="en-US" dirty="0" smtClean="0"/>
              <a:t>）</a:t>
            </a:r>
          </a:p>
          <a:p>
            <a:r>
              <a:rPr lang="zh-CN" altLang="en-US" dirty="0" smtClean="0"/>
              <a:t>（</a:t>
            </a:r>
            <a:r>
              <a:rPr lang="en-US" altLang="zh-CN" dirty="0" smtClean="0"/>
              <a:t>4</a:t>
            </a:r>
            <a:r>
              <a:rPr lang="zh-CN" altLang="en-US" dirty="0" smtClean="0"/>
              <a:t>）基于示例的深度学习</a:t>
            </a:r>
          </a:p>
          <a:p>
            <a:r>
              <a:rPr lang="en-US" altLang="zh-CN" dirty="0" smtClean="0"/>
              <a:t>( (deep) learning from examples </a:t>
            </a:r>
            <a:r>
              <a:rPr lang="zh-CN" altLang="en-US" dirty="0" smtClean="0"/>
              <a:t>）</a:t>
            </a:r>
          </a:p>
          <a:p>
            <a:endParaRPr lang="zh-CN" altLang="en-US" dirty="0" smtClean="0"/>
          </a:p>
          <a:p>
            <a:r>
              <a:rPr lang="zh-CN" altLang="en-US" dirty="0" smtClean="0"/>
              <a:t>首次提出了一个通用神经网络和表达概率逻辑</a:t>
            </a:r>
            <a:r>
              <a:rPr lang="en-US" altLang="zh-CN" dirty="0" smtClean="0"/>
              <a:t>(expressive </a:t>
            </a:r>
            <a:r>
              <a:rPr lang="en-US" altLang="zh-CN" dirty="0" err="1" smtClean="0"/>
              <a:t>probablistic</a:t>
            </a:r>
            <a:r>
              <a:rPr lang="en-US" altLang="zh-CN" dirty="0" smtClean="0"/>
              <a:t>-logical)</a:t>
            </a:r>
            <a:r>
              <a:rPr lang="zh-CN" altLang="en-US" dirty="0" smtClean="0"/>
              <a:t>建模和推理以一种充分利用两个世界的表达能力和优势的方式</a:t>
            </a:r>
            <a:endParaRPr lang="en-US" altLang="zh-CN" dirty="0" smtClean="0"/>
          </a:p>
          <a:p>
            <a:pPr marL="0" indent="0">
              <a:buNone/>
            </a:pPr>
            <a:r>
              <a:rPr lang="en-US" altLang="zh-CN" dirty="0"/>
              <a:t> </a:t>
            </a:r>
            <a:r>
              <a:rPr lang="en-US" altLang="zh-CN" dirty="0" smtClean="0"/>
              <a:t>    </a:t>
            </a:r>
            <a:r>
              <a:rPr lang="zh-CN" altLang="en-US" dirty="0" smtClean="0"/>
              <a:t>集成且可以基于实例进行端到端的训练的框架。</a:t>
            </a:r>
          </a:p>
          <a:p>
            <a:endParaRPr lang="zh-CN" altLang="en-US" dirty="0"/>
          </a:p>
        </p:txBody>
      </p:sp>
    </p:spTree>
    <p:extLst>
      <p:ext uri="{BB962C8B-B14F-4D97-AF65-F5344CB8AC3E}">
        <p14:creationId xmlns:p14="http://schemas.microsoft.com/office/powerpoint/2010/main" val="3094524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Content Placeholder 2"/>
          <p:cNvSpPr>
            <a:spLocks noGrp="1"/>
          </p:cNvSpPr>
          <p:nvPr>
            <p:ph idx="1"/>
          </p:nvPr>
        </p:nvSpPr>
        <p:spPr/>
        <p:txBody>
          <a:bodyPr>
            <a:normAutofit/>
          </a:bodyPr>
          <a:lstStyle/>
          <a:p>
            <a:r>
              <a:rPr lang="en-US" altLang="zh-CN" dirty="0" smtClean="0"/>
              <a:t>1 Introduction</a:t>
            </a:r>
          </a:p>
          <a:p>
            <a:r>
              <a:rPr lang="en-US" altLang="zh-CN" dirty="0" smtClean="0"/>
              <a:t>2 logic programming concepts</a:t>
            </a:r>
          </a:p>
          <a:p>
            <a:r>
              <a:rPr lang="en-US" altLang="zh-CN" dirty="0" smtClean="0"/>
              <a:t>3 Introducing </a:t>
            </a:r>
            <a:r>
              <a:rPr lang="en-US" altLang="zh-CN" dirty="0" err="1" smtClean="0"/>
              <a:t>DeepProbLog</a:t>
            </a:r>
            <a:endParaRPr lang="en-US" altLang="zh-CN" dirty="0" smtClean="0"/>
          </a:p>
          <a:p>
            <a:r>
              <a:rPr lang="en-US" altLang="zh-CN" dirty="0" smtClean="0"/>
              <a:t>4 </a:t>
            </a:r>
            <a:r>
              <a:rPr lang="en-US" altLang="zh-CN" dirty="0" err="1" smtClean="0"/>
              <a:t>DeepProbLog</a:t>
            </a:r>
            <a:r>
              <a:rPr lang="en-US" altLang="zh-CN" dirty="0" smtClean="0"/>
              <a:t> Inference</a:t>
            </a:r>
          </a:p>
          <a:p>
            <a:r>
              <a:rPr lang="en-US" altLang="zh-CN" dirty="0" smtClean="0"/>
              <a:t>5 Learning in </a:t>
            </a:r>
            <a:r>
              <a:rPr lang="en-US" altLang="zh-CN" dirty="0" err="1" smtClean="0"/>
              <a:t>DeepProbLog</a:t>
            </a:r>
            <a:endParaRPr lang="en-US" altLang="zh-CN" dirty="0" smtClean="0"/>
          </a:p>
          <a:p>
            <a:r>
              <a:rPr lang="en-US" altLang="zh-CN" dirty="0" smtClean="0"/>
              <a:t>6 Experimental Evaluation</a:t>
            </a:r>
          </a:p>
          <a:p>
            <a:r>
              <a:rPr lang="en-US" altLang="zh-CN" dirty="0" smtClean="0"/>
              <a:t>7Related Work</a:t>
            </a:r>
          </a:p>
          <a:p>
            <a:r>
              <a:rPr lang="en-US" altLang="zh-CN" dirty="0" smtClean="0"/>
              <a:t>8Conclusion</a:t>
            </a:r>
            <a:endParaRPr lang="zh-CN" altLang="en-US" dirty="0"/>
          </a:p>
        </p:txBody>
      </p:sp>
    </p:spTree>
    <p:extLst>
      <p:ext uri="{BB962C8B-B14F-4D97-AF65-F5344CB8AC3E}">
        <p14:creationId xmlns:p14="http://schemas.microsoft.com/office/powerpoint/2010/main" val="1826701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 Introduction</a:t>
            </a:r>
            <a:endParaRPr lang="en-US" altLang="zh-CN" dirty="0" smtClean="0"/>
          </a:p>
        </p:txBody>
      </p:sp>
      <p:sp>
        <p:nvSpPr>
          <p:cNvPr id="3" name="Content Placeholder 2"/>
          <p:cNvSpPr>
            <a:spLocks noGrp="1"/>
          </p:cNvSpPr>
          <p:nvPr>
            <p:ph idx="1"/>
          </p:nvPr>
        </p:nvSpPr>
        <p:spPr/>
        <p:txBody>
          <a:bodyPr/>
          <a:lstStyle/>
          <a:p>
            <a:r>
              <a:rPr lang="en-US" altLang="zh-CN" dirty="0" err="1" smtClean="0"/>
              <a:t>DeepProbLog</a:t>
            </a:r>
            <a:r>
              <a:rPr lang="en-US" altLang="zh-CN" dirty="0" smtClean="0"/>
              <a:t> </a:t>
            </a:r>
            <a:r>
              <a:rPr lang="zh-CN" altLang="en-US" dirty="0" smtClean="0"/>
              <a:t>的特点：</a:t>
            </a:r>
            <a:endParaRPr lang="en-US" altLang="zh-CN" dirty="0" smtClean="0"/>
          </a:p>
          <a:p>
            <a:r>
              <a:rPr lang="en-US" altLang="zh-CN" dirty="0" smtClean="0"/>
              <a:t>1 </a:t>
            </a:r>
            <a:r>
              <a:rPr lang="zh-CN" altLang="en-US" dirty="0" smtClean="0"/>
              <a:t>它是一种支持神经网络和机器学习的编程语言，有定义明确的语义（作为</a:t>
            </a:r>
            <a:r>
              <a:rPr lang="en-US" altLang="zh-CN" dirty="0" err="1" smtClean="0"/>
              <a:t>ProbLog</a:t>
            </a:r>
            <a:r>
              <a:rPr lang="zh-CN" altLang="en-US" dirty="0" smtClean="0"/>
              <a:t>的一个扩展，它是图灵等价的）</a:t>
            </a:r>
            <a:endParaRPr lang="en-US" altLang="zh-CN" dirty="0" smtClean="0"/>
          </a:p>
          <a:p>
            <a:r>
              <a:rPr lang="en-US" altLang="zh-CN" dirty="0" smtClean="0"/>
              <a:t>2 </a:t>
            </a:r>
            <a:r>
              <a:rPr lang="zh-CN" altLang="en-US" dirty="0" smtClean="0"/>
              <a:t>它集成了逻辑推理和神经网络，符号和子符号表示和推论</a:t>
            </a:r>
            <a:endParaRPr lang="en-US" altLang="zh-CN" dirty="0" smtClean="0"/>
          </a:p>
          <a:p>
            <a:r>
              <a:rPr lang="en-US" altLang="zh-CN" dirty="0" smtClean="0"/>
              <a:t>3 </a:t>
            </a:r>
            <a:r>
              <a:rPr lang="zh-CN" altLang="en-US" dirty="0" smtClean="0"/>
              <a:t>它集成了概率建模、编程、推理和神经网络 （可被视为一种表达导向图形建模语言）</a:t>
            </a:r>
            <a:endParaRPr lang="en-US" altLang="zh-CN" dirty="0" smtClean="0"/>
          </a:p>
          <a:p>
            <a:r>
              <a:rPr lang="en-US" altLang="zh-CN" dirty="0" smtClean="0"/>
              <a:t>4 </a:t>
            </a:r>
            <a:r>
              <a:rPr lang="zh-CN" altLang="en-US" dirty="0" smtClean="0"/>
              <a:t>它能被用于从例子中学习各种概率逻辑神经模型，包括归纳编程</a:t>
            </a:r>
            <a:endParaRPr lang="en-US" altLang="zh-CN" dirty="0" smtClean="0"/>
          </a:p>
        </p:txBody>
      </p:sp>
    </p:spTree>
    <p:extLst>
      <p:ext uri="{BB962C8B-B14F-4D97-AF65-F5344CB8AC3E}">
        <p14:creationId xmlns:p14="http://schemas.microsoft.com/office/powerpoint/2010/main" val="420862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 logic programming concepts</a:t>
            </a:r>
            <a:endParaRPr lang="en-US" altLang="zh-CN" dirty="0" smtClean="0"/>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r>
              <a:rPr lang="zh-CN" altLang="en-US" dirty="0" smtClean="0"/>
              <a:t>原子</a:t>
            </a:r>
            <a:r>
              <a:rPr lang="en-US" altLang="zh-CN" dirty="0" smtClean="0"/>
              <a:t>(atom):  </a:t>
            </a:r>
            <a:r>
              <a:rPr lang="zh-CN" altLang="en-US" dirty="0"/>
              <a:t>形如</a:t>
            </a:r>
            <a:r>
              <a:rPr lang="en-US" altLang="zh-CN" dirty="0" smtClean="0"/>
              <a:t>q(t1,...,</a:t>
            </a:r>
            <a:r>
              <a:rPr lang="en-US" altLang="zh-CN" dirty="0" err="1" smtClean="0"/>
              <a:t>tn</a:t>
            </a:r>
            <a:r>
              <a:rPr lang="en-US" altLang="zh-CN" dirty="0" smtClean="0"/>
              <a:t>)</a:t>
            </a:r>
            <a:r>
              <a:rPr lang="zh-CN" altLang="en-US" dirty="0" smtClean="0"/>
              <a:t>的表达式，</a:t>
            </a:r>
            <a:r>
              <a:rPr lang="en-US" altLang="zh-CN" dirty="0" smtClean="0"/>
              <a:t>q </a:t>
            </a:r>
            <a:r>
              <a:rPr lang="zh-CN" altLang="en-US" dirty="0" smtClean="0"/>
              <a:t>是谓词</a:t>
            </a:r>
            <a:r>
              <a:rPr lang="en-US" altLang="zh-CN" dirty="0" smtClean="0"/>
              <a:t>(predicate)</a:t>
            </a:r>
            <a:r>
              <a:rPr lang="zh-CN" altLang="en-US" dirty="0" smtClean="0"/>
              <a:t>，</a:t>
            </a:r>
            <a:r>
              <a:rPr lang="en-US" altLang="zh-CN" dirty="0" err="1" smtClean="0"/>
              <a:t>ti</a:t>
            </a:r>
            <a:r>
              <a:rPr lang="en-US" altLang="zh-CN" dirty="0" smtClean="0"/>
              <a:t> </a:t>
            </a:r>
            <a:r>
              <a:rPr lang="zh-CN" altLang="en-US" dirty="0" smtClean="0"/>
              <a:t>是项</a:t>
            </a:r>
            <a:r>
              <a:rPr lang="en-US" altLang="zh-CN" dirty="0" smtClean="0"/>
              <a:t>(term</a:t>
            </a:r>
            <a:r>
              <a:rPr lang="zh-CN" altLang="en-US" dirty="0" smtClean="0"/>
              <a:t>）</a:t>
            </a:r>
            <a:endParaRPr lang="en-US" altLang="zh-CN" dirty="0" smtClean="0"/>
          </a:p>
          <a:p>
            <a:r>
              <a:rPr lang="zh-CN" altLang="en-US" dirty="0" smtClean="0"/>
              <a:t>字面量</a:t>
            </a:r>
            <a:r>
              <a:rPr lang="en-US" altLang="zh-CN" dirty="0" smtClean="0"/>
              <a:t>(literal): </a:t>
            </a:r>
            <a:r>
              <a:rPr lang="zh-CN" altLang="en-US" dirty="0" smtClean="0"/>
              <a:t>原子或原子的非</a:t>
            </a:r>
            <a:endParaRPr lang="en-US" altLang="zh-CN" dirty="0" smtClean="0"/>
          </a:p>
          <a:p>
            <a:r>
              <a:rPr lang="zh-CN" altLang="en-US" dirty="0" smtClean="0"/>
              <a:t>项 </a:t>
            </a:r>
            <a:r>
              <a:rPr lang="en-US" altLang="zh-CN" dirty="0" smtClean="0"/>
              <a:t>t: </a:t>
            </a:r>
            <a:r>
              <a:rPr lang="zh-CN" altLang="en-US" dirty="0" smtClean="0"/>
              <a:t>常数</a:t>
            </a:r>
            <a:r>
              <a:rPr lang="en-US" altLang="zh-CN" dirty="0" smtClean="0"/>
              <a:t>c</a:t>
            </a:r>
            <a:r>
              <a:rPr lang="zh-CN" altLang="en-US" dirty="0" smtClean="0"/>
              <a:t>，或变量</a:t>
            </a:r>
            <a:r>
              <a:rPr lang="en-US" altLang="zh-CN" dirty="0" smtClean="0"/>
              <a:t>V</a:t>
            </a:r>
            <a:r>
              <a:rPr lang="zh-CN" altLang="en-US" dirty="0" smtClean="0"/>
              <a:t>，或形如</a:t>
            </a:r>
            <a:r>
              <a:rPr lang="en-US" altLang="zh-CN" dirty="0" smtClean="0"/>
              <a:t>f(u1,…,</a:t>
            </a:r>
            <a:r>
              <a:rPr lang="en-US" altLang="zh-CN" dirty="0" err="1" smtClean="0"/>
              <a:t>uk</a:t>
            </a:r>
            <a:r>
              <a:rPr lang="en-US" altLang="zh-CN" dirty="0" smtClean="0"/>
              <a:t>)</a:t>
            </a:r>
            <a:r>
              <a:rPr lang="zh-CN" altLang="en-US" dirty="0" smtClean="0"/>
              <a:t>的结构化的项（其中</a:t>
            </a:r>
            <a:r>
              <a:rPr lang="en-US" altLang="zh-CN" dirty="0" smtClean="0"/>
              <a:t>f</a:t>
            </a:r>
            <a:r>
              <a:rPr lang="zh-CN" altLang="en-US" dirty="0" smtClean="0"/>
              <a:t>是一个函数）</a:t>
            </a:r>
            <a:endParaRPr lang="en-US" altLang="zh-CN" dirty="0" smtClean="0"/>
          </a:p>
          <a:p>
            <a:r>
              <a:rPr lang="zh-CN" altLang="en-US" dirty="0"/>
              <a:t>沿</a:t>
            </a:r>
            <a:r>
              <a:rPr lang="zh-CN" altLang="en-US" dirty="0" smtClean="0"/>
              <a:t>用</a:t>
            </a:r>
            <a:r>
              <a:rPr lang="en-US" altLang="zh-CN" dirty="0" smtClean="0"/>
              <a:t>Prolog</a:t>
            </a:r>
            <a:r>
              <a:rPr lang="zh-CN" altLang="en-US" dirty="0" smtClean="0"/>
              <a:t>的规定，常量以小写字母开头，变量以大写字母开头</a:t>
            </a:r>
            <a:endParaRPr lang="en-US" altLang="zh-CN" dirty="0" smtClean="0"/>
          </a:p>
          <a:p>
            <a:r>
              <a:rPr lang="zh-CN" altLang="en-US" dirty="0"/>
              <a:t>置</a:t>
            </a:r>
            <a:r>
              <a:rPr lang="zh-CN" altLang="en-US" dirty="0" smtClean="0"/>
              <a:t>换</a:t>
            </a:r>
            <a:r>
              <a:rPr lang="en-US" altLang="zh-CN" dirty="0" smtClean="0"/>
              <a:t>theta={V1=t1,…,</a:t>
            </a:r>
            <a:r>
              <a:rPr lang="en-US" altLang="zh-CN" dirty="0" err="1" smtClean="0"/>
              <a:t>Vn</a:t>
            </a:r>
            <a:r>
              <a:rPr lang="en-US" altLang="zh-CN" dirty="0" smtClean="0"/>
              <a:t>=</a:t>
            </a:r>
            <a:r>
              <a:rPr lang="en-US" altLang="zh-CN" dirty="0" err="1" smtClean="0"/>
              <a:t>tn</a:t>
            </a:r>
            <a:r>
              <a:rPr lang="en-US" altLang="zh-CN" dirty="0" smtClean="0"/>
              <a:t>}</a:t>
            </a:r>
            <a:r>
              <a:rPr lang="zh-CN" altLang="en-US" dirty="0" smtClean="0"/>
              <a:t>是项</a:t>
            </a:r>
            <a:r>
              <a:rPr lang="en-US" altLang="zh-CN" dirty="0" err="1" smtClean="0"/>
              <a:t>ti</a:t>
            </a:r>
            <a:r>
              <a:rPr lang="zh-CN" altLang="en-US" dirty="0" smtClean="0"/>
              <a:t>到变量</a:t>
            </a:r>
            <a:r>
              <a:rPr lang="en-US" altLang="zh-CN" dirty="0" smtClean="0"/>
              <a:t>Vi</a:t>
            </a:r>
            <a:r>
              <a:rPr lang="zh-CN" altLang="en-US" dirty="0" smtClean="0"/>
              <a:t>的指派</a:t>
            </a:r>
            <a:endParaRPr lang="en-US" altLang="zh-CN" dirty="0"/>
          </a:p>
          <a:p>
            <a:r>
              <a:rPr lang="zh-CN" altLang="en-US" dirty="0" smtClean="0"/>
              <a:t>当一个置换</a:t>
            </a:r>
            <a:r>
              <a:rPr lang="en-US" altLang="zh-CN" dirty="0" smtClean="0"/>
              <a:t>theta</a:t>
            </a:r>
            <a:r>
              <a:rPr lang="zh-CN" altLang="en-US" dirty="0" smtClean="0"/>
              <a:t>应用于一个表达式</a:t>
            </a:r>
            <a:r>
              <a:rPr lang="en-US" altLang="zh-CN" dirty="0" smtClean="0"/>
              <a:t>e</a:t>
            </a:r>
            <a:r>
              <a:rPr lang="zh-CN" altLang="en-US" dirty="0" smtClean="0"/>
              <a:t>时，同时将所有</a:t>
            </a:r>
            <a:r>
              <a:rPr lang="en-US" altLang="zh-CN" dirty="0" smtClean="0"/>
              <a:t>Vi</a:t>
            </a:r>
            <a:r>
              <a:rPr lang="zh-CN" altLang="en-US" dirty="0" smtClean="0"/>
              <a:t>换为</a:t>
            </a:r>
            <a:r>
              <a:rPr lang="en-US" altLang="zh-CN" dirty="0" err="1" smtClean="0"/>
              <a:t>ti</a:t>
            </a:r>
            <a:r>
              <a:rPr lang="zh-CN" altLang="en-US" dirty="0" smtClean="0"/>
              <a:t>并把结果表达式表示为</a:t>
            </a:r>
            <a:r>
              <a:rPr lang="en-US" altLang="zh-CN" dirty="0" smtClean="0"/>
              <a:t>e theta</a:t>
            </a:r>
          </a:p>
          <a:p>
            <a:r>
              <a:rPr lang="zh-CN" altLang="en-US" dirty="0"/>
              <a:t>不包</a:t>
            </a:r>
            <a:r>
              <a:rPr lang="zh-CN" altLang="en-US" dirty="0" smtClean="0"/>
              <a:t>含任何</a:t>
            </a:r>
            <a:r>
              <a:rPr lang="zh-CN" altLang="en-US" dirty="0"/>
              <a:t>变</a:t>
            </a:r>
            <a:r>
              <a:rPr lang="zh-CN" altLang="en-US" dirty="0" smtClean="0"/>
              <a:t>量的表达式称为</a:t>
            </a:r>
            <a:r>
              <a:rPr lang="en-US" altLang="zh-CN" dirty="0" smtClean="0"/>
              <a:t>ground</a:t>
            </a:r>
          </a:p>
          <a:p>
            <a:r>
              <a:rPr lang="zh-CN" altLang="en-US" dirty="0"/>
              <a:t>规</a:t>
            </a:r>
            <a:r>
              <a:rPr lang="zh-CN" altLang="en-US" dirty="0" smtClean="0"/>
              <a:t>则（</a:t>
            </a:r>
            <a:r>
              <a:rPr lang="en-US" altLang="zh-CN" dirty="0" smtClean="0"/>
              <a:t>rule): </a:t>
            </a:r>
            <a:r>
              <a:rPr lang="zh-CN" altLang="en-US" dirty="0" smtClean="0"/>
              <a:t>形如</a:t>
            </a:r>
            <a:r>
              <a:rPr lang="en-US" altLang="zh-CN" dirty="0" smtClean="0"/>
              <a:t>h:-b1,…,-bn</a:t>
            </a:r>
            <a:r>
              <a:rPr lang="zh-CN" altLang="en-US" dirty="0" smtClean="0"/>
              <a:t>的表达式，其中</a:t>
            </a:r>
            <a:r>
              <a:rPr lang="en-US" altLang="zh-CN" dirty="0" smtClean="0"/>
              <a:t>h</a:t>
            </a:r>
            <a:r>
              <a:rPr lang="zh-CN" altLang="en-US" dirty="0" smtClean="0"/>
              <a:t>是一个原子，</a:t>
            </a:r>
            <a:r>
              <a:rPr lang="en-US" altLang="zh-CN" dirty="0" smtClean="0"/>
              <a:t>bi</a:t>
            </a:r>
            <a:r>
              <a:rPr lang="zh-CN" altLang="en-US" dirty="0" smtClean="0"/>
              <a:t>是字面量，表示当</a:t>
            </a:r>
            <a:r>
              <a:rPr lang="en-US" altLang="zh-CN" dirty="0" smtClean="0"/>
              <a:t>bi</a:t>
            </a:r>
            <a:r>
              <a:rPr lang="zh-CN" altLang="en-US" dirty="0" smtClean="0"/>
              <a:t>的连接成立时</a:t>
            </a:r>
            <a:r>
              <a:rPr lang="en-US" altLang="zh-CN" dirty="0" smtClean="0"/>
              <a:t>h</a:t>
            </a:r>
            <a:r>
              <a:rPr lang="zh-CN" altLang="en-US" dirty="0" smtClean="0"/>
              <a:t>成立，</a:t>
            </a:r>
            <a:r>
              <a:rPr lang="en-US" altLang="zh-CN" dirty="0" smtClean="0"/>
              <a:t>-</a:t>
            </a:r>
            <a:r>
              <a:rPr lang="zh-CN" altLang="en-US" dirty="0" smtClean="0"/>
              <a:t>表示逻辑蕴含</a:t>
            </a:r>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9957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8 conclusion</a:t>
            </a:r>
            <a:endParaRPr lang="zh-CN" altLang="en-US" dirty="0"/>
          </a:p>
        </p:txBody>
      </p:sp>
      <p:sp>
        <p:nvSpPr>
          <p:cNvPr id="3" name="Content Placeholder 2"/>
          <p:cNvSpPr>
            <a:spLocks noGrp="1"/>
          </p:cNvSpPr>
          <p:nvPr>
            <p:ph idx="1"/>
          </p:nvPr>
        </p:nvSpPr>
        <p:spPr/>
        <p:txBody>
          <a:bodyPr>
            <a:normAutofit lnSpcReduction="10000"/>
          </a:bodyPr>
          <a:lstStyle/>
          <a:p>
            <a:r>
              <a:rPr lang="zh-CN" altLang="en-US" dirty="0"/>
              <a:t>作</a:t>
            </a:r>
            <a:r>
              <a:rPr lang="zh-CN" altLang="en-US" dirty="0" smtClean="0"/>
              <a:t>者介绍了</a:t>
            </a:r>
            <a:r>
              <a:rPr lang="en-US" altLang="zh-CN" dirty="0" err="1" smtClean="0"/>
              <a:t>DeepProbLog</a:t>
            </a:r>
            <a:r>
              <a:rPr lang="en-US" altLang="zh-CN" dirty="0" smtClean="0"/>
              <a:t>,</a:t>
            </a:r>
            <a:r>
              <a:rPr lang="zh-CN" altLang="en-US" dirty="0" smtClean="0"/>
              <a:t>一种充分利用两者表达能力和优势地集成</a:t>
            </a:r>
            <a:r>
              <a:rPr lang="zh-CN" altLang="en-US" dirty="0"/>
              <a:t>了</a:t>
            </a:r>
            <a:r>
              <a:rPr lang="zh-CN" altLang="en-US" dirty="0" smtClean="0"/>
              <a:t>神经网络和概率逻辑编程并且能基于实例进行端到端的训练的结构。</a:t>
            </a:r>
            <a:endParaRPr lang="en-US" altLang="zh-CN" dirty="0" smtClean="0"/>
          </a:p>
          <a:p>
            <a:r>
              <a:rPr lang="zh-CN" altLang="en-US" dirty="0"/>
              <a:t>实</a:t>
            </a:r>
            <a:r>
              <a:rPr lang="zh-CN" altLang="en-US" dirty="0" smtClean="0"/>
              <a:t>现方式：用神经谓词拓展已有的概率逻辑程序语言</a:t>
            </a:r>
            <a:r>
              <a:rPr lang="en-US" altLang="zh-CN" dirty="0" err="1" smtClean="0"/>
              <a:t>ProbLog</a:t>
            </a:r>
            <a:endParaRPr lang="en-US" altLang="zh-CN" dirty="0" smtClean="0"/>
          </a:p>
          <a:p>
            <a:r>
              <a:rPr lang="zh-CN" altLang="en-US" dirty="0" smtClean="0"/>
              <a:t>学习的执行：通过使用</a:t>
            </a:r>
            <a:r>
              <a:rPr lang="en-US" altLang="zh-CN" dirty="0" err="1" smtClean="0"/>
              <a:t>ProbLog</a:t>
            </a:r>
            <a:r>
              <a:rPr lang="zh-CN" altLang="en-US" dirty="0" smtClean="0"/>
              <a:t>计算损失的梯度，再将它用于基于标准梯度下降的方法从而在概率逻辑编程和神经网络中优化参数</a:t>
            </a:r>
            <a:endParaRPr lang="en-US" altLang="zh-CN" dirty="0" smtClean="0"/>
          </a:p>
          <a:p>
            <a:r>
              <a:rPr lang="zh-CN" altLang="en-US" dirty="0"/>
              <a:t>评</a:t>
            </a:r>
            <a:r>
              <a:rPr lang="zh-CN" altLang="en-US" dirty="0" smtClean="0"/>
              <a:t>估：通过实验说明它在结合符号和子符号推理</a:t>
            </a:r>
            <a:r>
              <a:rPr lang="en-US" altLang="zh-CN" dirty="0" smtClean="0"/>
              <a:t>(symbolic and </a:t>
            </a:r>
            <a:r>
              <a:rPr lang="en-US" altLang="zh-CN" dirty="0" err="1" smtClean="0"/>
              <a:t>subsymbolic</a:t>
            </a:r>
            <a:r>
              <a:rPr lang="en-US" altLang="zh-CN" dirty="0" smtClean="0"/>
              <a:t> reasoning)</a:t>
            </a:r>
            <a:r>
              <a:rPr lang="zh-CN" altLang="en-US" dirty="0" smtClean="0"/>
              <a:t>、编程归纳法</a:t>
            </a:r>
            <a:r>
              <a:rPr lang="en-US" altLang="zh-CN" dirty="0" smtClean="0"/>
              <a:t>(program induction)</a:t>
            </a:r>
            <a:r>
              <a:rPr lang="zh-CN" altLang="en-US" dirty="0" smtClean="0"/>
              <a:t>和概率逻辑编程</a:t>
            </a:r>
            <a:r>
              <a:rPr lang="en-US" altLang="zh-CN" dirty="0" smtClean="0"/>
              <a:t>(probabilistic logic programming)</a:t>
            </a:r>
            <a:r>
              <a:rPr lang="zh-CN" altLang="en-US" dirty="0" smtClean="0"/>
              <a:t>上的能力来评估这一结构</a:t>
            </a:r>
            <a:endParaRPr lang="zh-CN" altLang="en-US" dirty="0"/>
          </a:p>
        </p:txBody>
      </p:sp>
    </p:spTree>
    <p:extLst>
      <p:ext uri="{BB962C8B-B14F-4D97-AF65-F5344CB8AC3E}">
        <p14:creationId xmlns:p14="http://schemas.microsoft.com/office/powerpoint/2010/main" val="3667052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810</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等线</vt:lpstr>
      <vt:lpstr>等线 Light</vt:lpstr>
      <vt:lpstr>Arial</vt:lpstr>
      <vt:lpstr>Office Theme</vt:lpstr>
      <vt:lpstr>DeepProbLog-Neural Probabilistic Logic Programming</vt:lpstr>
      <vt:lpstr>Abstract</vt:lpstr>
      <vt:lpstr>PowerPoint Presentation</vt:lpstr>
      <vt:lpstr>1 Introduction</vt:lpstr>
      <vt:lpstr>2 logic programming concepts</vt:lpstr>
      <vt:lpstr>8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DeepProbLog-Neural Probabilistic Logic Programming</dc:title>
  <dc:creator>Granger Joyce</dc:creator>
  <cp:lastModifiedBy>Granger Joyce</cp:lastModifiedBy>
  <cp:revision>10</cp:revision>
  <dcterms:created xsi:type="dcterms:W3CDTF">2020-10-16T07:52:14Z</dcterms:created>
  <dcterms:modified xsi:type="dcterms:W3CDTF">2020-10-16T09:28:22Z</dcterms:modified>
</cp:coreProperties>
</file>